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7" r:id="rId1"/>
  </p:sldMasterIdLst>
  <p:notesMasterIdLst>
    <p:notesMasterId r:id="rId10"/>
  </p:notesMasterIdLst>
  <p:handoutMasterIdLst>
    <p:handoutMasterId r:id="rId11"/>
  </p:handoutMasterIdLst>
  <p:sldIdLst>
    <p:sldId id="336" r:id="rId2"/>
    <p:sldId id="360" r:id="rId3"/>
    <p:sldId id="292" r:id="rId4"/>
    <p:sldId id="311" r:id="rId5"/>
    <p:sldId id="359" r:id="rId6"/>
    <p:sldId id="337" r:id="rId7"/>
    <p:sldId id="339" r:id="rId8"/>
    <p:sldId id="358" r:id="rId9"/>
  </p:sldIdLst>
  <p:sldSz cx="9144000" cy="6858000" type="screen4x3"/>
  <p:notesSz cx="6858000" cy="92964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AA3B"/>
    <a:srgbClr val="00AF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53" autoAdjust="0"/>
    <p:restoredTop sz="86380" autoAdjust="0"/>
  </p:normalViewPr>
  <p:slideViewPr>
    <p:cSldViewPr>
      <p:cViewPr varScale="1">
        <p:scale>
          <a:sx n="91" d="100"/>
          <a:sy n="91" d="100"/>
        </p:scale>
        <p:origin x="-125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93023-36A0-4F02-B615-78457F45E555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62B1A-4187-4293-8024-A277C1EF90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8107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9CFCBB-F200-4919-BA6D-77BE6C986E51}" type="datetimeFigureOut">
              <a:rPr lang="en-US"/>
              <a:pPr>
                <a:defRPr/>
              </a:pPr>
              <a:t>6/13/2012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B6EC40D-5022-47F7-B3DF-F0C5256878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6192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5378" name="Object 16"/>
          <p:cNvGraphicFramePr>
            <a:graphicFrameLocks noChangeAspect="1"/>
          </p:cNvGraphicFramePr>
          <p:nvPr/>
        </p:nvGraphicFramePr>
        <p:xfrm>
          <a:off x="152400" y="1133475"/>
          <a:ext cx="8991600" cy="5724525"/>
        </p:xfrm>
        <a:graphic>
          <a:graphicData uri="http://schemas.openxmlformats.org/presentationml/2006/ole">
            <p:oleObj spid="_x0000_s485516" name="Image" r:id="rId14" imgW="13714286" imgH="8584127" progId="">
              <p:embed/>
            </p:oleObj>
          </a:graphicData>
        </a:graphic>
      </p:graphicFrame>
      <p:graphicFrame>
        <p:nvGraphicFramePr>
          <p:cNvPr id="485379" name="Object 13"/>
          <p:cNvGraphicFramePr>
            <a:graphicFrameLocks noChangeAspect="1"/>
          </p:cNvGraphicFramePr>
          <p:nvPr/>
        </p:nvGraphicFramePr>
        <p:xfrm>
          <a:off x="0" y="5976938"/>
          <a:ext cx="9144000" cy="881062"/>
        </p:xfrm>
        <a:graphic>
          <a:graphicData uri="http://schemas.openxmlformats.org/presentationml/2006/ole">
            <p:oleObj spid="_x0000_s485517" name="Image" r:id="rId15" imgW="13714286" imgH="1320635" progId="">
              <p:embed/>
            </p:oleObj>
          </a:graphicData>
        </a:graphic>
      </p:graphicFrame>
      <p:pic>
        <p:nvPicPr>
          <p:cNvPr id="485380" name="Picture 4" descr="EmergeGreen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90800" cy="6635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r>
              <a:rPr lang="en-US" sz="1100" b="1" dirty="0">
                <a:solidFill>
                  <a:srgbClr val="65AA3B"/>
                </a:solidFill>
              </a:rPr>
              <a:t>Skills &gt; </a:t>
            </a:r>
            <a:r>
              <a:rPr lang="en-US" sz="1100" b="1" dirty="0" smtClean="0">
                <a:solidFill>
                  <a:srgbClr val="65AA3B"/>
                </a:solidFill>
              </a:rPr>
              <a:t>Management Skills</a:t>
            </a:r>
            <a:endParaRPr lang="en-US" sz="1100" dirty="0">
              <a:solidFill>
                <a:srgbClr val="65AA3B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3485366"/>
              </p:ext>
            </p:extLst>
          </p:nvPr>
        </p:nvGraphicFramePr>
        <p:xfrm>
          <a:off x="370114" y="5029201"/>
          <a:ext cx="4191000" cy="96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1000"/>
              </a:tblGrid>
              <a:tr h="3200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Project Management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Personal Information Management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0" y="533400"/>
            <a:ext cx="9144000" cy="1066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+mj-lt"/>
              </a:rPr>
              <a:t>Management Skills</a:t>
            </a:r>
            <a:endParaRPr lang="en-US" sz="6600" b="1" dirty="0">
              <a:solidFill>
                <a:srgbClr val="00AFD7"/>
              </a:solidFill>
              <a:latin typeface="+mj-lt"/>
            </a:endParaRPr>
          </a:p>
        </p:txBody>
      </p:sp>
      <p:pic>
        <p:nvPicPr>
          <p:cNvPr id="7" name="Picture Placeholder 12" descr="C:\Users\Deb\Documents\Course\Baldauf CT3g\_SKILLS\Au1-DE\S12.00-GoogleDocs_Presentations\S12.00p_google_presentations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53354" y="1981200"/>
            <a:ext cx="3657600" cy="3505200"/>
          </a:xfrm>
          <a:prstGeom prst="rect">
            <a:avLst/>
          </a:prstGeom>
          <a:ln>
            <a:miter lim="800000"/>
            <a:headEnd/>
            <a:tailEnd/>
          </a:ln>
          <a:effectLst>
            <a:outerShdw blurRad="63500" dist="101600" dir="2700000" rotWithShape="0">
              <a:srgbClr val="000000">
                <a:alpha val="42999"/>
              </a:srgbClr>
            </a:outerShdw>
          </a:effectLst>
        </p:spPr>
      </p:pic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466411" y="1981201"/>
            <a:ext cx="3624943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i="1" dirty="0" smtClean="0"/>
              <a:t>Management skills include managing your time and resources with project management software, as well as managing personal information.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58088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0" y="533400"/>
            <a:ext cx="9144000" cy="10287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+mj-lt"/>
              </a:rPr>
              <a:t>Project Management</a:t>
            </a:r>
            <a:endParaRPr lang="en-US" sz="6600" b="1" dirty="0">
              <a:solidFill>
                <a:srgbClr val="00AFD7"/>
              </a:solidFill>
              <a:latin typeface="+mj-lt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457200" y="2416584"/>
            <a:ext cx="3657600" cy="26888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i="1" dirty="0"/>
              <a:t>Project management skills include the ability to use project management applications (e.g., </a:t>
            </a:r>
            <a:r>
              <a:rPr lang="en-US" i="1" dirty="0" err="1"/>
              <a:t>OpenProj</a:t>
            </a:r>
            <a:r>
              <a:rPr lang="en-US" i="1" dirty="0"/>
              <a:t>) to help manage your time and </a:t>
            </a:r>
            <a:r>
              <a:rPr lang="en-US" i="1" dirty="0" smtClean="0"/>
              <a:t>resources.</a:t>
            </a:r>
            <a:endParaRPr lang="en-US" i="1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Management Skills &gt; Project Management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9" name="Picture 8" descr="C:\Users\Deb\Documents\Course\Baldauf CT3g\_SKILLS\Au1-DE\S12.01-GooglePresentations_Slides_and_Text\S12.01s2_working_with_slide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76800" y="2892773"/>
            <a:ext cx="3657600" cy="173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6105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6774831"/>
              </p:ext>
            </p:extLst>
          </p:nvPr>
        </p:nvGraphicFramePr>
        <p:xfrm>
          <a:off x="489857" y="5029200"/>
          <a:ext cx="6472746" cy="96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39246"/>
                <a:gridCol w="1333500"/>
              </a:tblGrid>
              <a:tr h="320040">
                <a:tc>
                  <a:txBody>
                    <a:bodyPr/>
                    <a:lstStyle/>
                    <a:p>
                      <a:pPr marL="539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Contacts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The Value of Personal Information Management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Calendars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Email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Tasks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0" y="533400"/>
            <a:ext cx="9144000" cy="2057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+mj-lt"/>
              </a:rPr>
              <a:t>Personal Information Management</a:t>
            </a:r>
            <a:endParaRPr lang="en-US" sz="6600" b="1" dirty="0">
              <a:solidFill>
                <a:srgbClr val="00AFD7"/>
              </a:solidFill>
              <a:latin typeface="+mj-lt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4550229" y="2850356"/>
            <a:ext cx="4071258" cy="19122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i="1" dirty="0" smtClean="0"/>
              <a:t>Personal </a:t>
            </a:r>
            <a:r>
              <a:rPr lang="en-US" i="1" dirty="0"/>
              <a:t>information </a:t>
            </a:r>
            <a:r>
              <a:rPr lang="en-US" i="1" dirty="0" smtClean="0"/>
              <a:t>management (PIM) encompasses </a:t>
            </a:r>
            <a:r>
              <a:rPr lang="en-US" i="1" dirty="0"/>
              <a:t>e-mail, contacts, tasks, and </a:t>
            </a:r>
            <a:r>
              <a:rPr lang="en-US" i="1" dirty="0" smtClean="0"/>
              <a:t>traditional </a:t>
            </a:r>
            <a:r>
              <a:rPr lang="en-US" i="1" dirty="0"/>
              <a:t>calendars.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i="1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Management Skills &gt; Personal Information Management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7829" y="2850356"/>
            <a:ext cx="3657600" cy="191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The Value of Personal Information Management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0" y="2400300"/>
            <a:ext cx="4114800" cy="2057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Online </a:t>
            </a:r>
            <a:r>
              <a:rPr lang="en-US" sz="2000" i="1" dirty="0"/>
              <a:t>digital storage, called “the cloud,” makes it easy to manage </a:t>
            </a:r>
            <a:r>
              <a:rPr lang="en-US" sz="2000" i="1" dirty="0" smtClean="0"/>
              <a:t>personal information online</a:t>
            </a:r>
            <a:r>
              <a:rPr lang="en-US" sz="2000" i="1" dirty="0"/>
              <a:t>, with any type of digital device, and share contents with anyone or everyone.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endParaRPr lang="en-US" sz="2000" i="1" dirty="0"/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Management Skills &gt; Personal Information Management &gt; The Value of Personal Information Management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" y="2495729"/>
            <a:ext cx="3657600" cy="1866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0" y="533400"/>
            <a:ext cx="9144000" cy="762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4000" b="1" dirty="0" smtClean="0">
                <a:solidFill>
                  <a:srgbClr val="00AFD7"/>
                </a:solidFill>
                <a:latin typeface="+mj-lt"/>
              </a:rPr>
              <a:t>Email</a:t>
            </a:r>
            <a:endParaRPr lang="en-US" sz="6600" b="1" dirty="0">
              <a:solidFill>
                <a:srgbClr val="00AFD7"/>
              </a:solidFill>
              <a:latin typeface="+mj-lt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5029200" y="2263498"/>
            <a:ext cx="3657600" cy="31278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/>
              <a:t>Many Web users have migrated </a:t>
            </a:r>
            <a:r>
              <a:rPr lang="en-US" sz="2000" i="1" dirty="0" smtClean="0"/>
              <a:t>to </a:t>
            </a:r>
            <a:r>
              <a:rPr lang="en-US" sz="2000" i="1" dirty="0"/>
              <a:t>Web-based mail </a:t>
            </a:r>
            <a:r>
              <a:rPr lang="en-US" sz="2000" i="1" dirty="0" smtClean="0"/>
              <a:t>(Webmail).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Webmail messages </a:t>
            </a:r>
            <a:r>
              <a:rPr lang="en-US" sz="2000" i="1" dirty="0"/>
              <a:t>are available through a Web browser </a:t>
            </a:r>
            <a:r>
              <a:rPr lang="en-US" sz="2000" i="1" dirty="0" smtClean="0"/>
              <a:t>– wherever there’s </a:t>
            </a:r>
            <a:r>
              <a:rPr lang="en-US" sz="2000" i="1" dirty="0"/>
              <a:t>an Internet </a:t>
            </a:r>
            <a:r>
              <a:rPr lang="en-US" sz="2000" i="1" dirty="0" smtClean="0"/>
              <a:t>connection – and offer tremendous </a:t>
            </a:r>
            <a:r>
              <a:rPr lang="en-US" sz="2000" i="1" dirty="0"/>
              <a:t>flexibility and </a:t>
            </a:r>
            <a:r>
              <a:rPr lang="en-US" sz="2000" i="1" dirty="0" smtClean="0"/>
              <a:t>accessibility</a:t>
            </a:r>
            <a:r>
              <a:rPr lang="en-US" sz="2000" i="1" dirty="0"/>
              <a:t>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2000" i="1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Management Skills &gt; Personal Information Management &gt; Email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5440" y="1798581"/>
            <a:ext cx="4114800" cy="4057708"/>
            <a:chOff x="457200" y="1847215"/>
            <a:chExt cx="4114800" cy="4057708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828800" y="1847215"/>
              <a:ext cx="2743200" cy="1082601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57200" y="3073246"/>
              <a:ext cx="2743200" cy="1427098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828800" y="4643774"/>
              <a:ext cx="2743200" cy="126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709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0" y="533400"/>
            <a:ext cx="9144000" cy="762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4000" b="1" dirty="0" smtClean="0">
                <a:solidFill>
                  <a:srgbClr val="00AFD7"/>
                </a:solidFill>
                <a:latin typeface="+mj-lt"/>
              </a:rPr>
              <a:t>Contacts</a:t>
            </a:r>
            <a:endParaRPr lang="en-US" sz="6600" b="1" dirty="0">
              <a:solidFill>
                <a:srgbClr val="00AFD7"/>
              </a:solidFill>
              <a:latin typeface="+mj-lt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5029200" y="1962150"/>
            <a:ext cx="3657600" cy="293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000" i="1" dirty="0"/>
              <a:t>Contacts are an essential part of personal information management. They hold basic data such as e-mail addresses, phone and fax numbers, and physical addresses, and can even track events such as birthdays, holidays, and anniversaries</a:t>
            </a:r>
            <a:r>
              <a:rPr lang="en-US" sz="2000" i="1" dirty="0" smtClean="0"/>
              <a:t>.</a:t>
            </a:r>
            <a:endParaRPr lang="en-US" sz="2000" i="1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Management Skills &gt; Personal Information Management &gt; Contacts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0" y="2322910"/>
            <a:ext cx="4343400" cy="2212180"/>
            <a:chOff x="457200" y="2322910"/>
            <a:chExt cx="4343400" cy="2212180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57200" y="2322910"/>
              <a:ext cx="1371600" cy="2212180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57400" y="2731577"/>
              <a:ext cx="2743200" cy="1394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1904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0" y="533400"/>
            <a:ext cx="9144000" cy="8763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4000" b="1" dirty="0" smtClean="0">
                <a:solidFill>
                  <a:srgbClr val="00AFD7"/>
                </a:solidFill>
                <a:latin typeface="+mj-lt"/>
              </a:rPr>
              <a:t>Calendars</a:t>
            </a:r>
            <a:endParaRPr lang="en-US" sz="6600" b="1" dirty="0">
              <a:solidFill>
                <a:srgbClr val="00AFD7"/>
              </a:solidFill>
              <a:latin typeface="+mj-lt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5029200" y="1870407"/>
            <a:ext cx="3657600" cy="33056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Time </a:t>
            </a:r>
            <a:r>
              <a:rPr lang="en-US" sz="2000" i="1" dirty="0"/>
              <a:t>management is a key piece of personal information </a:t>
            </a:r>
            <a:r>
              <a:rPr lang="en-US" sz="2000" i="1" dirty="0" smtClean="0"/>
              <a:t>management.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Cloud-based calendar features provide a convenient way to schedule</a:t>
            </a:r>
            <a:r>
              <a:rPr lang="en-US" sz="2000" i="1" dirty="0"/>
              <a:t>, track and view activities on the </a:t>
            </a:r>
            <a:r>
              <a:rPr lang="en-US" sz="2000" i="1" dirty="0" smtClean="0"/>
              <a:t>Web, making it </a:t>
            </a:r>
            <a:r>
              <a:rPr lang="en-US" sz="2000" i="1" dirty="0"/>
              <a:t>easy to check and update even if you are away from school, home or work. 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Management Skills &gt; Personal Information Management &gt; Calendars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" y="1810853"/>
            <a:ext cx="3657600" cy="342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695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0" y="533400"/>
            <a:ext cx="9144000" cy="8763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4000" b="1" dirty="0" smtClean="0">
                <a:solidFill>
                  <a:srgbClr val="00AFD7"/>
                </a:solidFill>
                <a:latin typeface="+mj-lt"/>
              </a:rPr>
              <a:t>Tasks</a:t>
            </a:r>
            <a:endParaRPr lang="en-US" sz="6600" b="1" dirty="0">
              <a:solidFill>
                <a:srgbClr val="00AFD7"/>
              </a:solidFill>
              <a:latin typeface="+mj-lt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5029200" y="1837889"/>
            <a:ext cx="3733800" cy="33437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000" i="1" dirty="0"/>
              <a:t>The final area of managing personal information online is managing </a:t>
            </a:r>
            <a:r>
              <a:rPr lang="en-US" sz="2000" i="1" dirty="0" smtClean="0"/>
              <a:t>tasks, also known </a:t>
            </a:r>
            <a:r>
              <a:rPr lang="en-US" sz="2000" i="1" dirty="0"/>
              <a:t>as a “to-do” </a:t>
            </a:r>
            <a:r>
              <a:rPr lang="en-US" sz="2000" i="1" dirty="0" smtClean="0"/>
              <a:t>list.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Web-based task management applications give you </a:t>
            </a:r>
            <a:r>
              <a:rPr lang="en-US" sz="2000" i="1" dirty="0"/>
              <a:t>the option of setting up a personal task list that’s available on your computer desktop or mobile device. 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Management Skills &gt; Personal Information Management &gt; Tasks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0" y="2272615"/>
            <a:ext cx="3962400" cy="2474258"/>
            <a:chOff x="762000" y="2272615"/>
            <a:chExt cx="3962400" cy="2474258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62000" y="2272615"/>
              <a:ext cx="1828800" cy="2474258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895600" y="3215147"/>
              <a:ext cx="1828800" cy="589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9909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T3_Theme1">
  <a:themeElements>
    <a:clrScheme name="1_CT3_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T3_Theme1">
      <a:majorFont>
        <a:latin typeface="Calibri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T3_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8935</TotalTime>
  <Words>385</Words>
  <Application>Microsoft Office PowerPoint</Application>
  <PresentationFormat>On-screen Show (4:3)</PresentationFormat>
  <Paragraphs>46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1_CT3_Theme1</vt:lpstr>
      <vt:lpstr>Image</vt:lpstr>
      <vt:lpstr>Slide 1</vt:lpstr>
      <vt:lpstr>Slide 2</vt:lpstr>
      <vt:lpstr>Slide 3</vt:lpstr>
      <vt:lpstr>The Value of Personal Information Management</vt:lpstr>
      <vt:lpstr>Slide 5</vt:lpstr>
      <vt:lpstr>Slide 6</vt:lpstr>
      <vt:lpstr>Slide 7</vt:lpstr>
      <vt:lpstr>Slide 8</vt:lpstr>
    </vt:vector>
  </TitlesOfParts>
  <Company>Course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2008 for Mac</dc:title>
  <dc:subject>Word 2008 for Mac</dc:subject>
  <dc:creator>Brenda Jacobsen</dc:creator>
  <cp:lastModifiedBy>Julia</cp:lastModifiedBy>
  <cp:revision>192</cp:revision>
  <cp:lastPrinted>2012-05-17T20:36:55Z</cp:lastPrinted>
  <dcterms:created xsi:type="dcterms:W3CDTF">2009-02-17T16:51:53Z</dcterms:created>
  <dcterms:modified xsi:type="dcterms:W3CDTF">2012-06-13T16:06:25Z</dcterms:modified>
</cp:coreProperties>
</file>