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7" r:id="rId1"/>
  </p:sldMasterIdLst>
  <p:notesMasterIdLst>
    <p:notesMasterId r:id="rId6"/>
  </p:notesMasterIdLst>
  <p:handoutMasterIdLst>
    <p:handoutMasterId r:id="rId7"/>
  </p:handoutMasterIdLst>
  <p:sldIdLst>
    <p:sldId id="336" r:id="rId2"/>
    <p:sldId id="338" r:id="rId3"/>
    <p:sldId id="292" r:id="rId4"/>
    <p:sldId id="337" r:id="rId5"/>
  </p:sldIdLst>
  <p:sldSz cx="9144000" cy="6858000" type="screen4x3"/>
  <p:notesSz cx="6858000" cy="9296400"/>
  <p:embeddedFontLst>
    <p:embeddedFont>
      <p:font typeface="Calibri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AA3B"/>
    <a:srgbClr val="00AFD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961" autoAdjust="0"/>
    <p:restoredTop sz="86380" autoAdjust="0"/>
  </p:normalViewPr>
  <p:slideViewPr>
    <p:cSldViewPr>
      <p:cViewPr varScale="1">
        <p:scale>
          <a:sx n="91" d="100"/>
          <a:sy n="91" d="100"/>
        </p:scale>
        <p:origin x="-125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793023-36A0-4F02-B615-78457F45E555}" type="datetimeFigureOut">
              <a:rPr lang="en-US" smtClean="0"/>
              <a:pPr/>
              <a:t>6/12/2012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D62B1A-4187-4293-8024-A277C1EF90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81077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39CFCBB-F200-4919-BA6D-77BE6C986E51}" type="datetimeFigureOut">
              <a:rPr lang="en-US"/>
              <a:pPr>
                <a:defRPr/>
              </a:pPr>
              <a:t>6/12/2012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B6EC40D-5022-47F7-B3DF-F0C5256878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361921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54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454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413F57-1BCA-4C84-819F-D6D73A8E93CF}" type="slidenum">
              <a:rPr lang="en-US" smtClean="0"/>
              <a:pPr/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54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454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413F57-1BCA-4C84-819F-D6D73A8E93CF}" type="slidenum">
              <a:rPr lang="en-US" smtClean="0"/>
              <a:pPr/>
              <a:t>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54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454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413F57-1BCA-4C84-819F-D6D73A8E93CF}" type="slidenum">
              <a:rPr lang="en-US" smtClean="0"/>
              <a:pPr/>
              <a:t>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54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454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413F57-1BCA-4C84-819F-D6D73A8E93CF}" type="slidenum">
              <a:rPr lang="en-US" smtClean="0"/>
              <a:pPr/>
              <a:t>4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2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5378" name="Object 16"/>
          <p:cNvGraphicFramePr>
            <a:graphicFrameLocks noChangeAspect="1"/>
          </p:cNvGraphicFramePr>
          <p:nvPr/>
        </p:nvGraphicFramePr>
        <p:xfrm>
          <a:off x="152400" y="1133475"/>
          <a:ext cx="8991600" cy="5724525"/>
        </p:xfrm>
        <a:graphic>
          <a:graphicData uri="http://schemas.openxmlformats.org/presentationml/2006/ole">
            <p:oleObj spid="_x0000_s485524" name="Image" r:id="rId14" imgW="13714286" imgH="8584127" progId="">
              <p:embed/>
            </p:oleObj>
          </a:graphicData>
        </a:graphic>
      </p:graphicFrame>
      <p:graphicFrame>
        <p:nvGraphicFramePr>
          <p:cNvPr id="485379" name="Object 13"/>
          <p:cNvGraphicFramePr>
            <a:graphicFrameLocks noChangeAspect="1"/>
          </p:cNvGraphicFramePr>
          <p:nvPr/>
        </p:nvGraphicFramePr>
        <p:xfrm>
          <a:off x="0" y="5976938"/>
          <a:ext cx="9144000" cy="881062"/>
        </p:xfrm>
        <a:graphic>
          <a:graphicData uri="http://schemas.openxmlformats.org/presentationml/2006/ole">
            <p:oleObj spid="_x0000_s485525" name="Image" r:id="rId15" imgW="13714286" imgH="1320635" progId="">
              <p:embed/>
            </p:oleObj>
          </a:graphicData>
        </a:graphic>
      </p:graphicFrame>
      <p:pic>
        <p:nvPicPr>
          <p:cNvPr id="485380" name="Picture 4" descr="EmergeGreen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553200" y="0"/>
            <a:ext cx="2590800" cy="6635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rgbClr val="00AFD7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rgbClr val="00AFD7"/>
          </a:solidFill>
          <a:latin typeface="Calibri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rgbClr val="00AFD7"/>
          </a:solidFill>
          <a:latin typeface="Calibri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rgbClr val="00AFD7"/>
          </a:solidFill>
          <a:latin typeface="Calibri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rgbClr val="00AFD7"/>
          </a:solidFill>
          <a:latin typeface="Calibri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00AFD7"/>
          </a:solidFill>
          <a:latin typeface="Calibri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00AFD7"/>
          </a:solidFill>
          <a:latin typeface="Calibri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00AFD7"/>
          </a:solidFill>
          <a:latin typeface="Calibri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00AFD7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457200" y="6248400"/>
            <a:ext cx="8686800" cy="304800"/>
          </a:xfrm>
          <a:prstGeom prst="rect">
            <a:avLst/>
          </a:prstGeom>
        </p:spPr>
        <p:txBody>
          <a:bodyPr/>
          <a:lstStyle/>
          <a:p>
            <a:pPr>
              <a:buFontTx/>
              <a:buNone/>
            </a:pPr>
            <a:r>
              <a:rPr lang="en-US" sz="1100" b="1" dirty="0">
                <a:solidFill>
                  <a:srgbClr val="65AA3B"/>
                </a:solidFill>
              </a:rPr>
              <a:t>Skills &gt; </a:t>
            </a:r>
            <a:r>
              <a:rPr lang="en-US" sz="1100" b="1" dirty="0" smtClean="0">
                <a:solidFill>
                  <a:srgbClr val="65AA3B"/>
                </a:solidFill>
              </a:rPr>
              <a:t>Other Office for Mac 2011 Applications</a:t>
            </a:r>
            <a:endParaRPr lang="en-US" sz="1100" dirty="0">
              <a:solidFill>
                <a:srgbClr val="65AA3B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91325240"/>
              </p:ext>
            </p:extLst>
          </p:nvPr>
        </p:nvGraphicFramePr>
        <p:xfrm>
          <a:off x="381000" y="5334000"/>
          <a:ext cx="4191000" cy="640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91000"/>
              </a:tblGrid>
              <a:tr h="3200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In this section: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indent="-174625">
                        <a:buFont typeface="Arial" pitchFamily="34" charset="0"/>
                        <a:buChar char="•"/>
                      </a:pPr>
                      <a:r>
                        <a:rPr lang="en-US" b="0" dirty="0" smtClean="0"/>
                        <a:t>Outlook for Mac 2011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>
          <a:xfrm>
            <a:off x="0" y="533400"/>
            <a:ext cx="9144000" cy="21336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563563" indent="-338138">
              <a:buFontTx/>
              <a:buNone/>
            </a:pPr>
            <a:r>
              <a:rPr lang="en-US" sz="6600" b="1" dirty="0" smtClean="0">
                <a:solidFill>
                  <a:srgbClr val="00AFD7"/>
                </a:solidFill>
                <a:latin typeface="+mj-lt"/>
              </a:rPr>
              <a:t>Other Office for Mac 2011 Applications</a:t>
            </a:r>
            <a:endParaRPr lang="en-US" sz="6600" b="1" dirty="0">
              <a:solidFill>
                <a:srgbClr val="00AFD7"/>
              </a:solidFill>
              <a:latin typeface="+mj-lt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562100" y="2634343"/>
            <a:ext cx="6019800" cy="2737144"/>
            <a:chOff x="1981200" y="2634343"/>
            <a:chExt cx="6019800" cy="2737144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1981200" y="2919384"/>
              <a:ext cx="1828800" cy="2167063"/>
            </a:xfrm>
            <a:prstGeom prst="rect">
              <a:avLst/>
            </a:prstGeom>
          </p:spPr>
        </p:pic>
        <p:pic>
          <p:nvPicPr>
            <p:cNvPr id="5" name="Picture 4" descr="Screen Clippi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4343400" y="2634343"/>
              <a:ext cx="3657600" cy="27371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58088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7" name="Content Placeholder 1"/>
          <p:cNvSpPr>
            <a:spLocks noGrp="1"/>
          </p:cNvSpPr>
          <p:nvPr>
            <p:ph sz="quarter" idx="4294967295"/>
          </p:nvPr>
        </p:nvSpPr>
        <p:spPr bwMode="auto">
          <a:xfrm>
            <a:off x="4572000" y="2193472"/>
            <a:ext cx="4114800" cy="201385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i="1" dirty="0"/>
              <a:t>Outlook has the same general layout as other Office applications, with a ribbon containing multiple tabs at the top.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2393777"/>
              </p:ext>
            </p:extLst>
          </p:nvPr>
        </p:nvGraphicFramePr>
        <p:xfrm>
          <a:off x="381000" y="4953000"/>
          <a:ext cx="4191000" cy="960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91000"/>
              </a:tblGrid>
              <a:tr h="3200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In this section: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indent="-174625">
                        <a:buFont typeface="Arial" pitchFamily="34" charset="0"/>
                        <a:buChar char="•"/>
                      </a:pPr>
                      <a:r>
                        <a:rPr lang="en-US" b="0" dirty="0" smtClean="0"/>
                        <a:t>E-mail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indent="-174625">
                        <a:buFont typeface="Arial" pitchFamily="34" charset="0"/>
                        <a:buChar char="•"/>
                      </a:pPr>
                      <a:r>
                        <a:rPr lang="en-US" b="0" dirty="0" smtClean="0"/>
                        <a:t>Calendaring</a:t>
                      </a:r>
                      <a:r>
                        <a:rPr lang="en-US" b="0" baseline="0" dirty="0" smtClean="0"/>
                        <a:t> &amp; Tasks</a:t>
                      </a:r>
                      <a:endParaRPr lang="en-US" b="0" dirty="0" smtClean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>
          <a:xfrm>
            <a:off x="0" y="533400"/>
            <a:ext cx="9144000" cy="10668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563563" indent="-338138">
              <a:buFontTx/>
              <a:buNone/>
            </a:pPr>
            <a:r>
              <a:rPr lang="en-US" sz="6600" b="1" dirty="0" smtClean="0">
                <a:solidFill>
                  <a:srgbClr val="00AFD7"/>
                </a:solidFill>
                <a:latin typeface="+mj-lt"/>
              </a:rPr>
              <a:t>Outlook for Mac 2011</a:t>
            </a:r>
            <a:endParaRPr lang="en-US" sz="6600" b="1" dirty="0">
              <a:solidFill>
                <a:srgbClr val="00AFD7"/>
              </a:solidFill>
              <a:latin typeface="+mj-lt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09600" y="1828800"/>
            <a:ext cx="3657600" cy="2743200"/>
          </a:xfrm>
          <a:prstGeom prst="rect">
            <a:avLst/>
          </a:prstGeom>
        </p:spPr>
      </p:pic>
      <p:sp>
        <p:nvSpPr>
          <p:cNvPr id="11" name="Text Placeholder 5"/>
          <p:cNvSpPr txBox="1">
            <a:spLocks/>
          </p:cNvSpPr>
          <p:nvPr/>
        </p:nvSpPr>
        <p:spPr>
          <a:xfrm>
            <a:off x="457200" y="6248400"/>
            <a:ext cx="8686800" cy="3048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Skills &gt; Other Office for Mac 2011 Applications &gt; Outlook for Mac 2011 </a:t>
            </a:r>
            <a:endParaRPr lang="en-US" sz="1100" dirty="0">
              <a:solidFill>
                <a:srgbClr val="65AA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439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0" y="533400"/>
            <a:ext cx="9144000" cy="10287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563563" indent="-338138">
              <a:buFontTx/>
              <a:buNone/>
            </a:pPr>
            <a:r>
              <a:rPr lang="en-US" sz="4000" b="1" dirty="0" smtClean="0">
                <a:solidFill>
                  <a:srgbClr val="00AFD7"/>
                </a:solidFill>
                <a:latin typeface="+mj-lt"/>
              </a:rPr>
              <a:t>E-mail</a:t>
            </a:r>
            <a:endParaRPr lang="en-US" sz="4000" b="1" dirty="0">
              <a:solidFill>
                <a:srgbClr val="00AFD7"/>
              </a:solidFill>
              <a:latin typeface="+mj-lt"/>
            </a:endParaRPr>
          </a:p>
        </p:txBody>
      </p:sp>
      <p:sp>
        <p:nvSpPr>
          <p:cNvPr id="11" name="Content Placeholder 1"/>
          <p:cNvSpPr txBox="1">
            <a:spLocks/>
          </p:cNvSpPr>
          <p:nvPr/>
        </p:nvSpPr>
        <p:spPr bwMode="auto">
          <a:xfrm>
            <a:off x="4528458" y="1526697"/>
            <a:ext cx="4114800" cy="380460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FontTx/>
              <a:buNone/>
            </a:pPr>
            <a:r>
              <a:rPr lang="en-US" sz="2000" i="1" dirty="0" smtClean="0"/>
              <a:t>Components of e-mail messages include: Recipient (To), Carbon copy (Cc), Subject, Body, Attach, and Priority.</a:t>
            </a:r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en-US" sz="2000" i="1" dirty="0" smtClean="0"/>
              <a:t>Manage your incoming and outgoing messages using folders.</a:t>
            </a:r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en-US" sz="2000" i="1" dirty="0" smtClean="0"/>
              <a:t>A signature block includes </a:t>
            </a:r>
            <a:r>
              <a:rPr lang="en-US" sz="2000" i="1" dirty="0"/>
              <a:t>your name, address, phone number, or any other personal information that might be useful to a recipient without having to type </a:t>
            </a:r>
            <a:r>
              <a:rPr lang="en-US" sz="2000" i="1" dirty="0" smtClean="0"/>
              <a:t>it each time.</a:t>
            </a:r>
            <a:endParaRPr lang="en-US" sz="2000" i="1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33400" y="2057400"/>
            <a:ext cx="3657600" cy="2743200"/>
          </a:xfrm>
          <a:prstGeom prst="rect">
            <a:avLst/>
          </a:prstGeom>
        </p:spPr>
      </p:pic>
      <p:sp>
        <p:nvSpPr>
          <p:cNvPr id="6" name="Text Placeholder 5"/>
          <p:cNvSpPr txBox="1">
            <a:spLocks/>
          </p:cNvSpPr>
          <p:nvPr/>
        </p:nvSpPr>
        <p:spPr>
          <a:xfrm>
            <a:off x="457200" y="6248400"/>
            <a:ext cx="8686800" cy="3048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Skills &gt; Other Office for Mac 2011 Applications &gt; Outlook for Mac 2011  &gt; E-mail</a:t>
            </a:r>
            <a:endParaRPr lang="en-US" sz="1100" dirty="0">
              <a:solidFill>
                <a:srgbClr val="65AA3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0" y="533400"/>
            <a:ext cx="9144000" cy="10287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563563" indent="-338138">
              <a:buFontTx/>
              <a:buNone/>
            </a:pPr>
            <a:r>
              <a:rPr lang="en-US" sz="4000" b="1" dirty="0" smtClean="0">
                <a:solidFill>
                  <a:srgbClr val="00AFD7"/>
                </a:solidFill>
                <a:latin typeface="+mj-lt"/>
              </a:rPr>
              <a:t>Calendaring &amp; Tasks</a:t>
            </a:r>
            <a:endParaRPr lang="en-US" sz="4000" b="1" dirty="0">
              <a:solidFill>
                <a:srgbClr val="00AFD7"/>
              </a:solidFill>
              <a:latin typeface="+mj-lt"/>
            </a:endParaRPr>
          </a:p>
        </p:txBody>
      </p:sp>
      <p:sp>
        <p:nvSpPr>
          <p:cNvPr id="11" name="Content Placeholder 1"/>
          <p:cNvSpPr txBox="1">
            <a:spLocks/>
          </p:cNvSpPr>
          <p:nvPr/>
        </p:nvSpPr>
        <p:spPr bwMode="auto">
          <a:xfrm>
            <a:off x="4528458" y="2067988"/>
            <a:ext cx="4114800" cy="33121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FontTx/>
              <a:buNone/>
            </a:pPr>
            <a:r>
              <a:rPr lang="en-US" sz="2000" i="1" dirty="0" smtClean="0"/>
              <a:t>Outlook allows you to schedule </a:t>
            </a:r>
            <a:r>
              <a:rPr lang="en-US" sz="2000" i="1" dirty="0"/>
              <a:t>appointments, which are personal activities that involve only one person. </a:t>
            </a:r>
            <a:r>
              <a:rPr lang="en-US" sz="2000" i="1" dirty="0" smtClean="0"/>
              <a:t>To </a:t>
            </a:r>
            <a:r>
              <a:rPr lang="en-US" sz="2000" i="1" dirty="0"/>
              <a:t>schedule an activity that involves others, you can schedule a meeting </a:t>
            </a:r>
            <a:r>
              <a:rPr lang="en-US" sz="2000" i="1" dirty="0" smtClean="0"/>
              <a:t>instead so </a:t>
            </a:r>
            <a:r>
              <a:rPr lang="en-US" sz="2000" i="1" dirty="0"/>
              <a:t>everyone’s calendars reflect the shared activity</a:t>
            </a:r>
            <a:r>
              <a:rPr lang="en-US" sz="2000" i="1" dirty="0" smtClean="0"/>
              <a:t>. </a:t>
            </a:r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en-US" sz="2000" i="1" dirty="0" smtClean="0"/>
              <a:t>You can also keep your to-do </a:t>
            </a:r>
            <a:r>
              <a:rPr lang="en-US" sz="2000" i="1" dirty="0"/>
              <a:t>list in Outlook.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57200" y="1549842"/>
            <a:ext cx="3657600" cy="4348404"/>
            <a:chOff x="457200" y="1594757"/>
            <a:chExt cx="3657600" cy="4348404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457200" y="1594757"/>
              <a:ext cx="3657600" cy="2528657"/>
            </a:xfrm>
            <a:prstGeom prst="rect">
              <a:avLst/>
            </a:prstGeom>
          </p:spPr>
        </p:pic>
        <p:pic>
          <p:nvPicPr>
            <p:cNvPr id="2" name="Picture 1" descr="Screen Clippi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914400" y="4267200"/>
              <a:ext cx="2743200" cy="1675961"/>
            </a:xfrm>
            <a:prstGeom prst="rect">
              <a:avLst/>
            </a:prstGeom>
          </p:spPr>
        </p:pic>
      </p:grpSp>
      <p:sp>
        <p:nvSpPr>
          <p:cNvPr id="8" name="Text Placeholder 5"/>
          <p:cNvSpPr txBox="1">
            <a:spLocks/>
          </p:cNvSpPr>
          <p:nvPr/>
        </p:nvSpPr>
        <p:spPr>
          <a:xfrm>
            <a:off x="457200" y="6248400"/>
            <a:ext cx="8686800" cy="3048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Skills &gt; Other Office for Mac 2011 Applications &gt; Outlook for Mac 2011  &gt; Calendaring &amp; Tasks</a:t>
            </a:r>
            <a:endParaRPr lang="en-US" sz="1100" dirty="0">
              <a:solidFill>
                <a:srgbClr val="65AA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920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T3_Theme1">
  <a:themeElements>
    <a:clrScheme name="1_CT3_Theme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T3_Theme1">
      <a:majorFont>
        <a:latin typeface="Calibri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T3_Them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T3_Theme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T3_Theme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T3_Theme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T3_Theme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T3_Theme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T3_Theme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T3_Theme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T3_Theme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T3_Theme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T3_Theme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T3_Theme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8941</TotalTime>
  <Words>222</Words>
  <Application>Microsoft Office PowerPoint</Application>
  <PresentationFormat>On-screen Show (4:3)</PresentationFormat>
  <Paragraphs>23</Paragraphs>
  <Slides>4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1_CT3_Theme1</vt:lpstr>
      <vt:lpstr>Image</vt:lpstr>
      <vt:lpstr>Slide 1</vt:lpstr>
      <vt:lpstr>Slide 2</vt:lpstr>
      <vt:lpstr>Slide 3</vt:lpstr>
      <vt:lpstr>Slide 4</vt:lpstr>
    </vt:vector>
  </TitlesOfParts>
  <Company>Course Technology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Word 2008 for Mac</dc:title>
  <dc:subject>Word 2008 for Mac</dc:subject>
  <dc:creator>Brenda Jacobsen</dc:creator>
  <cp:lastModifiedBy>Julia</cp:lastModifiedBy>
  <cp:revision>193</cp:revision>
  <cp:lastPrinted>2012-05-17T20:36:55Z</cp:lastPrinted>
  <dcterms:created xsi:type="dcterms:W3CDTF">2009-02-17T16:51:53Z</dcterms:created>
  <dcterms:modified xsi:type="dcterms:W3CDTF">2012-06-12T15:48:50Z</dcterms:modified>
</cp:coreProperties>
</file>