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7" r:id="rId1"/>
  </p:sldMasterIdLst>
  <p:notesMasterIdLst>
    <p:notesMasterId r:id="rId56"/>
  </p:notesMasterIdLst>
  <p:sldIdLst>
    <p:sldId id="292" r:id="rId2"/>
    <p:sldId id="314" r:id="rId3"/>
    <p:sldId id="406" r:id="rId4"/>
    <p:sldId id="359" r:id="rId5"/>
    <p:sldId id="431" r:id="rId6"/>
    <p:sldId id="432" r:id="rId7"/>
    <p:sldId id="433" r:id="rId8"/>
    <p:sldId id="414" r:id="rId9"/>
    <p:sldId id="434" r:id="rId10"/>
    <p:sldId id="435" r:id="rId11"/>
    <p:sldId id="436" r:id="rId12"/>
    <p:sldId id="437" r:id="rId13"/>
    <p:sldId id="438" r:id="rId14"/>
    <p:sldId id="439" r:id="rId15"/>
    <p:sldId id="440" r:id="rId16"/>
    <p:sldId id="441" r:id="rId17"/>
    <p:sldId id="442" r:id="rId18"/>
    <p:sldId id="443" r:id="rId19"/>
    <p:sldId id="444" r:id="rId20"/>
    <p:sldId id="445" r:id="rId21"/>
    <p:sldId id="446" r:id="rId22"/>
    <p:sldId id="447" r:id="rId23"/>
    <p:sldId id="448" r:id="rId24"/>
    <p:sldId id="449" r:id="rId25"/>
    <p:sldId id="450" r:id="rId26"/>
    <p:sldId id="451" r:id="rId27"/>
    <p:sldId id="452" r:id="rId28"/>
    <p:sldId id="453" r:id="rId29"/>
    <p:sldId id="454" r:id="rId30"/>
    <p:sldId id="455" r:id="rId31"/>
    <p:sldId id="456" r:id="rId32"/>
    <p:sldId id="457" r:id="rId33"/>
    <p:sldId id="458" r:id="rId34"/>
    <p:sldId id="459" r:id="rId35"/>
    <p:sldId id="460" r:id="rId36"/>
    <p:sldId id="461" r:id="rId37"/>
    <p:sldId id="462" r:id="rId38"/>
    <p:sldId id="463" r:id="rId39"/>
    <p:sldId id="464" r:id="rId40"/>
    <p:sldId id="465" r:id="rId41"/>
    <p:sldId id="466" r:id="rId42"/>
    <p:sldId id="467" r:id="rId43"/>
    <p:sldId id="468" r:id="rId44"/>
    <p:sldId id="469" r:id="rId45"/>
    <p:sldId id="470" r:id="rId46"/>
    <p:sldId id="471" r:id="rId47"/>
    <p:sldId id="472" r:id="rId48"/>
    <p:sldId id="473" r:id="rId49"/>
    <p:sldId id="474" r:id="rId50"/>
    <p:sldId id="475" r:id="rId51"/>
    <p:sldId id="479" r:id="rId52"/>
    <p:sldId id="476" r:id="rId53"/>
    <p:sldId id="477" r:id="rId54"/>
    <p:sldId id="478" r:id="rId55"/>
  </p:sldIdLst>
  <p:sldSz cx="9144000" cy="6858000" type="screen4x3"/>
  <p:notesSz cx="6858000" cy="9144000"/>
  <p:embeddedFontLst>
    <p:embeddedFont>
      <p:font typeface="Calibri" pitchFamily="34" charset="0"/>
      <p:regular r:id="rId57"/>
      <p:bold r:id="rId58"/>
      <p:italic r:id="rId59"/>
      <p:boldItalic r:id="rId60"/>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5AA3B"/>
    <a:srgbClr val="00AF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22" autoAdjust="0"/>
    <p:restoredTop sz="86380" autoAdjust="0"/>
  </p:normalViewPr>
  <p:slideViewPr>
    <p:cSldViewPr>
      <p:cViewPr varScale="1">
        <p:scale>
          <a:sx n="91" d="100"/>
          <a:sy n="91" d="100"/>
        </p:scale>
        <p:origin x="-151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9CFCBB-F200-4919-BA6D-77BE6C986E51}" type="datetimeFigureOut">
              <a:rPr lang="en-US"/>
              <a:pPr>
                <a:defRPr/>
              </a:pPr>
              <a:t>6/12/2012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B6EC40D-5022-47F7-B3DF-F0C52568786C}" type="slidenum">
              <a:rPr lang="en-US"/>
              <a:pPr>
                <a:defRPr/>
              </a:pPr>
              <a:t>‹#›</a:t>
            </a:fld>
            <a:endParaRPr lang="en-US" dirty="0"/>
          </a:p>
        </p:txBody>
      </p:sp>
    </p:spTree>
    <p:extLst>
      <p:ext uri="{BB962C8B-B14F-4D97-AF65-F5344CB8AC3E}">
        <p14:creationId xmlns:p14="http://schemas.microsoft.com/office/powerpoint/2010/main" xmlns="" val="736192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Slide Image Placeholder 1"/>
          <p:cNvSpPr>
            <a:spLocks noGrp="1" noRot="1" noChangeAspect="1"/>
          </p:cNvSpPr>
          <p:nvPr>
            <p:ph type="sldImg"/>
          </p:nvPr>
        </p:nvSpPr>
        <p:spPr bwMode="auto">
          <a:noFill/>
          <a:ln>
            <a:solidFill>
              <a:srgbClr val="000000"/>
            </a:solidFill>
            <a:miter lim="800000"/>
            <a:headEnd/>
            <a:tailEnd/>
          </a:ln>
        </p:spPr>
      </p:sp>
      <p:sp>
        <p:nvSpPr>
          <p:cNvPr id="4454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5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413F57-1BCA-4C84-819F-D6D73A8E93CF}"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40</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41</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42</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45</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46</a:t>
            </a:fld>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47</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48</a:t>
            </a:fld>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5</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50</a:t>
            </a:fld>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51</a:t>
            </a:fld>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52</a:t>
            </a:fld>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54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85378" name="Object 16"/>
          <p:cNvGraphicFramePr>
            <a:graphicFrameLocks noChangeAspect="1"/>
          </p:cNvGraphicFramePr>
          <p:nvPr/>
        </p:nvGraphicFramePr>
        <p:xfrm>
          <a:off x="152400" y="1133475"/>
          <a:ext cx="8991600" cy="5724525"/>
        </p:xfrm>
        <a:graphic>
          <a:graphicData uri="http://schemas.openxmlformats.org/presentationml/2006/ole">
            <p:oleObj spid="_x0000_s485691" name="Image" r:id="rId14" imgW="13714286" imgH="8584127" progId="">
              <p:embed/>
            </p:oleObj>
          </a:graphicData>
        </a:graphic>
      </p:graphicFrame>
      <p:graphicFrame>
        <p:nvGraphicFramePr>
          <p:cNvPr id="485379" name="Object 13"/>
          <p:cNvGraphicFramePr>
            <a:graphicFrameLocks noChangeAspect="1"/>
          </p:cNvGraphicFramePr>
          <p:nvPr/>
        </p:nvGraphicFramePr>
        <p:xfrm>
          <a:off x="0" y="5976938"/>
          <a:ext cx="9144000" cy="881062"/>
        </p:xfrm>
        <a:graphic>
          <a:graphicData uri="http://schemas.openxmlformats.org/presentationml/2006/ole">
            <p:oleObj spid="_x0000_s485692" name="Image" r:id="rId15" imgW="13714286" imgH="1320635" progId="">
              <p:embed/>
            </p:oleObj>
          </a:graphicData>
        </a:graphic>
      </p:graphicFrame>
      <p:pic>
        <p:nvPicPr>
          <p:cNvPr id="485380" name="Picture 4" descr="EmergeGreen"/>
          <p:cNvPicPr>
            <a:picLocks noChangeAspect="1" noChangeArrowheads="1"/>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6553200" y="0"/>
            <a:ext cx="2590800" cy="663575"/>
          </a:xfrm>
          <a:prstGeom prst="rect">
            <a:avLst/>
          </a:prstGeom>
          <a:noFill/>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fontAlgn="base">
        <a:spcBef>
          <a:spcPct val="0"/>
        </a:spcBef>
        <a:spcAft>
          <a:spcPct val="0"/>
        </a:spcAft>
        <a:defRPr sz="4400" b="1">
          <a:solidFill>
            <a:srgbClr val="00AFD7"/>
          </a:solidFill>
          <a:latin typeface="+mj-lt"/>
          <a:ea typeface="+mj-ea"/>
          <a:cs typeface="+mj-cs"/>
        </a:defRPr>
      </a:lvl1pPr>
      <a:lvl2pPr algn="l" rtl="0" fontAlgn="base">
        <a:spcBef>
          <a:spcPct val="0"/>
        </a:spcBef>
        <a:spcAft>
          <a:spcPct val="0"/>
        </a:spcAft>
        <a:defRPr sz="4400" b="1">
          <a:solidFill>
            <a:srgbClr val="00AFD7"/>
          </a:solidFill>
          <a:latin typeface="Calibri" pitchFamily="34" charset="0"/>
          <a:cs typeface="Arial" charset="0"/>
        </a:defRPr>
      </a:lvl2pPr>
      <a:lvl3pPr algn="l" rtl="0" fontAlgn="base">
        <a:spcBef>
          <a:spcPct val="0"/>
        </a:spcBef>
        <a:spcAft>
          <a:spcPct val="0"/>
        </a:spcAft>
        <a:defRPr sz="4400" b="1">
          <a:solidFill>
            <a:srgbClr val="00AFD7"/>
          </a:solidFill>
          <a:latin typeface="Calibri" pitchFamily="34" charset="0"/>
          <a:cs typeface="Arial" charset="0"/>
        </a:defRPr>
      </a:lvl3pPr>
      <a:lvl4pPr algn="l" rtl="0" fontAlgn="base">
        <a:spcBef>
          <a:spcPct val="0"/>
        </a:spcBef>
        <a:spcAft>
          <a:spcPct val="0"/>
        </a:spcAft>
        <a:defRPr sz="4400" b="1">
          <a:solidFill>
            <a:srgbClr val="00AFD7"/>
          </a:solidFill>
          <a:latin typeface="Calibri" pitchFamily="34" charset="0"/>
          <a:cs typeface="Arial" charset="0"/>
        </a:defRPr>
      </a:lvl4pPr>
      <a:lvl5pPr algn="l" rtl="0" fontAlgn="base">
        <a:spcBef>
          <a:spcPct val="0"/>
        </a:spcBef>
        <a:spcAft>
          <a:spcPct val="0"/>
        </a:spcAft>
        <a:defRPr sz="4400" b="1">
          <a:solidFill>
            <a:srgbClr val="00AFD7"/>
          </a:solidFill>
          <a:latin typeface="Calibri" pitchFamily="34" charset="0"/>
          <a:cs typeface="Arial" charset="0"/>
        </a:defRPr>
      </a:lvl5pPr>
      <a:lvl6pPr marL="457200" algn="l" rtl="0" fontAlgn="base">
        <a:spcBef>
          <a:spcPct val="0"/>
        </a:spcBef>
        <a:spcAft>
          <a:spcPct val="0"/>
        </a:spcAft>
        <a:defRPr sz="4400" b="1">
          <a:solidFill>
            <a:srgbClr val="00AFD7"/>
          </a:solidFill>
          <a:latin typeface="Calibri" pitchFamily="34" charset="0"/>
          <a:cs typeface="Arial" charset="0"/>
        </a:defRPr>
      </a:lvl6pPr>
      <a:lvl7pPr marL="914400" algn="l" rtl="0" fontAlgn="base">
        <a:spcBef>
          <a:spcPct val="0"/>
        </a:spcBef>
        <a:spcAft>
          <a:spcPct val="0"/>
        </a:spcAft>
        <a:defRPr sz="4400" b="1">
          <a:solidFill>
            <a:srgbClr val="00AFD7"/>
          </a:solidFill>
          <a:latin typeface="Calibri" pitchFamily="34" charset="0"/>
          <a:cs typeface="Arial" charset="0"/>
        </a:defRPr>
      </a:lvl7pPr>
      <a:lvl8pPr marL="1371600" algn="l" rtl="0" fontAlgn="base">
        <a:spcBef>
          <a:spcPct val="0"/>
        </a:spcBef>
        <a:spcAft>
          <a:spcPct val="0"/>
        </a:spcAft>
        <a:defRPr sz="4400" b="1">
          <a:solidFill>
            <a:srgbClr val="00AFD7"/>
          </a:solidFill>
          <a:latin typeface="Calibri" pitchFamily="34" charset="0"/>
          <a:cs typeface="Arial" charset="0"/>
        </a:defRPr>
      </a:lvl8pPr>
      <a:lvl9pPr marL="1828800" algn="l" rtl="0" fontAlgn="base">
        <a:spcBef>
          <a:spcPct val="0"/>
        </a:spcBef>
        <a:spcAft>
          <a:spcPct val="0"/>
        </a:spcAft>
        <a:defRPr sz="4400" b="1">
          <a:solidFill>
            <a:srgbClr val="00AFD7"/>
          </a:solidFill>
          <a:latin typeface="Calibri" pitchFamily="34" charset="0"/>
          <a:cs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live.com"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png"/></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98.png"/><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4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10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5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5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533400"/>
            <a:ext cx="9144000" cy="2133600"/>
          </a:xfrm>
          <a:prstGeom prst="rect">
            <a:avLst/>
          </a:prstGeom>
        </p:spPr>
        <p:txBody>
          <a:bodyPr/>
          <a:lstStyle/>
          <a:p>
            <a:pPr marL="681038" indent="-347663">
              <a:buFontTx/>
              <a:buNone/>
            </a:pPr>
            <a:r>
              <a:rPr lang="en-US" sz="6600" b="1" dirty="0" smtClean="0">
                <a:solidFill>
                  <a:srgbClr val="00AFD7"/>
                </a:solidFill>
                <a:latin typeface="Calibri" pitchFamily="34" charset="0"/>
              </a:rPr>
              <a:t>Microsoft Office for  Mac 2011</a:t>
            </a:r>
          </a:p>
        </p:txBody>
      </p:sp>
      <p:sp>
        <p:nvSpPr>
          <p:cNvPr id="6" name="Text Placeholder 5"/>
          <p:cNvSpPr>
            <a:spLocks noGrp="1"/>
          </p:cNvSpPr>
          <p:nvPr>
            <p:ph type="body" sz="quarter" idx="4294967295"/>
          </p:nvPr>
        </p:nvSpPr>
        <p:spPr>
          <a:xfrm>
            <a:off x="457200" y="6248400"/>
            <a:ext cx="5334000" cy="304800"/>
          </a:xfrm>
          <a:prstGeom prst="rect">
            <a:avLst/>
          </a:prstGeom>
        </p:spPr>
        <p:txBody>
          <a:bodyPr/>
          <a:lstStyle/>
          <a:p>
            <a:pPr>
              <a:buFontTx/>
              <a:buNone/>
            </a:pPr>
            <a:r>
              <a:rPr lang="en-US" sz="1100" b="1" dirty="0">
                <a:solidFill>
                  <a:srgbClr val="65AA3B"/>
                </a:solidFill>
              </a:rPr>
              <a:t>Skills &gt; </a:t>
            </a:r>
            <a:r>
              <a:rPr lang="en-US" sz="1100" b="1" dirty="0" smtClean="0">
                <a:solidFill>
                  <a:srgbClr val="65AA3B"/>
                </a:solidFill>
              </a:rPr>
              <a:t>Microsoft Office for Mac 2011</a:t>
            </a:r>
            <a:endParaRPr lang="en-US" sz="1100" dirty="0">
              <a:solidFill>
                <a:srgbClr val="65AA3B"/>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66296314"/>
              </p:ext>
            </p:extLst>
          </p:nvPr>
        </p:nvGraphicFramePr>
        <p:xfrm>
          <a:off x="457200" y="4038600"/>
          <a:ext cx="8305800" cy="1920240"/>
        </p:xfrm>
        <a:graphic>
          <a:graphicData uri="http://schemas.openxmlformats.org/drawingml/2006/table">
            <a:tbl>
              <a:tblPr>
                <a:tableStyleId>{5C22544A-7EE6-4342-B048-85BDC9FD1C3A}</a:tableStyleId>
              </a:tblPr>
              <a:tblGrid>
                <a:gridCol w="3983656"/>
                <a:gridCol w="4322144"/>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Common Application Components</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Working with Tables</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Working with Files and Documents</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Printing and Publishing</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Common Editing Functions</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Sharing Content </a:t>
                      </a:r>
                      <a:r>
                        <a:rPr lang="en-US" b="0" baseline="0" dirty="0" smtClean="0"/>
                        <a:t>Between Applications</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Common Formatting</a:t>
                      </a:r>
                      <a:r>
                        <a:rPr lang="en-US" b="0" baseline="0" dirty="0" smtClean="0"/>
                        <a:t> Functions</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Collaborating with Office for Mac</a:t>
                      </a:r>
                      <a:r>
                        <a:rPr lang="en-US" b="0" baseline="0" dirty="0" smtClean="0"/>
                        <a:t> 2011</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Working with Graphics</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Customizing Office Applications</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Content Placeholder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bwMode="auto">
          <a:xfrm>
            <a:off x="4800600" y="1752600"/>
            <a:ext cx="3657600" cy="2505206"/>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Navigating in a Document</a:t>
            </a:r>
            <a:endParaRPr lang="en-US" sz="4000" dirty="0"/>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Files and Documents &gt; Navigating in a Document</a:t>
            </a:r>
            <a:endParaRPr lang="en-US" sz="1100" dirty="0">
              <a:solidFill>
                <a:srgbClr val="65AA3B"/>
              </a:solidFill>
            </a:endParaRPr>
          </a:p>
        </p:txBody>
      </p:sp>
      <p:sp>
        <p:nvSpPr>
          <p:cNvPr id="7" name="Rectangle 6"/>
          <p:cNvSpPr/>
          <p:nvPr/>
        </p:nvSpPr>
        <p:spPr>
          <a:xfrm>
            <a:off x="457200" y="1398130"/>
            <a:ext cx="3276600" cy="4401205"/>
          </a:xfrm>
          <a:prstGeom prst="rect">
            <a:avLst/>
          </a:prstGeom>
        </p:spPr>
        <p:txBody>
          <a:bodyPr wrap="square">
            <a:spAutoFit/>
          </a:bodyPr>
          <a:lstStyle/>
          <a:p>
            <a:pPr>
              <a:spcBef>
                <a:spcPts val="1200"/>
              </a:spcBef>
            </a:pPr>
            <a:r>
              <a:rPr lang="en-US" sz="2000" i="1" dirty="0" smtClean="0">
                <a:latin typeface="+mn-lt"/>
              </a:rPr>
              <a:t>Click Sidebar button on Standard Toolbar OR</a:t>
            </a:r>
            <a:r>
              <a:rPr lang="en-US" sz="2000" i="1" dirty="0">
                <a:latin typeface="+mn-lt"/>
              </a:rPr>
              <a:t> </a:t>
            </a:r>
            <a:r>
              <a:rPr lang="en-US" sz="2000" i="1" dirty="0" smtClean="0">
                <a:latin typeface="+mn-lt"/>
              </a:rPr>
              <a:t>click View menu, point to Sidebar, then select option. Sidebar pane tabs include: Thumbnail, Document Map, Reviewing, and Find and Replace.</a:t>
            </a:r>
          </a:p>
          <a:p>
            <a:pPr>
              <a:spcBef>
                <a:spcPts val="1200"/>
              </a:spcBef>
            </a:pPr>
            <a:r>
              <a:rPr lang="en-US" sz="2000" i="1" dirty="0" smtClean="0">
                <a:latin typeface="+mn-lt"/>
              </a:rPr>
              <a:t>To search within a document, type text or number</a:t>
            </a:r>
            <a:r>
              <a:rPr lang="en-US" sz="2000" i="1" dirty="0"/>
              <a:t> </a:t>
            </a:r>
            <a:r>
              <a:rPr lang="en-US" sz="2000" i="1" dirty="0" smtClean="0"/>
              <a:t>in </a:t>
            </a:r>
            <a:r>
              <a:rPr lang="en-US" sz="2000" i="1" dirty="0"/>
              <a:t>Search Document </a:t>
            </a:r>
            <a:r>
              <a:rPr lang="en-US" sz="2000" i="1" dirty="0" smtClean="0"/>
              <a:t>box. Additional options can refine search.</a:t>
            </a:r>
            <a:endParaRPr lang="en-US" sz="2000" i="1" dirty="0" smtClean="0">
              <a:latin typeface="+mn-lt"/>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972791" y="1398130"/>
            <a:ext cx="1828800" cy="2323349"/>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040582" y="3352800"/>
            <a:ext cx="2743200" cy="2174072"/>
          </a:xfrm>
          <a:prstGeom prst="rect">
            <a:avLst/>
          </a:prstGeom>
        </p:spPr>
      </p:pic>
    </p:spTree>
    <p:extLst>
      <p:ext uri="{BB962C8B-B14F-4D97-AF65-F5344CB8AC3E}">
        <p14:creationId xmlns:p14="http://schemas.microsoft.com/office/powerpoint/2010/main" xmlns="" val="711217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Document Views and Zoom</a:t>
            </a:r>
            <a:endParaRPr lang="en-US" sz="4000" dirty="0"/>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Files and Documents &gt; Document Views and Zoom</a:t>
            </a:r>
            <a:endParaRPr lang="en-US" sz="1100" dirty="0">
              <a:solidFill>
                <a:srgbClr val="65AA3B"/>
              </a:solidFill>
            </a:endParaRPr>
          </a:p>
        </p:txBody>
      </p:sp>
      <p:sp>
        <p:nvSpPr>
          <p:cNvPr id="6" name="Rectangle 5"/>
          <p:cNvSpPr/>
          <p:nvPr/>
        </p:nvSpPr>
        <p:spPr>
          <a:xfrm>
            <a:off x="484094" y="1613119"/>
            <a:ext cx="3276600" cy="3631763"/>
          </a:xfrm>
          <a:prstGeom prst="rect">
            <a:avLst/>
          </a:prstGeom>
        </p:spPr>
        <p:txBody>
          <a:bodyPr wrap="square">
            <a:spAutoFit/>
          </a:bodyPr>
          <a:lstStyle/>
          <a:p>
            <a:pPr>
              <a:spcBef>
                <a:spcPts val="1200"/>
              </a:spcBef>
            </a:pPr>
            <a:r>
              <a:rPr lang="en-US" sz="2000" i="1" dirty="0">
                <a:latin typeface="+mn-lt"/>
              </a:rPr>
              <a:t>To change the view, </a:t>
            </a:r>
            <a:r>
              <a:rPr lang="en-US" sz="2000" i="1" dirty="0" smtClean="0">
                <a:latin typeface="+mn-lt"/>
              </a:rPr>
              <a:t>use view </a:t>
            </a:r>
            <a:r>
              <a:rPr lang="en-US" sz="2000" i="1" dirty="0">
                <a:latin typeface="+mn-lt"/>
              </a:rPr>
              <a:t>buttons in the lower-left </a:t>
            </a:r>
            <a:r>
              <a:rPr lang="en-US" sz="2000" i="1" dirty="0" smtClean="0">
                <a:latin typeface="+mn-lt"/>
              </a:rPr>
              <a:t>corner of the Status Bar: Draft, Outline, Publishing Layout, Print Layout, Notebook Layout, Full Screen, or Web Layout.</a:t>
            </a:r>
          </a:p>
          <a:p>
            <a:pPr>
              <a:spcBef>
                <a:spcPts val="1200"/>
              </a:spcBef>
            </a:pPr>
            <a:r>
              <a:rPr lang="en-US" sz="2000" i="1" dirty="0" smtClean="0">
                <a:latin typeface="+mn-lt"/>
              </a:rPr>
              <a:t>Zoom level and Zoom slider are in the lower-right corner of the Status Bar.</a:t>
            </a:r>
          </a:p>
        </p:txBody>
      </p:sp>
      <p:pic>
        <p:nvPicPr>
          <p:cNvPr id="3" name="Picture 2" descr="Screen Clippin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338484" y="2066251"/>
            <a:ext cx="4572000" cy="744297"/>
          </a:xfrm>
          <a:prstGeom prst="rect">
            <a:avLst/>
          </a:prstGeom>
        </p:spPr>
      </p:pic>
      <p:pic>
        <p:nvPicPr>
          <p:cNvPr id="2" name="Picture 1" descr="Screen Clippi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38484" y="4267200"/>
            <a:ext cx="4572000" cy="707775"/>
          </a:xfrm>
          <a:prstGeom prst="rect">
            <a:avLst/>
          </a:prstGeom>
        </p:spPr>
      </p:pic>
    </p:spTree>
    <p:extLst>
      <p:ext uri="{BB962C8B-B14F-4D97-AF65-F5344CB8AC3E}">
        <p14:creationId xmlns:p14="http://schemas.microsoft.com/office/powerpoint/2010/main" xmlns="" val="711217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Switching Between Open Documents</a:t>
            </a:r>
            <a:endParaRPr lang="en-US" sz="4000" dirty="0"/>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Files and Documents &gt; Switching Between Open Documents</a:t>
            </a:r>
            <a:endParaRPr lang="en-US" sz="1100" dirty="0">
              <a:solidFill>
                <a:srgbClr val="65AA3B"/>
              </a:solidFill>
            </a:endParaRPr>
          </a:p>
        </p:txBody>
      </p:sp>
      <p:sp>
        <p:nvSpPr>
          <p:cNvPr id="6" name="Rectangle 5"/>
          <p:cNvSpPr/>
          <p:nvPr/>
        </p:nvSpPr>
        <p:spPr>
          <a:xfrm>
            <a:off x="484094" y="2194179"/>
            <a:ext cx="3276600" cy="2246769"/>
          </a:xfrm>
          <a:prstGeom prst="rect">
            <a:avLst/>
          </a:prstGeom>
        </p:spPr>
        <p:txBody>
          <a:bodyPr wrap="square">
            <a:spAutoFit/>
          </a:bodyPr>
          <a:lstStyle/>
          <a:p>
            <a:pPr>
              <a:spcBef>
                <a:spcPts val="1200"/>
              </a:spcBef>
            </a:pPr>
            <a:r>
              <a:rPr lang="en-US" sz="2000" i="1" dirty="0" smtClean="0">
                <a:latin typeface="+mn-lt"/>
              </a:rPr>
              <a:t>To see a listing of all open documents, click and hold the application icon in the Dock. Move the mouse pointer over a listing and click it to switch to that document.</a:t>
            </a: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038600" y="1878442"/>
            <a:ext cx="4572000" cy="2878243"/>
          </a:xfrm>
          <a:prstGeom prst="rect">
            <a:avLst/>
          </a:prstGeom>
        </p:spPr>
      </p:pic>
    </p:spTree>
    <p:extLst>
      <p:ext uri="{BB962C8B-B14F-4D97-AF65-F5344CB8AC3E}">
        <p14:creationId xmlns:p14="http://schemas.microsoft.com/office/powerpoint/2010/main" xmlns="" val="711217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Saving and Closing Documents</a:t>
            </a:r>
            <a:endParaRPr lang="en-US" sz="4000" dirty="0"/>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Files and Documents &gt; Saving and Closing Documents</a:t>
            </a:r>
            <a:endParaRPr lang="en-US" sz="1100" dirty="0">
              <a:solidFill>
                <a:srgbClr val="65AA3B"/>
              </a:solidFill>
            </a:endParaRPr>
          </a:p>
        </p:txBody>
      </p:sp>
      <p:sp>
        <p:nvSpPr>
          <p:cNvPr id="6" name="Rectangle 5"/>
          <p:cNvSpPr/>
          <p:nvPr/>
        </p:nvSpPr>
        <p:spPr>
          <a:xfrm>
            <a:off x="442531" y="1371600"/>
            <a:ext cx="3630706" cy="4401205"/>
          </a:xfrm>
          <a:prstGeom prst="rect">
            <a:avLst/>
          </a:prstGeom>
        </p:spPr>
        <p:txBody>
          <a:bodyPr wrap="square">
            <a:spAutoFit/>
          </a:bodyPr>
          <a:lstStyle/>
          <a:p>
            <a:pPr>
              <a:spcBef>
                <a:spcPts val="1200"/>
              </a:spcBef>
            </a:pPr>
            <a:r>
              <a:rPr lang="en-US" sz="2000" i="1" dirty="0" smtClean="0">
                <a:latin typeface="+mn-lt"/>
              </a:rPr>
              <a:t>To save document first time (or as you work on it), click Save button on Standard toolbar. In the Save dialog box, specify name and location for file.</a:t>
            </a:r>
          </a:p>
          <a:p>
            <a:pPr>
              <a:spcBef>
                <a:spcPts val="1200"/>
              </a:spcBef>
            </a:pPr>
            <a:r>
              <a:rPr lang="en-US" sz="2000" i="1" dirty="0" smtClean="0">
                <a:latin typeface="+mn-lt"/>
              </a:rPr>
              <a:t>To save document with new name or in new location, choose File menu, then Save As. Provide new name and/or location.</a:t>
            </a:r>
          </a:p>
          <a:p>
            <a:pPr>
              <a:spcBef>
                <a:spcPts val="1200"/>
              </a:spcBef>
            </a:pPr>
            <a:r>
              <a:rPr lang="en-US" sz="2000" i="1" dirty="0" smtClean="0">
                <a:latin typeface="+mn-lt"/>
              </a:rPr>
              <a:t>To close document, choose File menu, then Close.</a:t>
            </a:r>
          </a:p>
        </p:txBody>
      </p:sp>
      <p:pic>
        <p:nvPicPr>
          <p:cNvPr id="2" name="Picture 1" descr="Screen Clippin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267200" y="1129146"/>
            <a:ext cx="3657600" cy="2526860"/>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795653" y="3690643"/>
            <a:ext cx="1828800" cy="2233749"/>
          </a:xfrm>
          <a:prstGeom prst="rect">
            <a:avLst/>
          </a:prstGeom>
        </p:spPr>
      </p:pic>
    </p:spTree>
    <p:extLst>
      <p:ext uri="{BB962C8B-B14F-4D97-AF65-F5344CB8AC3E}">
        <p14:creationId xmlns:p14="http://schemas.microsoft.com/office/powerpoint/2010/main" xmlns="" val="711217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9144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Common Editing Functions</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1538719037"/>
              </p:ext>
            </p:extLst>
          </p:nvPr>
        </p:nvGraphicFramePr>
        <p:xfrm>
          <a:off x="457200" y="4953000"/>
          <a:ext cx="7772400" cy="960120"/>
        </p:xfrm>
        <a:graphic>
          <a:graphicData uri="http://schemas.openxmlformats.org/drawingml/2006/table">
            <a:tbl>
              <a:tblPr>
                <a:tableStyleId>{5C22544A-7EE6-4342-B048-85BDC9FD1C3A}</a:tableStyleId>
              </a:tblPr>
              <a:tblGrid>
                <a:gridCol w="4323504"/>
                <a:gridCol w="3448896"/>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38125" marR="0" indent="-1825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Using Copy/Cut/</a:t>
                      </a:r>
                      <a:r>
                        <a:rPr lang="en-US" b="0" baseline="0" dirty="0" smtClean="0"/>
                        <a:t>Paste</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Selecting, Inserting,</a:t>
                      </a:r>
                      <a:r>
                        <a:rPr lang="en-US" b="0" baseline="0" dirty="0" smtClean="0"/>
                        <a:t> and Deleting Text</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Find and Replace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Inserting and Editing Hyperlinks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Spelling</a:t>
                      </a:r>
                      <a:r>
                        <a:rPr lang="en-US" b="0" baseline="0" dirty="0" smtClean="0"/>
                        <a:t> and Grammar Check</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Editing Functions</a:t>
            </a:r>
            <a:endParaRPr lang="en-US" sz="1100" dirty="0">
              <a:solidFill>
                <a:srgbClr val="65AA3B"/>
              </a:solidFill>
            </a:endParaRPr>
          </a:p>
        </p:txBody>
      </p:sp>
      <p:pic>
        <p:nvPicPr>
          <p:cNvPr id="4" name="Picture 3"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43200" y="2070878"/>
            <a:ext cx="3657600" cy="2771108"/>
          </a:xfrm>
          <a:prstGeom prst="rect">
            <a:avLst/>
          </a:prstGeom>
        </p:spPr>
      </p:pic>
    </p:spTree>
    <p:extLst>
      <p:ext uri="{BB962C8B-B14F-4D97-AF65-F5344CB8AC3E}">
        <p14:creationId xmlns:p14="http://schemas.microsoft.com/office/powerpoint/2010/main" xmlns="" val="321291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Selecting, Inserting, and Deleting Text</a:t>
            </a:r>
            <a:endParaRPr lang="en-US" sz="4000" dirty="0"/>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Editing Functions &gt; Selecting, Inserting, and Deleting Text</a:t>
            </a:r>
            <a:endParaRPr lang="en-US" sz="1100" dirty="0">
              <a:solidFill>
                <a:srgbClr val="65AA3B"/>
              </a:solidFill>
            </a:endParaRPr>
          </a:p>
        </p:txBody>
      </p:sp>
      <p:sp>
        <p:nvSpPr>
          <p:cNvPr id="8" name="Rectangle 7"/>
          <p:cNvSpPr/>
          <p:nvPr/>
        </p:nvSpPr>
        <p:spPr>
          <a:xfrm>
            <a:off x="4495800" y="1143000"/>
            <a:ext cx="4419600" cy="4708981"/>
          </a:xfrm>
          <a:prstGeom prst="rect">
            <a:avLst/>
          </a:prstGeom>
        </p:spPr>
        <p:txBody>
          <a:bodyPr wrap="square">
            <a:spAutoFit/>
          </a:bodyPr>
          <a:lstStyle/>
          <a:p>
            <a:pPr>
              <a:spcBef>
                <a:spcPts val="1200"/>
              </a:spcBef>
            </a:pPr>
            <a:r>
              <a:rPr lang="en-US" sz="2000" i="1" dirty="0"/>
              <a:t>To select text, move cursor/insertion point to text to work on. Press and hold down mouse button, drag pointer over text, then release mouse button.</a:t>
            </a:r>
          </a:p>
          <a:p>
            <a:pPr>
              <a:spcBef>
                <a:spcPts val="1200"/>
              </a:spcBef>
            </a:pPr>
            <a:r>
              <a:rPr lang="en-US" sz="2000" i="1" dirty="0"/>
              <a:t>To deselect selected text, click anywhere </a:t>
            </a:r>
            <a:r>
              <a:rPr lang="en-US" sz="2000" i="1" dirty="0" smtClean="0"/>
              <a:t>in </a:t>
            </a:r>
            <a:r>
              <a:rPr lang="en-US" sz="2000" i="1" dirty="0"/>
              <a:t>document.</a:t>
            </a:r>
          </a:p>
          <a:p>
            <a:pPr>
              <a:spcBef>
                <a:spcPts val="1200"/>
              </a:spcBef>
            </a:pPr>
            <a:r>
              <a:rPr lang="en-US" sz="2000" i="1" dirty="0"/>
              <a:t>To replace text, select text and type.</a:t>
            </a:r>
          </a:p>
          <a:p>
            <a:pPr>
              <a:spcBef>
                <a:spcPts val="1200"/>
              </a:spcBef>
            </a:pPr>
            <a:r>
              <a:rPr lang="en-US" sz="2000" i="1" dirty="0"/>
              <a:t>To insert text, move cursor/insertion point, click, then type.</a:t>
            </a:r>
          </a:p>
          <a:p>
            <a:pPr>
              <a:spcBef>
                <a:spcPts val="1200"/>
              </a:spcBef>
            </a:pPr>
            <a:r>
              <a:rPr lang="en-US" sz="2000" i="1" dirty="0"/>
              <a:t>To delete text, select text, then click Cut button on Standard Toolbar </a:t>
            </a:r>
            <a:r>
              <a:rPr lang="en-US" sz="2000" i="1" dirty="0" smtClean="0"/>
              <a:t>OR press Delete </a:t>
            </a:r>
            <a:r>
              <a:rPr lang="en-US" sz="2000" i="1" dirty="0"/>
              <a:t>key on keyboard.</a:t>
            </a:r>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921774" y="3048000"/>
            <a:ext cx="2743200" cy="2695073"/>
          </a:xfrm>
          <a:prstGeom prst="rect">
            <a:avLst/>
          </a:prstGeom>
        </p:spPr>
      </p:pic>
      <p:pic>
        <p:nvPicPr>
          <p:cNvPr id="4" name="Picture 3"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64574" y="1447800"/>
            <a:ext cx="3657600" cy="925536"/>
          </a:xfrm>
          <a:prstGeom prst="rect">
            <a:avLst/>
          </a:prstGeom>
        </p:spPr>
      </p:pic>
    </p:spTree>
    <p:extLst>
      <p:ext uri="{BB962C8B-B14F-4D97-AF65-F5344CB8AC3E}">
        <p14:creationId xmlns:p14="http://schemas.microsoft.com/office/powerpoint/2010/main" xmlns="" val="3063406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Inserting and Editing Hyperlinks</a:t>
            </a:r>
            <a:endParaRPr lang="en-US" sz="4000" dirty="0"/>
          </a:p>
        </p:txBody>
      </p:sp>
      <p:sp>
        <p:nvSpPr>
          <p:cNvPr id="4" name="Rectangle 3"/>
          <p:cNvSpPr/>
          <p:nvPr/>
        </p:nvSpPr>
        <p:spPr>
          <a:xfrm>
            <a:off x="4724400" y="1305342"/>
            <a:ext cx="4038600" cy="4555093"/>
          </a:xfrm>
          <a:prstGeom prst="rect">
            <a:avLst/>
          </a:prstGeom>
        </p:spPr>
        <p:txBody>
          <a:bodyPr wrap="square">
            <a:spAutoFit/>
          </a:bodyPr>
          <a:lstStyle/>
          <a:p>
            <a:pPr>
              <a:spcBef>
                <a:spcPts val="1200"/>
              </a:spcBef>
            </a:pPr>
            <a:r>
              <a:rPr lang="en-US" sz="2000" i="1" dirty="0" smtClean="0">
                <a:latin typeface="+mn-lt"/>
              </a:rPr>
              <a:t>Type hyperlink directly in document OR format existing text as hyperlink by selecting text, clicking Insert menu, then clicking Hyperlink option. Dialog box allows three kinds of links: Web Page, another file, or e-mail address.</a:t>
            </a:r>
          </a:p>
          <a:p>
            <a:pPr>
              <a:spcBef>
                <a:spcPts val="1200"/>
              </a:spcBef>
            </a:pPr>
            <a:r>
              <a:rPr lang="en-US" sz="2000" i="1" dirty="0" smtClean="0">
                <a:latin typeface="+mn-lt"/>
              </a:rPr>
              <a:t>To edit hyperlink, Control-click to open Shortcut menu, point to hyperlink, click Edit Hyperlink. Dialog box allows you to edit link, edit text in hyperlink ScreenTip, or remove hyperlink.</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Editing Functions &gt; Inserting and Editing Hyperlinks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30044" y="1227426"/>
            <a:ext cx="3657600" cy="2488198"/>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730044" y="3813921"/>
            <a:ext cx="3657600" cy="2046514"/>
          </a:xfrm>
          <a:prstGeom prst="rect">
            <a:avLst/>
          </a:prstGeom>
        </p:spPr>
      </p:pic>
    </p:spTree>
    <p:extLst>
      <p:ext uri="{BB962C8B-B14F-4D97-AF65-F5344CB8AC3E}">
        <p14:creationId xmlns:p14="http://schemas.microsoft.com/office/powerpoint/2010/main" xmlns="" val="1764115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Using Copy/Cut/Paste</a:t>
            </a:r>
            <a:endParaRPr lang="en-US" sz="4000" dirty="0"/>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Editing Functions &gt; Using Copy/Cut/Paste</a:t>
            </a:r>
            <a:endParaRPr lang="en-US" sz="1100" dirty="0">
              <a:solidFill>
                <a:srgbClr val="65AA3B"/>
              </a:solidFill>
            </a:endParaRPr>
          </a:p>
        </p:txBody>
      </p:sp>
      <p:sp>
        <p:nvSpPr>
          <p:cNvPr id="7" name="Rectangle 6"/>
          <p:cNvSpPr/>
          <p:nvPr/>
        </p:nvSpPr>
        <p:spPr>
          <a:xfrm>
            <a:off x="4378036" y="1295400"/>
            <a:ext cx="4419600" cy="4708981"/>
          </a:xfrm>
          <a:prstGeom prst="rect">
            <a:avLst/>
          </a:prstGeom>
        </p:spPr>
        <p:txBody>
          <a:bodyPr wrap="square">
            <a:spAutoFit/>
          </a:bodyPr>
          <a:lstStyle/>
          <a:p>
            <a:pPr>
              <a:spcBef>
                <a:spcPts val="1200"/>
              </a:spcBef>
            </a:pPr>
            <a:r>
              <a:rPr lang="en-US" sz="2000" i="1" dirty="0"/>
              <a:t>To copy text, select </a:t>
            </a:r>
            <a:r>
              <a:rPr lang="en-US" sz="2000" i="1" dirty="0" smtClean="0"/>
              <a:t>word, phrase, or paragraph </a:t>
            </a:r>
            <a:r>
              <a:rPr lang="en-US" sz="2000" i="1" dirty="0"/>
              <a:t>to be copied. Click Copy button in Standard toolbar. </a:t>
            </a:r>
          </a:p>
          <a:p>
            <a:pPr>
              <a:spcBef>
                <a:spcPts val="1200"/>
              </a:spcBef>
            </a:pPr>
            <a:r>
              <a:rPr lang="en-US" sz="2000" i="1" dirty="0"/>
              <a:t>To cut text/object, select </a:t>
            </a:r>
            <a:r>
              <a:rPr lang="en-US" sz="2000" i="1" dirty="0" smtClean="0"/>
              <a:t>text/object to be removed, </a:t>
            </a:r>
            <a:r>
              <a:rPr lang="en-US" sz="2000" i="1" dirty="0"/>
              <a:t>click Cut button in Standard toolbar.</a:t>
            </a:r>
          </a:p>
          <a:p>
            <a:pPr>
              <a:spcBef>
                <a:spcPts val="1200"/>
              </a:spcBef>
            </a:pPr>
            <a:r>
              <a:rPr lang="en-US" sz="2000" i="1" dirty="0"/>
              <a:t>To paste </a:t>
            </a:r>
            <a:r>
              <a:rPr lang="en-US" sz="2000" i="1" dirty="0" smtClean="0"/>
              <a:t>text/object </a:t>
            </a:r>
            <a:r>
              <a:rPr lang="en-US" sz="2000" i="1" dirty="0"/>
              <a:t>following either Copy or Cut, position insertion point in document. Click Paste button in Standard toolbar. Paste Options button includes </a:t>
            </a:r>
            <a:r>
              <a:rPr lang="en-US" sz="2000" i="1" dirty="0" smtClean="0"/>
              <a:t>options to Keep </a:t>
            </a:r>
            <a:r>
              <a:rPr lang="en-US" sz="2000" i="1" dirty="0"/>
              <a:t>Source Formatting, Match Destination Formatting, or Paste Special.</a:t>
            </a:r>
          </a:p>
        </p:txBody>
      </p:sp>
      <p:pic>
        <p:nvPicPr>
          <p:cNvPr id="2" name="Picture 1" descr="Screen Clippi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428110" y="1437378"/>
            <a:ext cx="3686690" cy="1829055"/>
          </a:xfrm>
          <a:prstGeom prst="rect">
            <a:avLst/>
          </a:prstGeom>
        </p:spPr>
      </p:pic>
      <p:pic>
        <p:nvPicPr>
          <p:cNvPr id="3" name="Picture 2" descr="Screen Clippi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442655" y="3948586"/>
            <a:ext cx="3657600" cy="1582220"/>
          </a:xfrm>
          <a:prstGeom prst="rect">
            <a:avLst/>
          </a:prstGeom>
        </p:spPr>
      </p:pic>
    </p:spTree>
    <p:extLst>
      <p:ext uri="{BB962C8B-B14F-4D97-AF65-F5344CB8AC3E}">
        <p14:creationId xmlns:p14="http://schemas.microsoft.com/office/powerpoint/2010/main" xmlns="" val="3076967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Find and Replace</a:t>
            </a:r>
            <a:endParaRPr lang="en-US" sz="4000" dirty="0"/>
          </a:p>
        </p:txBody>
      </p:sp>
      <p:sp>
        <p:nvSpPr>
          <p:cNvPr id="4" name="Rectangle 3"/>
          <p:cNvSpPr/>
          <p:nvPr/>
        </p:nvSpPr>
        <p:spPr>
          <a:xfrm>
            <a:off x="4696691" y="1219200"/>
            <a:ext cx="4038600" cy="4555093"/>
          </a:xfrm>
          <a:prstGeom prst="rect">
            <a:avLst/>
          </a:prstGeom>
        </p:spPr>
        <p:txBody>
          <a:bodyPr wrap="square">
            <a:spAutoFit/>
          </a:bodyPr>
          <a:lstStyle/>
          <a:p>
            <a:pPr>
              <a:spcBef>
                <a:spcPts val="1200"/>
              </a:spcBef>
            </a:pPr>
            <a:r>
              <a:rPr lang="en-US" sz="2000" i="1" dirty="0"/>
              <a:t>To </a:t>
            </a:r>
            <a:r>
              <a:rPr lang="en-US" sz="2000" i="1" dirty="0" smtClean="0"/>
              <a:t>locate </a:t>
            </a:r>
            <a:r>
              <a:rPr lang="en-US" sz="2000" i="1" dirty="0"/>
              <a:t>text without replacing it, click </a:t>
            </a:r>
            <a:r>
              <a:rPr lang="en-US" sz="2000" i="1" dirty="0" smtClean="0"/>
              <a:t>Sidebar </a:t>
            </a:r>
            <a:r>
              <a:rPr lang="en-US" sz="2000" i="1" dirty="0"/>
              <a:t>list arrow, </a:t>
            </a:r>
            <a:r>
              <a:rPr lang="en-US" sz="2000" i="1" dirty="0" smtClean="0"/>
              <a:t>then </a:t>
            </a:r>
            <a:r>
              <a:rPr lang="en-US" sz="2000" i="1" dirty="0"/>
              <a:t>click Search Pane. </a:t>
            </a:r>
            <a:r>
              <a:rPr lang="en-US" sz="2000" i="1" dirty="0" smtClean="0"/>
              <a:t>Sidebar </a:t>
            </a:r>
            <a:r>
              <a:rPr lang="en-US" sz="2000" i="1" dirty="0"/>
              <a:t>opens on the </a:t>
            </a:r>
            <a:r>
              <a:rPr lang="en-US" sz="2000" i="1" dirty="0" smtClean="0"/>
              <a:t>left. Type phrase to find it, then the Sidebar pane displays </a:t>
            </a:r>
            <a:r>
              <a:rPr lang="en-US" sz="2000" i="1" dirty="0"/>
              <a:t>all instances of </a:t>
            </a:r>
            <a:r>
              <a:rPr lang="en-US" sz="2000" i="1" dirty="0" smtClean="0"/>
              <a:t>phrase and highlights phrase in document.</a:t>
            </a:r>
          </a:p>
          <a:p>
            <a:pPr>
              <a:spcBef>
                <a:spcPts val="1200"/>
              </a:spcBef>
            </a:pPr>
            <a:r>
              <a:rPr lang="en-US" sz="2000" i="1" dirty="0" smtClean="0"/>
              <a:t>To </a:t>
            </a:r>
            <a:r>
              <a:rPr lang="en-US" sz="2000" i="1" dirty="0"/>
              <a:t>both find and replace text</a:t>
            </a:r>
            <a:r>
              <a:rPr lang="en-US" sz="2000" i="1" dirty="0" smtClean="0"/>
              <a:t>, click Search Pane, type replacement text in Replace With box. Then either choose Replace All or use Find through document to decide if you want to replace individual occurrences.</a:t>
            </a:r>
            <a:endParaRPr lang="en-US" sz="2000" i="1" dirty="0" smtClean="0">
              <a:latin typeface="+mn-lt"/>
            </a:endParaRP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Editing Functions &gt; Find and Replace</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5800" y="1752600"/>
            <a:ext cx="3657600" cy="1499769"/>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85800" y="4038599"/>
            <a:ext cx="3657600" cy="907803"/>
          </a:xfrm>
          <a:prstGeom prst="rect">
            <a:avLst/>
          </a:prstGeom>
        </p:spPr>
      </p:pic>
    </p:spTree>
    <p:extLst>
      <p:ext uri="{BB962C8B-B14F-4D97-AF65-F5344CB8AC3E}">
        <p14:creationId xmlns:p14="http://schemas.microsoft.com/office/powerpoint/2010/main" xmlns="" val="3207132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76200" y="497837"/>
            <a:ext cx="9144000" cy="715962"/>
          </a:xfrm>
          <a:prstGeom prst="rect">
            <a:avLst/>
          </a:prstGeom>
          <a:noFill/>
          <a:ln>
            <a:miter lim="800000"/>
            <a:headEnd/>
            <a:tailEnd/>
          </a:ln>
        </p:spPr>
        <p:txBody>
          <a:bodyPr/>
          <a:lstStyle/>
          <a:p>
            <a:pPr marL="352425" indent="7938"/>
            <a:r>
              <a:rPr lang="en-US" sz="4000" dirty="0" smtClean="0"/>
              <a:t>Spelling and Grammar Check</a:t>
            </a:r>
            <a:endParaRPr lang="en-US" sz="4000" dirty="0"/>
          </a:p>
        </p:txBody>
      </p:sp>
      <p:sp>
        <p:nvSpPr>
          <p:cNvPr id="4" name="Rectangle 3"/>
          <p:cNvSpPr/>
          <p:nvPr/>
        </p:nvSpPr>
        <p:spPr>
          <a:xfrm>
            <a:off x="4495798" y="1371600"/>
            <a:ext cx="4267201" cy="4247317"/>
          </a:xfrm>
          <a:prstGeom prst="rect">
            <a:avLst/>
          </a:prstGeom>
        </p:spPr>
        <p:txBody>
          <a:bodyPr wrap="square">
            <a:spAutoFit/>
          </a:bodyPr>
          <a:lstStyle/>
          <a:p>
            <a:pPr>
              <a:spcBef>
                <a:spcPts val="1200"/>
              </a:spcBef>
            </a:pPr>
            <a:r>
              <a:rPr lang="en-US" sz="2000" i="1" dirty="0" smtClean="0"/>
              <a:t>Spelling error indicated by wavy red underline.</a:t>
            </a:r>
          </a:p>
          <a:p>
            <a:pPr>
              <a:spcBef>
                <a:spcPts val="1200"/>
              </a:spcBef>
            </a:pPr>
            <a:r>
              <a:rPr lang="en-US" sz="2000" i="1" dirty="0" smtClean="0"/>
              <a:t>Grammatical and contextual spelling errors indicated by wavy green underline</a:t>
            </a:r>
          </a:p>
          <a:p>
            <a:pPr>
              <a:spcBef>
                <a:spcPts val="1200"/>
              </a:spcBef>
            </a:pPr>
            <a:r>
              <a:rPr lang="en-US" sz="2000" i="1" dirty="0" smtClean="0"/>
              <a:t>Correct errors by deleting, retyping, or secondary-clicking/right-clicking/control-clicking on error.</a:t>
            </a:r>
          </a:p>
          <a:p>
            <a:pPr>
              <a:spcBef>
                <a:spcPts val="1200"/>
              </a:spcBef>
            </a:pPr>
            <a:r>
              <a:rPr lang="en-US" sz="2000" i="1" dirty="0" smtClean="0"/>
              <a:t>To check entire document at once, place insertion point at beginning of document, click Spelling and Grammar tool in Tools menu.</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Editing Functions &gt; Spelling and Grammar Check</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24348" y="1489587"/>
            <a:ext cx="3657600" cy="719064"/>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24348" y="2509301"/>
            <a:ext cx="3657600" cy="909115"/>
          </a:xfrm>
          <a:prstGeom prst="rect">
            <a:avLst/>
          </a:prstGeom>
        </p:spPr>
      </p:pic>
      <p:pic>
        <p:nvPicPr>
          <p:cNvPr id="5" name="Picture 4"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24348" y="3719066"/>
            <a:ext cx="3657600" cy="773593"/>
          </a:xfrm>
          <a:prstGeom prst="rect">
            <a:avLst/>
          </a:prstGeom>
        </p:spPr>
      </p:pic>
      <p:pic>
        <p:nvPicPr>
          <p:cNvPr id="7" name="Picture 6" descr="Screen Clippin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24348" y="4793309"/>
            <a:ext cx="3657600" cy="707756"/>
          </a:xfrm>
          <a:prstGeom prst="rect">
            <a:avLst/>
          </a:prstGeom>
        </p:spPr>
      </p:pic>
    </p:spTree>
    <p:extLst>
      <p:ext uri="{BB962C8B-B14F-4D97-AF65-F5344CB8AC3E}">
        <p14:creationId xmlns:p14="http://schemas.microsoft.com/office/powerpoint/2010/main" xmlns="" val="2907725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9144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Common Application Components</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221293412"/>
              </p:ext>
            </p:extLst>
          </p:nvPr>
        </p:nvGraphicFramePr>
        <p:xfrm>
          <a:off x="474406" y="5029200"/>
          <a:ext cx="5257800" cy="960120"/>
        </p:xfrm>
        <a:graphic>
          <a:graphicData uri="http://schemas.openxmlformats.org/drawingml/2006/table">
            <a:tbl>
              <a:tblPr>
                <a:tableStyleId>{5C22544A-7EE6-4342-B048-85BDC9FD1C3A}</a:tableStyleId>
              </a:tblPr>
              <a:tblGrid>
                <a:gridCol w="2979621"/>
                <a:gridCol w="2278179"/>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Launching Applications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Ribbons and Tabs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Application Components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Getting Help</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Application Components</a:t>
            </a:r>
            <a:endParaRPr lang="en-US" sz="1100" dirty="0">
              <a:solidFill>
                <a:srgbClr val="65AA3B"/>
              </a:solidFill>
            </a:endParaRPr>
          </a:p>
        </p:txBody>
      </p:sp>
      <p:sp>
        <p:nvSpPr>
          <p:cNvPr id="7" name="TextBox 6"/>
          <p:cNvSpPr txBox="1"/>
          <p:nvPr/>
        </p:nvSpPr>
        <p:spPr>
          <a:xfrm>
            <a:off x="533400" y="2459504"/>
            <a:ext cx="8077200" cy="1938992"/>
          </a:xfrm>
          <a:prstGeom prst="rect">
            <a:avLst/>
          </a:prstGeom>
          <a:noFill/>
        </p:spPr>
        <p:txBody>
          <a:bodyPr wrap="square" rtlCol="0">
            <a:spAutoFit/>
          </a:bodyPr>
          <a:lstStyle/>
          <a:p>
            <a:r>
              <a:rPr lang="en-US" sz="2400" i="1" dirty="0" smtClean="0">
                <a:latin typeface="+mn-lt"/>
              </a:rPr>
              <a:t>Components to be familiar with:</a:t>
            </a:r>
          </a:p>
          <a:p>
            <a:pPr marL="457200"/>
            <a:r>
              <a:rPr lang="en-US" sz="2400" i="1" dirty="0" smtClean="0">
                <a:latin typeface="+mn-lt"/>
              </a:rPr>
              <a:t>Command button		</a:t>
            </a:r>
            <a:r>
              <a:rPr lang="en-US" sz="2400" i="1" dirty="0"/>
              <a:t>Launchpad</a:t>
            </a:r>
            <a:endParaRPr lang="en-US" sz="2400" i="1" dirty="0" smtClean="0">
              <a:latin typeface="+mn-lt"/>
            </a:endParaRPr>
          </a:p>
          <a:p>
            <a:pPr marL="457200"/>
            <a:r>
              <a:rPr lang="en-US" sz="2400" i="1" dirty="0" smtClean="0">
                <a:latin typeface="+mn-lt"/>
              </a:rPr>
              <a:t>Desktop				</a:t>
            </a:r>
            <a:r>
              <a:rPr lang="en-US" sz="2400" i="1" dirty="0"/>
              <a:t>Menu</a:t>
            </a:r>
            <a:endParaRPr lang="en-US" sz="2400" i="1" dirty="0" smtClean="0">
              <a:latin typeface="+mn-lt"/>
            </a:endParaRPr>
          </a:p>
          <a:p>
            <a:pPr marL="457200"/>
            <a:r>
              <a:rPr lang="en-US" sz="2400" i="1" dirty="0" smtClean="0">
                <a:latin typeface="+mn-lt"/>
              </a:rPr>
              <a:t>Dock				</a:t>
            </a:r>
            <a:r>
              <a:rPr lang="en-US" sz="2400" i="1" dirty="0"/>
              <a:t>Ribbon</a:t>
            </a:r>
            <a:endParaRPr lang="en-US" sz="2400" b="1" i="1" dirty="0" smtClean="0">
              <a:latin typeface="+mn-lt"/>
            </a:endParaRPr>
          </a:p>
          <a:p>
            <a:pPr marL="457200"/>
            <a:r>
              <a:rPr lang="en-US" sz="2400" i="1" dirty="0"/>
              <a:t>Finder</a:t>
            </a:r>
            <a:r>
              <a:rPr lang="en-US" sz="2400" i="1" dirty="0" smtClean="0">
                <a:latin typeface="+mn-lt"/>
              </a:rPr>
              <a:t>				Tab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16002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Common Formatting Functions</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39234610"/>
              </p:ext>
            </p:extLst>
          </p:nvPr>
        </p:nvGraphicFramePr>
        <p:xfrm>
          <a:off x="457200" y="5029200"/>
          <a:ext cx="6096000" cy="960120"/>
        </p:xfrm>
        <a:graphic>
          <a:graphicData uri="http://schemas.openxmlformats.org/drawingml/2006/table">
            <a:tbl>
              <a:tblPr>
                <a:tableStyleId>{5C22544A-7EE6-4342-B048-85BDC9FD1C3A}</a:tableStyleId>
              </a:tblPr>
              <a:tblGrid>
                <a:gridCol w="2882269"/>
                <a:gridCol w="3213731"/>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38125" marR="0" indent="-1825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Paragraph</a:t>
                      </a:r>
                      <a:r>
                        <a:rPr lang="en-US" b="0" baseline="0" dirty="0" smtClean="0"/>
                        <a:t> Formatting</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Galleries with Preview</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Working with Lists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Working with Fonts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Using the Format Painter</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Formatting Functions</a:t>
            </a:r>
            <a:endParaRPr lang="en-US" sz="1100" dirty="0">
              <a:solidFill>
                <a:srgbClr val="65AA3B"/>
              </a:solidFill>
            </a:endParaRPr>
          </a:p>
        </p:txBody>
      </p:sp>
      <p:pic>
        <p:nvPicPr>
          <p:cNvPr id="2" name="Picture 1" descr="Screen Clippi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425823" y="2500950"/>
            <a:ext cx="2286000" cy="1694794"/>
          </a:xfrm>
          <a:prstGeom prst="rect">
            <a:avLst/>
          </a:prstGeom>
        </p:spPr>
      </p:pic>
      <p:pic>
        <p:nvPicPr>
          <p:cNvPr id="4" name="Picture 3" descr="Screen Clippi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359523" y="2512325"/>
            <a:ext cx="2286000" cy="1672045"/>
          </a:xfrm>
          <a:prstGeom prst="rect">
            <a:avLst/>
          </a:prstGeom>
        </p:spPr>
      </p:pic>
      <p:pic>
        <p:nvPicPr>
          <p:cNvPr id="5" name="Picture 4" descr="Screen Clippi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293224" y="2510580"/>
            <a:ext cx="2286000" cy="1675535"/>
          </a:xfrm>
          <a:prstGeom prst="rect">
            <a:avLst/>
          </a:prstGeom>
        </p:spPr>
      </p:pic>
    </p:spTree>
    <p:extLst>
      <p:ext uri="{BB962C8B-B14F-4D97-AF65-F5344CB8AC3E}">
        <p14:creationId xmlns:p14="http://schemas.microsoft.com/office/powerpoint/2010/main" xmlns="" val="1029304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Galleries with Preview</a:t>
            </a:r>
            <a:endParaRPr lang="en-US" sz="4000" dirty="0"/>
          </a:p>
        </p:txBody>
      </p:sp>
      <p:sp>
        <p:nvSpPr>
          <p:cNvPr id="4" name="Rectangle 3"/>
          <p:cNvSpPr/>
          <p:nvPr/>
        </p:nvSpPr>
        <p:spPr>
          <a:xfrm>
            <a:off x="457200" y="1690063"/>
            <a:ext cx="3276600" cy="3785652"/>
          </a:xfrm>
          <a:prstGeom prst="rect">
            <a:avLst/>
          </a:prstGeom>
        </p:spPr>
        <p:txBody>
          <a:bodyPr wrap="square">
            <a:spAutoFit/>
          </a:bodyPr>
          <a:lstStyle/>
          <a:p>
            <a:pPr>
              <a:spcBef>
                <a:spcPts val="1200"/>
              </a:spcBef>
            </a:pPr>
            <a:r>
              <a:rPr lang="en-US" sz="2000" i="1" dirty="0" smtClean="0">
                <a:latin typeface="+mn-lt"/>
              </a:rPr>
              <a:t>Galleries are menus that show examples of options.</a:t>
            </a:r>
          </a:p>
          <a:p>
            <a:pPr>
              <a:spcBef>
                <a:spcPts val="1200"/>
              </a:spcBef>
            </a:pPr>
            <a:endParaRPr lang="en-US" sz="2000" i="1" dirty="0" smtClean="0">
              <a:latin typeface="+mn-lt"/>
            </a:endParaRPr>
          </a:p>
          <a:p>
            <a:pPr>
              <a:spcBef>
                <a:spcPts val="1200"/>
              </a:spcBef>
            </a:pPr>
            <a:r>
              <a:rPr lang="en-US" sz="2000" i="1" dirty="0" smtClean="0">
                <a:latin typeface="+mn-lt"/>
              </a:rPr>
              <a:t>Palettes are grids of color options.</a:t>
            </a:r>
          </a:p>
          <a:p>
            <a:pPr>
              <a:spcBef>
                <a:spcPts val="1200"/>
              </a:spcBef>
            </a:pPr>
            <a:endParaRPr lang="en-US" sz="2000" i="1" dirty="0">
              <a:latin typeface="+mn-lt"/>
            </a:endParaRPr>
          </a:p>
          <a:p>
            <a:pPr>
              <a:spcBef>
                <a:spcPts val="1200"/>
              </a:spcBef>
            </a:pPr>
            <a:r>
              <a:rPr lang="en-US" sz="2000" i="1" dirty="0" smtClean="0">
                <a:latin typeface="+mn-lt"/>
              </a:rPr>
              <a:t>Previews show you how your document would look if you select that formatting.</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Formatting Functions &gt; Galleries with Preview</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400800" y="907050"/>
            <a:ext cx="1828800" cy="2018339"/>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86200" y="1648117"/>
            <a:ext cx="1828800" cy="3561767"/>
          </a:xfrm>
          <a:prstGeom prst="rect">
            <a:avLst/>
          </a:prstGeom>
        </p:spPr>
      </p:pic>
      <p:pic>
        <p:nvPicPr>
          <p:cNvPr id="5" name="Picture 4"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950527" y="3068376"/>
            <a:ext cx="2743200" cy="2840428"/>
          </a:xfrm>
          <a:prstGeom prst="rect">
            <a:avLst/>
          </a:prstGeom>
        </p:spPr>
      </p:pic>
    </p:spTree>
    <p:extLst>
      <p:ext uri="{BB962C8B-B14F-4D97-AF65-F5344CB8AC3E}">
        <p14:creationId xmlns:p14="http://schemas.microsoft.com/office/powerpoint/2010/main" xmlns="" val="2086288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Working with Fonts</a:t>
            </a:r>
            <a:endParaRPr lang="en-US" sz="4000" dirty="0"/>
          </a:p>
        </p:txBody>
      </p:sp>
      <p:sp>
        <p:nvSpPr>
          <p:cNvPr id="4" name="Rectangle 3"/>
          <p:cNvSpPr/>
          <p:nvPr/>
        </p:nvSpPr>
        <p:spPr>
          <a:xfrm>
            <a:off x="457200" y="1536174"/>
            <a:ext cx="5181600" cy="4247317"/>
          </a:xfrm>
          <a:prstGeom prst="rect">
            <a:avLst/>
          </a:prstGeom>
        </p:spPr>
        <p:txBody>
          <a:bodyPr wrap="square">
            <a:spAutoFit/>
          </a:bodyPr>
          <a:lstStyle/>
          <a:p>
            <a:pPr>
              <a:spcBef>
                <a:spcPts val="1200"/>
              </a:spcBef>
            </a:pPr>
            <a:r>
              <a:rPr lang="en-US" sz="2000" i="1" dirty="0" smtClean="0">
                <a:latin typeface="+mn-lt"/>
              </a:rPr>
              <a:t>To format text font,</a:t>
            </a:r>
            <a:br>
              <a:rPr lang="en-US" sz="2000" i="1" dirty="0" smtClean="0">
                <a:latin typeface="+mn-lt"/>
              </a:rPr>
            </a:br>
            <a:r>
              <a:rPr lang="en-US" sz="2000" i="1" dirty="0" smtClean="0">
                <a:latin typeface="+mn-lt"/>
              </a:rPr>
              <a:t>select text, then click</a:t>
            </a:r>
            <a:br>
              <a:rPr lang="en-US" sz="2000" i="1" dirty="0" smtClean="0">
                <a:latin typeface="+mn-lt"/>
              </a:rPr>
            </a:br>
            <a:r>
              <a:rPr lang="en-US" sz="2000" i="1" dirty="0" smtClean="0">
                <a:latin typeface="+mn-lt"/>
              </a:rPr>
              <a:t>Font arrow to open</a:t>
            </a:r>
            <a:br>
              <a:rPr lang="en-US" sz="2000" i="1" dirty="0" smtClean="0">
                <a:latin typeface="+mn-lt"/>
              </a:rPr>
            </a:br>
            <a:r>
              <a:rPr lang="en-US" sz="2000" i="1" dirty="0" smtClean="0">
                <a:latin typeface="+mn-lt"/>
              </a:rPr>
              <a:t>Font gallery.</a:t>
            </a:r>
          </a:p>
          <a:p>
            <a:pPr>
              <a:spcBef>
                <a:spcPts val="1200"/>
              </a:spcBef>
            </a:pPr>
            <a:endParaRPr lang="en-US" sz="2000" i="1" dirty="0" smtClean="0">
              <a:latin typeface="+mn-lt"/>
            </a:endParaRPr>
          </a:p>
          <a:p>
            <a:pPr>
              <a:spcBef>
                <a:spcPts val="1200"/>
              </a:spcBef>
            </a:pPr>
            <a:endParaRPr lang="en-US" sz="2000" i="1" dirty="0">
              <a:latin typeface="+mn-lt"/>
            </a:endParaRPr>
          </a:p>
          <a:p>
            <a:pPr>
              <a:spcBef>
                <a:spcPts val="1200"/>
              </a:spcBef>
            </a:pPr>
            <a:endParaRPr lang="en-US" sz="2000" i="1" dirty="0" smtClean="0">
              <a:latin typeface="+mn-lt"/>
            </a:endParaRPr>
          </a:p>
          <a:p>
            <a:pPr marL="914400">
              <a:spcBef>
                <a:spcPts val="1200"/>
              </a:spcBef>
            </a:pPr>
            <a:endParaRPr lang="en-US" sz="2000" i="1" dirty="0" smtClean="0">
              <a:latin typeface="+mn-lt"/>
            </a:endParaRPr>
          </a:p>
          <a:p>
            <a:pPr marL="914400">
              <a:spcBef>
                <a:spcPts val="1200"/>
              </a:spcBef>
            </a:pPr>
            <a:r>
              <a:rPr lang="en-US" sz="2000" i="1" dirty="0" smtClean="0">
                <a:latin typeface="+mn-lt"/>
              </a:rPr>
              <a:t>Additional formatting choice(s), include: font style, size, bold, italic, underline, color, and highlight color. </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Formatting Functions &gt; Working with Fonts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124200" y="1167095"/>
            <a:ext cx="2743200" cy="2788079"/>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867400" y="4191000"/>
            <a:ext cx="2743200" cy="1481858"/>
          </a:xfrm>
          <a:prstGeom prst="rect">
            <a:avLst/>
          </a:prstGeom>
        </p:spPr>
      </p:pic>
    </p:spTree>
    <p:extLst>
      <p:ext uri="{BB962C8B-B14F-4D97-AF65-F5344CB8AC3E}">
        <p14:creationId xmlns:p14="http://schemas.microsoft.com/office/powerpoint/2010/main" xmlns="" val="2946704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Paragraph Formatting</a:t>
            </a:r>
            <a:endParaRPr lang="en-US" sz="4000" dirty="0"/>
          </a:p>
        </p:txBody>
      </p:sp>
      <p:sp>
        <p:nvSpPr>
          <p:cNvPr id="4" name="Rectangle 3"/>
          <p:cNvSpPr/>
          <p:nvPr/>
        </p:nvSpPr>
        <p:spPr>
          <a:xfrm>
            <a:off x="449826" y="1676400"/>
            <a:ext cx="3276600" cy="3785652"/>
          </a:xfrm>
          <a:prstGeom prst="rect">
            <a:avLst/>
          </a:prstGeom>
        </p:spPr>
        <p:txBody>
          <a:bodyPr wrap="square">
            <a:spAutoFit/>
          </a:bodyPr>
          <a:lstStyle/>
          <a:p>
            <a:pPr>
              <a:spcBef>
                <a:spcPts val="1200"/>
              </a:spcBef>
            </a:pPr>
            <a:r>
              <a:rPr lang="en-US" sz="2000" i="1" dirty="0" smtClean="0">
                <a:latin typeface="+mn-lt"/>
              </a:rPr>
              <a:t>Options included in Paragraph group on Home tab:</a:t>
            </a:r>
          </a:p>
          <a:p>
            <a:pPr marL="457200" indent="-225425">
              <a:spcBef>
                <a:spcPts val="0"/>
              </a:spcBef>
            </a:pPr>
            <a:r>
              <a:rPr lang="en-US" sz="2000" i="1" dirty="0" smtClean="0">
                <a:latin typeface="+mn-lt"/>
              </a:rPr>
              <a:t>Align text: left, center, right, or justify.</a:t>
            </a:r>
          </a:p>
          <a:p>
            <a:pPr marL="457200" indent="-225425">
              <a:spcBef>
                <a:spcPts val="0"/>
              </a:spcBef>
            </a:pPr>
            <a:r>
              <a:rPr lang="en-US" sz="2000" i="1" dirty="0" smtClean="0">
                <a:latin typeface="+mn-lt"/>
              </a:rPr>
              <a:t>Line spacing: 0.5 to 3.0, or Line Spacing Options.</a:t>
            </a:r>
          </a:p>
          <a:p>
            <a:pPr marL="457200" indent="-225425">
              <a:spcBef>
                <a:spcPts val="0"/>
              </a:spcBef>
            </a:pPr>
            <a:r>
              <a:rPr lang="en-US" sz="2000" i="1" dirty="0" smtClean="0">
                <a:latin typeface="+mn-lt"/>
              </a:rPr>
              <a:t>Indents: increase or decrease.</a:t>
            </a:r>
          </a:p>
          <a:p>
            <a:pPr marL="457200" indent="-225425">
              <a:spcBef>
                <a:spcPts val="0"/>
              </a:spcBef>
            </a:pPr>
            <a:r>
              <a:rPr lang="en-US" sz="2000" i="1" dirty="0" smtClean="0">
                <a:latin typeface="+mn-lt"/>
              </a:rPr>
              <a:t>Spacing: before or after paragraphs.</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Formatting Functions &gt; Paragraph Formatting</a:t>
            </a:r>
            <a:endParaRPr lang="en-US" sz="1100" dirty="0">
              <a:solidFill>
                <a:srgbClr val="65AA3B"/>
              </a:solidFill>
            </a:endParaRPr>
          </a:p>
        </p:txBody>
      </p:sp>
      <p:pic>
        <p:nvPicPr>
          <p:cNvPr id="2" name="Picture 1" descr="Screen Clippin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800600" y="1605329"/>
            <a:ext cx="3657600" cy="1136053"/>
          </a:xfrm>
          <a:prstGeom prst="rect">
            <a:avLst/>
          </a:prstGeom>
        </p:spPr>
      </p:pic>
      <p:pic>
        <p:nvPicPr>
          <p:cNvPr id="5" name="Picture 4"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257800" y="2876145"/>
            <a:ext cx="2743200" cy="2991255"/>
          </a:xfrm>
          <a:prstGeom prst="rect">
            <a:avLst/>
          </a:prstGeom>
        </p:spPr>
      </p:pic>
    </p:spTree>
    <p:extLst>
      <p:ext uri="{BB962C8B-B14F-4D97-AF65-F5344CB8AC3E}">
        <p14:creationId xmlns:p14="http://schemas.microsoft.com/office/powerpoint/2010/main" xmlns="" val="4150804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Working with Lists</a:t>
            </a:r>
            <a:endParaRPr lang="en-US" sz="4000" dirty="0"/>
          </a:p>
        </p:txBody>
      </p:sp>
      <p:sp>
        <p:nvSpPr>
          <p:cNvPr id="4" name="Rectangle 3"/>
          <p:cNvSpPr/>
          <p:nvPr/>
        </p:nvSpPr>
        <p:spPr>
          <a:xfrm>
            <a:off x="457200" y="1407720"/>
            <a:ext cx="3581400" cy="4093428"/>
          </a:xfrm>
          <a:prstGeom prst="rect">
            <a:avLst/>
          </a:prstGeom>
        </p:spPr>
        <p:txBody>
          <a:bodyPr wrap="square">
            <a:spAutoFit/>
          </a:bodyPr>
          <a:lstStyle/>
          <a:p>
            <a:pPr>
              <a:spcBef>
                <a:spcPts val="1200"/>
              </a:spcBef>
            </a:pPr>
            <a:r>
              <a:rPr lang="en-US" sz="2000" i="1" dirty="0" smtClean="0">
                <a:latin typeface="+mn-lt"/>
              </a:rPr>
              <a:t>Three types of lists in Paragraph </a:t>
            </a:r>
            <a:r>
              <a:rPr lang="en-US" sz="2000" i="1" dirty="0">
                <a:latin typeface="+mn-lt"/>
              </a:rPr>
              <a:t>g</a:t>
            </a:r>
            <a:r>
              <a:rPr lang="en-US" sz="2000" i="1" dirty="0" smtClean="0">
                <a:latin typeface="+mn-lt"/>
              </a:rPr>
              <a:t>roup:</a:t>
            </a:r>
          </a:p>
          <a:p>
            <a:pPr marL="457200" indent="-225425">
              <a:spcBef>
                <a:spcPts val="0"/>
              </a:spcBef>
            </a:pPr>
            <a:r>
              <a:rPr lang="en-US" sz="2000" i="1" dirty="0" smtClean="0">
                <a:latin typeface="+mn-lt"/>
              </a:rPr>
              <a:t>Bulleted List button allows you to choose bullet style.</a:t>
            </a:r>
          </a:p>
          <a:p>
            <a:pPr marL="457200" indent="-225425">
              <a:spcBef>
                <a:spcPts val="0"/>
              </a:spcBef>
            </a:pPr>
            <a:r>
              <a:rPr lang="en-US" sz="2000" i="1" dirty="0" smtClean="0">
                <a:latin typeface="+mn-lt"/>
              </a:rPr>
              <a:t>Numbered List button allows you to choose numbering option.</a:t>
            </a:r>
          </a:p>
          <a:p>
            <a:pPr marL="457200" indent="-225425">
              <a:spcBef>
                <a:spcPts val="0"/>
              </a:spcBef>
            </a:pPr>
            <a:r>
              <a:rPr lang="en-US" sz="2000" i="1" dirty="0" smtClean="0">
                <a:latin typeface="+mn-lt"/>
              </a:rPr>
              <a:t>Multilevel List button offers more complex indented list options. Use with Tab key to increase or </a:t>
            </a:r>
            <a:r>
              <a:rPr lang="en-US" sz="2000" i="1" dirty="0" err="1" smtClean="0">
                <a:latin typeface="+mn-lt"/>
              </a:rPr>
              <a:t>Shift+Tab</a:t>
            </a:r>
            <a:r>
              <a:rPr lang="en-US" sz="2000" i="1" dirty="0" smtClean="0">
                <a:latin typeface="+mn-lt"/>
              </a:rPr>
              <a:t> to decrease indent.</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Formatting Functions &gt; Working with Lists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648200" y="1286228"/>
            <a:ext cx="3657600" cy="1127640"/>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105400" y="2526939"/>
            <a:ext cx="2743200" cy="3303729"/>
          </a:xfrm>
          <a:prstGeom prst="rect">
            <a:avLst/>
          </a:prstGeom>
        </p:spPr>
      </p:pic>
    </p:spTree>
    <p:extLst>
      <p:ext uri="{BB962C8B-B14F-4D97-AF65-F5344CB8AC3E}">
        <p14:creationId xmlns:p14="http://schemas.microsoft.com/office/powerpoint/2010/main" xmlns="" val="4150804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Using the Format Painter</a:t>
            </a:r>
            <a:endParaRPr lang="en-US" sz="4000" dirty="0"/>
          </a:p>
        </p:txBody>
      </p:sp>
      <p:sp>
        <p:nvSpPr>
          <p:cNvPr id="4" name="Rectangle 3"/>
          <p:cNvSpPr/>
          <p:nvPr/>
        </p:nvSpPr>
        <p:spPr>
          <a:xfrm>
            <a:off x="457200" y="1250886"/>
            <a:ext cx="3429000" cy="4555093"/>
          </a:xfrm>
          <a:prstGeom prst="rect">
            <a:avLst/>
          </a:prstGeom>
        </p:spPr>
        <p:txBody>
          <a:bodyPr wrap="square">
            <a:spAutoFit/>
          </a:bodyPr>
          <a:lstStyle/>
          <a:p>
            <a:pPr>
              <a:spcBef>
                <a:spcPts val="1200"/>
              </a:spcBef>
            </a:pPr>
            <a:r>
              <a:rPr lang="en-US" sz="2000" i="1" dirty="0" smtClean="0">
                <a:latin typeface="+mn-lt"/>
              </a:rPr>
              <a:t>First, select text. Click Format Painter button in Standard toolbar to copy formatting:</a:t>
            </a:r>
          </a:p>
          <a:p>
            <a:pPr marL="457200" indent="-225425">
              <a:spcBef>
                <a:spcPts val="0"/>
              </a:spcBef>
            </a:pPr>
            <a:r>
              <a:rPr lang="en-US" sz="2000" i="1" dirty="0" smtClean="0">
                <a:latin typeface="+mn-lt"/>
              </a:rPr>
              <a:t>Single-click Format Painter button to format one occurrence of text.</a:t>
            </a:r>
          </a:p>
          <a:p>
            <a:pPr marL="457200" indent="-225425">
              <a:spcBef>
                <a:spcPts val="0"/>
              </a:spcBef>
            </a:pPr>
            <a:r>
              <a:rPr lang="en-US" sz="2000" i="1" dirty="0" smtClean="0">
                <a:latin typeface="+mn-lt"/>
              </a:rPr>
              <a:t>Double-click Format Painter button to format multiple occurrences of text.</a:t>
            </a:r>
          </a:p>
          <a:p>
            <a:pPr>
              <a:spcBef>
                <a:spcPts val="1200"/>
              </a:spcBef>
            </a:pPr>
            <a:r>
              <a:rPr lang="en-US" sz="2000" i="1" dirty="0" smtClean="0">
                <a:latin typeface="+mn-lt"/>
              </a:rPr>
              <a:t>Then to apply formatting, drag I-beam pointer over text.</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Formatting Functions &gt; Using the Format Painter</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641273" y="1524000"/>
            <a:ext cx="3657600" cy="861325"/>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641273" y="4309046"/>
            <a:ext cx="3657600" cy="1496933"/>
          </a:xfrm>
          <a:prstGeom prst="rect">
            <a:avLst/>
          </a:prstGeom>
        </p:spPr>
      </p:pic>
    </p:spTree>
    <p:extLst>
      <p:ext uri="{BB962C8B-B14F-4D97-AF65-F5344CB8AC3E}">
        <p14:creationId xmlns:p14="http://schemas.microsoft.com/office/powerpoint/2010/main" xmlns="" val="4150804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9144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Working with Graphics</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1414500376"/>
              </p:ext>
            </p:extLst>
          </p:nvPr>
        </p:nvGraphicFramePr>
        <p:xfrm>
          <a:off x="457200" y="5029200"/>
          <a:ext cx="6629400" cy="960120"/>
        </p:xfrm>
        <a:graphic>
          <a:graphicData uri="http://schemas.openxmlformats.org/drawingml/2006/table">
            <a:tbl>
              <a:tblPr>
                <a:tableStyleId>{5C22544A-7EE6-4342-B048-85BDC9FD1C3A}</a:tableStyleId>
              </a:tblPr>
              <a:tblGrid>
                <a:gridCol w="3550334"/>
                <a:gridCol w="3079066"/>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Inserting Clip Art and Photos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Applying Graphics Effects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Inserting Shapes and WordArt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Editing Photos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Graphics</a:t>
            </a:r>
          </a:p>
          <a:p>
            <a:pPr>
              <a:buFontTx/>
              <a:buNone/>
            </a:pP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286000" y="1524000"/>
            <a:ext cx="4572000" cy="3286752"/>
          </a:xfrm>
          <a:prstGeom prst="rect">
            <a:avLst/>
          </a:prstGeom>
        </p:spPr>
      </p:pic>
    </p:spTree>
    <p:extLst>
      <p:ext uri="{BB962C8B-B14F-4D97-AF65-F5344CB8AC3E}">
        <p14:creationId xmlns:p14="http://schemas.microsoft.com/office/powerpoint/2010/main" xmlns="" val="3672788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Inserting Clip Art and Photos</a:t>
            </a:r>
            <a:endParaRPr lang="en-US" sz="4000" dirty="0"/>
          </a:p>
        </p:txBody>
      </p:sp>
      <p:sp>
        <p:nvSpPr>
          <p:cNvPr id="8" name="Rectangle 7"/>
          <p:cNvSpPr/>
          <p:nvPr/>
        </p:nvSpPr>
        <p:spPr>
          <a:xfrm>
            <a:off x="4495800" y="1143000"/>
            <a:ext cx="4419600" cy="4862870"/>
          </a:xfrm>
          <a:prstGeom prst="rect">
            <a:avLst/>
          </a:prstGeom>
        </p:spPr>
        <p:txBody>
          <a:bodyPr wrap="square">
            <a:spAutoFit/>
          </a:bodyPr>
          <a:lstStyle/>
          <a:p>
            <a:pPr>
              <a:spcBef>
                <a:spcPts val="1200"/>
              </a:spcBef>
            </a:pPr>
            <a:r>
              <a:rPr lang="en-US" sz="2000" i="1" dirty="0" smtClean="0"/>
              <a:t>First, click where you want to insert image.</a:t>
            </a:r>
          </a:p>
          <a:p>
            <a:pPr>
              <a:spcBef>
                <a:spcPts val="1200"/>
              </a:spcBef>
            </a:pPr>
            <a:r>
              <a:rPr lang="en-US" sz="2000" i="1" dirty="0" smtClean="0"/>
              <a:t>To insert image, use Insert menu, then Clip Art Gallery or Media Browser, search for image, then click Insert button.</a:t>
            </a:r>
          </a:p>
          <a:p>
            <a:pPr>
              <a:spcBef>
                <a:spcPts val="1200"/>
              </a:spcBef>
            </a:pPr>
            <a:r>
              <a:rPr lang="en-US" sz="2000" i="1" dirty="0" smtClean="0"/>
              <a:t>To resize, click image to select it, drag corner handle. You can also modify using Format contextual tab, which appears when image is selected.</a:t>
            </a:r>
          </a:p>
          <a:p>
            <a:pPr>
              <a:spcBef>
                <a:spcPts val="1200"/>
              </a:spcBef>
            </a:pPr>
            <a:r>
              <a:rPr lang="en-US" sz="2000" i="1" dirty="0" smtClean="0"/>
              <a:t>To wrap text around image, click Wrap Text button in Arrange group on Format Picture tab.</a:t>
            </a:r>
            <a:endParaRPr lang="en-US" sz="2000" i="1" dirty="0"/>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Graphics &gt; Inserting Clip Art and Photos</a:t>
            </a:r>
          </a:p>
          <a:p>
            <a:pPr>
              <a:buFontTx/>
              <a:buNone/>
            </a:pPr>
            <a:endParaRPr lang="en-US" sz="1100" dirty="0">
              <a:solidFill>
                <a:srgbClr val="65AA3B"/>
              </a:solidFill>
            </a:endParaRPr>
          </a:p>
        </p:txBody>
      </p:sp>
      <p:pic>
        <p:nvPicPr>
          <p:cNvPr id="6" name="Picture 5" descr="Screen Clippi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949036" y="1306921"/>
            <a:ext cx="2743200" cy="2627697"/>
          </a:xfrm>
          <a:prstGeom prst="rect">
            <a:avLst/>
          </a:prstGeom>
        </p:spPr>
      </p:pic>
      <p:pic>
        <p:nvPicPr>
          <p:cNvPr id="7" name="Picture 6"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91836" y="4191000"/>
            <a:ext cx="3657600" cy="1504709"/>
          </a:xfrm>
          <a:prstGeom prst="rect">
            <a:avLst/>
          </a:prstGeom>
        </p:spPr>
      </p:pic>
    </p:spTree>
    <p:extLst>
      <p:ext uri="{BB962C8B-B14F-4D97-AF65-F5344CB8AC3E}">
        <p14:creationId xmlns:p14="http://schemas.microsoft.com/office/powerpoint/2010/main" xmlns="" val="2674293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Inserting Shapes and WordArt</a:t>
            </a:r>
            <a:endParaRPr lang="en-US" sz="4000" dirty="0"/>
          </a:p>
        </p:txBody>
      </p:sp>
      <p:sp>
        <p:nvSpPr>
          <p:cNvPr id="8" name="Rectangle 7"/>
          <p:cNvSpPr/>
          <p:nvPr/>
        </p:nvSpPr>
        <p:spPr>
          <a:xfrm>
            <a:off x="4495800" y="1280651"/>
            <a:ext cx="4419600" cy="4708981"/>
          </a:xfrm>
          <a:prstGeom prst="rect">
            <a:avLst/>
          </a:prstGeom>
        </p:spPr>
        <p:txBody>
          <a:bodyPr wrap="square">
            <a:spAutoFit/>
          </a:bodyPr>
          <a:lstStyle/>
          <a:p>
            <a:pPr>
              <a:spcBef>
                <a:spcPts val="1200"/>
              </a:spcBef>
            </a:pPr>
            <a:r>
              <a:rPr lang="en-US" sz="2000" i="1" dirty="0" smtClean="0"/>
              <a:t>To insert a shape, position insertion point, click Shape command on Insert menu to launch Media Browser (Shapes tab selected). Select desired shape, hold down mouse button, drag to draw.</a:t>
            </a:r>
          </a:p>
          <a:p>
            <a:pPr>
              <a:spcBef>
                <a:spcPts val="1200"/>
              </a:spcBef>
            </a:pPr>
            <a:r>
              <a:rPr lang="en-US" sz="2000" i="1" dirty="0" smtClean="0"/>
              <a:t>To insert WordArt, click Insert menu, click WordArt, type text. Fine-tune with Text Styles group on Format tab.</a:t>
            </a:r>
          </a:p>
          <a:p>
            <a:pPr>
              <a:spcBef>
                <a:spcPts val="1200"/>
              </a:spcBef>
            </a:pPr>
            <a:r>
              <a:rPr lang="en-US" sz="2000" i="1" dirty="0" smtClean="0"/>
              <a:t>To modify shape or WordArt, click </a:t>
            </a:r>
            <a:r>
              <a:rPr lang="en-US" sz="2000" i="1" dirty="0"/>
              <a:t>to </a:t>
            </a:r>
            <a:r>
              <a:rPr lang="en-US" sz="2000" i="1" dirty="0" smtClean="0"/>
              <a:t>select. Then resize/rotate/flip, </a:t>
            </a:r>
            <a:r>
              <a:rPr lang="en-US" sz="2000" i="1" dirty="0"/>
              <a:t>align, apply Style, or use contextual tab to modify</a:t>
            </a:r>
            <a:r>
              <a:rPr lang="en-US" sz="2000" i="1" dirty="0" smtClean="0"/>
              <a:t>. For WordArt, modify size on Home tab.</a:t>
            </a:r>
            <a:endParaRPr lang="en-US" sz="2000" i="1" dirty="0"/>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Graphics &gt; Inserting Shapes and WordArt</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71948" y="1474838"/>
            <a:ext cx="3657600" cy="2481146"/>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71948" y="4267200"/>
            <a:ext cx="3657600" cy="1457398"/>
          </a:xfrm>
          <a:prstGeom prst="rect">
            <a:avLst/>
          </a:prstGeom>
        </p:spPr>
      </p:pic>
    </p:spTree>
    <p:extLst>
      <p:ext uri="{BB962C8B-B14F-4D97-AF65-F5344CB8AC3E}">
        <p14:creationId xmlns:p14="http://schemas.microsoft.com/office/powerpoint/2010/main" xmlns="" val="2574464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Applying Graphics Effects</a:t>
            </a:r>
            <a:endParaRPr lang="en-US" sz="4000" dirty="0"/>
          </a:p>
        </p:txBody>
      </p:sp>
      <p:sp>
        <p:nvSpPr>
          <p:cNvPr id="8" name="Rectangle 7"/>
          <p:cNvSpPr/>
          <p:nvPr/>
        </p:nvSpPr>
        <p:spPr>
          <a:xfrm>
            <a:off x="4495800" y="1228398"/>
            <a:ext cx="4343400" cy="4401205"/>
          </a:xfrm>
          <a:prstGeom prst="rect">
            <a:avLst/>
          </a:prstGeom>
        </p:spPr>
        <p:txBody>
          <a:bodyPr wrap="square">
            <a:spAutoFit/>
          </a:bodyPr>
          <a:lstStyle/>
          <a:p>
            <a:pPr>
              <a:spcBef>
                <a:spcPts val="1200"/>
              </a:spcBef>
            </a:pPr>
            <a:r>
              <a:rPr lang="en-US" sz="2000" i="1" dirty="0" smtClean="0"/>
              <a:t>Hold mouse pointer over an Effect for a ScreenTip and preview.</a:t>
            </a:r>
          </a:p>
          <a:p>
            <a:pPr>
              <a:spcBef>
                <a:spcPts val="1200"/>
              </a:spcBef>
            </a:pPr>
            <a:r>
              <a:rPr lang="en-US" sz="2000" i="1" dirty="0" smtClean="0"/>
              <a:t>Picture Adjustments change the image itself with the Filters tool.</a:t>
            </a:r>
          </a:p>
          <a:p>
            <a:pPr>
              <a:spcBef>
                <a:spcPts val="1200"/>
              </a:spcBef>
            </a:pPr>
            <a:r>
              <a:rPr lang="en-US" sz="2000" i="1" dirty="0" smtClean="0"/>
              <a:t>Picture Styles change the edges. See a preview by hovering over options in gallery tool of Picture Styles Group.</a:t>
            </a:r>
          </a:p>
          <a:p>
            <a:pPr>
              <a:spcBef>
                <a:spcPts val="1200"/>
              </a:spcBef>
            </a:pPr>
            <a:r>
              <a:rPr lang="en-US" sz="2000" i="1" dirty="0" smtClean="0"/>
              <a:t>Apply Picture Border with Border tool in Picture Styles group.</a:t>
            </a:r>
          </a:p>
          <a:p>
            <a:pPr>
              <a:spcBef>
                <a:spcPts val="1200"/>
              </a:spcBef>
            </a:pPr>
            <a:r>
              <a:rPr lang="en-US" sz="2000" i="1" dirty="0" smtClean="0"/>
              <a:t>Reset button restores picture to original state.</a:t>
            </a: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Graphics &gt; Applying Graphics Effects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 y="1458902"/>
            <a:ext cx="3657600" cy="3940196"/>
          </a:xfrm>
          <a:prstGeom prst="rect">
            <a:avLst/>
          </a:prstGeom>
        </p:spPr>
      </p:pic>
    </p:spTree>
    <p:extLst>
      <p:ext uri="{BB962C8B-B14F-4D97-AF65-F5344CB8AC3E}">
        <p14:creationId xmlns:p14="http://schemas.microsoft.com/office/powerpoint/2010/main" xmlns="" val="2574464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Launching Applications</a:t>
            </a:r>
            <a:endParaRPr lang="en-US" sz="4000"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840657" y="1358939"/>
            <a:ext cx="2743200" cy="1554029"/>
          </a:xfrm>
          <a:prstGeom prst="rect">
            <a:avLst/>
          </a:prstGeom>
        </p:spPr>
      </p:pic>
      <p:sp>
        <p:nvSpPr>
          <p:cNvPr id="4" name="Rectangle 3"/>
          <p:cNvSpPr/>
          <p:nvPr/>
        </p:nvSpPr>
        <p:spPr>
          <a:xfrm>
            <a:off x="4343400" y="1151454"/>
            <a:ext cx="4495800" cy="4862870"/>
          </a:xfrm>
          <a:prstGeom prst="rect">
            <a:avLst/>
          </a:prstGeom>
        </p:spPr>
        <p:txBody>
          <a:bodyPr wrap="square">
            <a:spAutoFit/>
          </a:bodyPr>
          <a:lstStyle/>
          <a:p>
            <a:pPr>
              <a:spcBef>
                <a:spcPts val="1200"/>
              </a:spcBef>
            </a:pPr>
            <a:r>
              <a:rPr lang="en-US" sz="2000" i="1" dirty="0" smtClean="0">
                <a:latin typeface="+mn-lt"/>
              </a:rPr>
              <a:t>To launch an application, either:</a:t>
            </a:r>
          </a:p>
          <a:p>
            <a:pPr marL="457200" indent="-228600">
              <a:spcBef>
                <a:spcPts val="0"/>
              </a:spcBef>
            </a:pPr>
            <a:r>
              <a:rPr lang="en-US" sz="2000" i="1" dirty="0" smtClean="0">
                <a:latin typeface="+mn-lt"/>
              </a:rPr>
              <a:t>Click </a:t>
            </a:r>
            <a:r>
              <a:rPr lang="en-US" sz="2000" i="1" dirty="0">
                <a:latin typeface="+mn-lt"/>
              </a:rPr>
              <a:t>the Launchpad </a:t>
            </a:r>
            <a:r>
              <a:rPr lang="en-US" sz="2000" i="1" dirty="0" smtClean="0">
                <a:latin typeface="+mn-lt"/>
              </a:rPr>
              <a:t>icon on </a:t>
            </a:r>
            <a:r>
              <a:rPr lang="en-US" sz="2000" i="1" dirty="0">
                <a:latin typeface="+mn-lt"/>
              </a:rPr>
              <a:t>the </a:t>
            </a:r>
            <a:r>
              <a:rPr lang="en-US" sz="2000" i="1" dirty="0" smtClean="0">
                <a:latin typeface="+mn-lt"/>
              </a:rPr>
              <a:t>left side </a:t>
            </a:r>
            <a:r>
              <a:rPr lang="en-US" sz="2000" i="1" dirty="0">
                <a:latin typeface="+mn-lt"/>
              </a:rPr>
              <a:t>of the </a:t>
            </a:r>
            <a:r>
              <a:rPr lang="en-US" sz="2000" i="1" dirty="0" smtClean="0">
                <a:latin typeface="+mn-lt"/>
              </a:rPr>
              <a:t>Dock, find and click application’s icon.</a:t>
            </a:r>
          </a:p>
          <a:p>
            <a:pPr marL="457200" indent="-228600">
              <a:spcBef>
                <a:spcPts val="0"/>
              </a:spcBef>
            </a:pPr>
            <a:r>
              <a:rPr lang="en-US" sz="2000" i="1" dirty="0" smtClean="0">
                <a:latin typeface="+mn-lt"/>
              </a:rPr>
              <a:t>Click the Finder icon on the left side of the Dock, find and double-click the application.</a:t>
            </a:r>
          </a:p>
          <a:p>
            <a:pPr>
              <a:spcBef>
                <a:spcPts val="1200"/>
              </a:spcBef>
            </a:pPr>
            <a:r>
              <a:rPr lang="en-US" sz="2000" i="1" dirty="0" smtClean="0">
                <a:latin typeface="+mn-lt"/>
              </a:rPr>
              <a:t>Add an application shortcut to the Dock using click-and-drag.</a:t>
            </a:r>
          </a:p>
          <a:p>
            <a:pPr>
              <a:spcBef>
                <a:spcPts val="1200"/>
              </a:spcBef>
            </a:pPr>
            <a:r>
              <a:rPr lang="en-US" sz="2000" i="1" dirty="0" smtClean="0">
                <a:latin typeface="+mn-lt"/>
              </a:rPr>
              <a:t>Quit application choosing Quit from application menu or Command-Q.</a:t>
            </a:r>
          </a:p>
          <a:p>
            <a:pPr>
              <a:spcBef>
                <a:spcPts val="1200"/>
              </a:spcBef>
            </a:pPr>
            <a:r>
              <a:rPr lang="en-US" sz="2000" i="1" dirty="0"/>
              <a:t>Remove application shortcut from Dock using click-and-drag to Desktop – icon disappears in poof of smoke</a:t>
            </a:r>
            <a:r>
              <a:rPr lang="en-US" sz="2000" i="1" dirty="0" smtClean="0"/>
              <a:t>.</a:t>
            </a:r>
            <a:endParaRPr lang="en-US" sz="2000" i="1" dirty="0"/>
          </a:p>
        </p:txBody>
      </p:sp>
      <p:sp>
        <p:nvSpPr>
          <p:cNvPr id="7"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Application Components &gt; Launching Applications</a:t>
            </a:r>
            <a:endParaRPr lang="en-US" sz="1100" dirty="0">
              <a:solidFill>
                <a:srgbClr val="65AA3B"/>
              </a:solidFill>
            </a:endParaRPr>
          </a:p>
        </p:txBody>
      </p:sp>
      <p:pic>
        <p:nvPicPr>
          <p:cNvPr id="3" name="Picture 2" descr="Screen Clippi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69257" y="3510784"/>
            <a:ext cx="2286000" cy="2195763"/>
          </a:xfrm>
          <a:prstGeom prst="rect">
            <a:avLst/>
          </a:prstGeom>
        </p:spPr>
      </p:pic>
    </p:spTree>
    <p:extLst>
      <p:ext uri="{BB962C8B-B14F-4D97-AF65-F5344CB8AC3E}">
        <p14:creationId xmlns:p14="http://schemas.microsoft.com/office/powerpoint/2010/main" xmlns="" val="2544409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Editing Photos</a:t>
            </a:r>
            <a:endParaRPr lang="en-US" sz="4000" dirty="0"/>
          </a:p>
        </p:txBody>
      </p:sp>
      <p:sp>
        <p:nvSpPr>
          <p:cNvPr id="8" name="Rectangle 7"/>
          <p:cNvSpPr/>
          <p:nvPr/>
        </p:nvSpPr>
        <p:spPr>
          <a:xfrm>
            <a:off x="4495800" y="1305342"/>
            <a:ext cx="4419600" cy="4247317"/>
          </a:xfrm>
          <a:prstGeom prst="rect">
            <a:avLst/>
          </a:prstGeom>
        </p:spPr>
        <p:txBody>
          <a:bodyPr wrap="square">
            <a:spAutoFit/>
          </a:bodyPr>
          <a:lstStyle/>
          <a:p>
            <a:pPr>
              <a:spcBef>
                <a:spcPts val="1200"/>
              </a:spcBef>
            </a:pPr>
            <a:r>
              <a:rPr lang="en-US" sz="2000" i="1" dirty="0" smtClean="0"/>
              <a:t>Remove picture background with Remove Background button in Adjust group.</a:t>
            </a:r>
          </a:p>
          <a:p>
            <a:pPr>
              <a:spcBef>
                <a:spcPts val="1200"/>
              </a:spcBef>
            </a:pPr>
            <a:r>
              <a:rPr lang="en-US" sz="2000" i="1" dirty="0" smtClean="0"/>
              <a:t>To use Crop button in the Adjust group, drag any of the black handles to eliminate unwanted portion.</a:t>
            </a:r>
          </a:p>
          <a:p>
            <a:pPr>
              <a:spcBef>
                <a:spcPts val="1200"/>
              </a:spcBef>
            </a:pPr>
            <a:r>
              <a:rPr lang="en-US" sz="2000" i="1" dirty="0" smtClean="0"/>
              <a:t>Corrections gallery tool allows you to adjust the focus, contrast, or brightness.</a:t>
            </a:r>
          </a:p>
          <a:p>
            <a:pPr>
              <a:spcBef>
                <a:spcPts val="1200"/>
              </a:spcBef>
            </a:pPr>
            <a:r>
              <a:rPr lang="en-US" sz="2000" i="1" dirty="0" smtClean="0"/>
              <a:t>Recolor tool allows you to adjust color saturation, color tone, or apply new color.</a:t>
            </a:r>
            <a:endParaRPr lang="en-US" sz="2000" i="1" dirty="0"/>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Graphics &gt; Editing Photos</a:t>
            </a:r>
            <a:endParaRPr lang="en-US" sz="1100" dirty="0">
              <a:solidFill>
                <a:srgbClr val="65AA3B"/>
              </a:solidFill>
            </a:endParaRPr>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 y="1151454"/>
            <a:ext cx="2743200" cy="2079140"/>
          </a:xfrm>
          <a:prstGeom prst="rect">
            <a:avLst/>
          </a:prstGeom>
        </p:spPr>
      </p:pic>
      <p:pic>
        <p:nvPicPr>
          <p:cNvPr id="4" name="Picture 3"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579417" y="3291161"/>
            <a:ext cx="2743200" cy="2596129"/>
          </a:xfrm>
          <a:prstGeom prst="rect">
            <a:avLst/>
          </a:prstGeom>
        </p:spPr>
      </p:pic>
    </p:spTree>
    <p:extLst>
      <p:ext uri="{BB962C8B-B14F-4D97-AF65-F5344CB8AC3E}">
        <p14:creationId xmlns:p14="http://schemas.microsoft.com/office/powerpoint/2010/main" xmlns="" val="2574464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10668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Working with Tables</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4155871451"/>
              </p:ext>
            </p:extLst>
          </p:nvPr>
        </p:nvGraphicFramePr>
        <p:xfrm>
          <a:off x="457200" y="4724400"/>
          <a:ext cx="4419600" cy="1280160"/>
        </p:xfrm>
        <a:graphic>
          <a:graphicData uri="http://schemas.openxmlformats.org/drawingml/2006/table">
            <a:tbl>
              <a:tblPr>
                <a:tableStyleId>{5C22544A-7EE6-4342-B048-85BDC9FD1C3A}</a:tableStyleId>
              </a:tblPr>
              <a:tblGrid>
                <a:gridCol w="44196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Creating a Table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Adjusting Rows, Columns,</a:t>
                      </a:r>
                      <a:r>
                        <a:rPr lang="en-US" b="0" baseline="0" dirty="0" smtClean="0"/>
                        <a:t> and Cells</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Formatting Tables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Tables</a:t>
            </a:r>
          </a:p>
          <a:p>
            <a:pPr>
              <a:buFontTx/>
              <a:buNone/>
            </a:pP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286000" y="2573278"/>
            <a:ext cx="4572000" cy="1711444"/>
          </a:xfrm>
          <a:prstGeom prst="rect">
            <a:avLst/>
          </a:prstGeom>
        </p:spPr>
      </p:pic>
    </p:spTree>
    <p:extLst>
      <p:ext uri="{BB962C8B-B14F-4D97-AF65-F5344CB8AC3E}">
        <p14:creationId xmlns:p14="http://schemas.microsoft.com/office/powerpoint/2010/main" xmlns="" val="2807623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Creating a Table</a:t>
            </a:r>
            <a:endParaRPr lang="en-US" sz="4000" dirty="0"/>
          </a:p>
        </p:txBody>
      </p:sp>
      <p:sp>
        <p:nvSpPr>
          <p:cNvPr id="4" name="Rectangle 3"/>
          <p:cNvSpPr/>
          <p:nvPr/>
        </p:nvSpPr>
        <p:spPr>
          <a:xfrm>
            <a:off x="457200" y="1322548"/>
            <a:ext cx="4343400" cy="4555093"/>
          </a:xfrm>
          <a:prstGeom prst="rect">
            <a:avLst/>
          </a:prstGeom>
        </p:spPr>
        <p:txBody>
          <a:bodyPr wrap="square">
            <a:spAutoFit/>
          </a:bodyPr>
          <a:lstStyle/>
          <a:p>
            <a:pPr>
              <a:spcBef>
                <a:spcPts val="1200"/>
              </a:spcBef>
            </a:pPr>
            <a:r>
              <a:rPr lang="en-US" sz="2000" i="1" dirty="0" smtClean="0">
                <a:latin typeface="+mn-lt"/>
              </a:rPr>
              <a:t>Create by clicking Table option on </a:t>
            </a:r>
            <a:r>
              <a:rPr lang="en-US" sz="2000" i="1" dirty="0"/>
              <a:t>Insert </a:t>
            </a:r>
            <a:r>
              <a:rPr lang="en-US" sz="2000" i="1" dirty="0" smtClean="0"/>
              <a:t>menu and </a:t>
            </a:r>
            <a:r>
              <a:rPr lang="en-US" sz="2000" i="1" dirty="0" smtClean="0">
                <a:latin typeface="+mn-lt"/>
              </a:rPr>
              <a:t>selecting dimension with grid OR clicking Insert Table to open dialog box and supply dimensions. </a:t>
            </a:r>
          </a:p>
          <a:p>
            <a:pPr>
              <a:spcBef>
                <a:spcPts val="1200"/>
              </a:spcBef>
            </a:pPr>
            <a:r>
              <a:rPr lang="en-US" sz="2000" i="1" dirty="0" smtClean="0">
                <a:latin typeface="+mn-lt"/>
              </a:rPr>
              <a:t>Add text by typing in cells, moving forward (Tab) or backward (</a:t>
            </a:r>
            <a:r>
              <a:rPr lang="en-US" sz="2000" i="1" dirty="0" err="1" smtClean="0">
                <a:latin typeface="+mn-lt"/>
              </a:rPr>
              <a:t>Shift+Tab</a:t>
            </a:r>
            <a:r>
              <a:rPr lang="en-US" sz="2000" i="1" dirty="0" smtClean="0">
                <a:latin typeface="+mn-lt"/>
              </a:rPr>
              <a:t>).</a:t>
            </a:r>
          </a:p>
          <a:p>
            <a:pPr>
              <a:spcBef>
                <a:spcPts val="1200"/>
              </a:spcBef>
            </a:pPr>
            <a:r>
              <a:rPr lang="en-US" sz="2000" i="1" dirty="0" smtClean="0">
                <a:latin typeface="+mn-lt"/>
              </a:rPr>
              <a:t>To convert text to table, select text, click Tables tab, click New tool, then Convert Text to Table.</a:t>
            </a:r>
          </a:p>
          <a:p>
            <a:pPr>
              <a:spcBef>
                <a:spcPts val="1200"/>
              </a:spcBef>
            </a:pPr>
            <a:r>
              <a:rPr lang="en-US" sz="2000" i="1" dirty="0" smtClean="0">
                <a:latin typeface="+mn-lt"/>
              </a:rPr>
              <a:t>Delete table by clicking Table Select handle and pressing Delete button.</a:t>
            </a: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Tables &gt; Creating a Table</a:t>
            </a:r>
          </a:p>
          <a:p>
            <a:pPr>
              <a:buFontTx/>
              <a:buNone/>
            </a:pPr>
            <a:endParaRPr lang="en-US" sz="1100" dirty="0">
              <a:solidFill>
                <a:srgbClr val="65AA3B"/>
              </a:solidFill>
            </a:endParaRPr>
          </a:p>
        </p:txBody>
      </p:sp>
      <p:pic>
        <p:nvPicPr>
          <p:cNvPr id="3" name="Picture 2" descr="Screen Clippin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029200" y="1322548"/>
            <a:ext cx="1828800" cy="2123477"/>
          </a:xfrm>
          <a:prstGeom prst="rect">
            <a:avLst/>
          </a:prstGeom>
        </p:spPr>
      </p:pic>
      <p:pic>
        <p:nvPicPr>
          <p:cNvPr id="6" name="Picture 5"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715000" y="3600095"/>
            <a:ext cx="2743200" cy="2144174"/>
          </a:xfrm>
          <a:prstGeom prst="rect">
            <a:avLst/>
          </a:prstGeom>
        </p:spPr>
      </p:pic>
    </p:spTree>
    <p:extLst>
      <p:ext uri="{BB962C8B-B14F-4D97-AF65-F5344CB8AC3E}">
        <p14:creationId xmlns:p14="http://schemas.microsoft.com/office/powerpoint/2010/main" xmlns="" val="2220697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Adjusting Rows, Columns, and Cells</a:t>
            </a:r>
            <a:endParaRPr lang="en-US" sz="4000" dirty="0"/>
          </a:p>
        </p:txBody>
      </p:sp>
      <p:sp>
        <p:nvSpPr>
          <p:cNvPr id="4" name="Rectangle 3"/>
          <p:cNvSpPr/>
          <p:nvPr/>
        </p:nvSpPr>
        <p:spPr>
          <a:xfrm>
            <a:off x="304800" y="1295400"/>
            <a:ext cx="3962400" cy="4708981"/>
          </a:xfrm>
          <a:prstGeom prst="rect">
            <a:avLst/>
          </a:prstGeom>
        </p:spPr>
        <p:txBody>
          <a:bodyPr wrap="square">
            <a:spAutoFit/>
          </a:bodyPr>
          <a:lstStyle/>
          <a:p>
            <a:pPr>
              <a:spcBef>
                <a:spcPts val="1200"/>
              </a:spcBef>
            </a:pPr>
            <a:r>
              <a:rPr lang="en-US" sz="2000" i="1" dirty="0" smtClean="0">
                <a:latin typeface="+mn-lt"/>
              </a:rPr>
              <a:t>Insert a row/column by positioning cursor, clicking Below, Above, Left, or Right button in Rows and Columns group on Table Layout contextual tab.</a:t>
            </a:r>
          </a:p>
          <a:p>
            <a:pPr>
              <a:spcBef>
                <a:spcPts val="1200"/>
              </a:spcBef>
            </a:pPr>
            <a:r>
              <a:rPr lang="en-US" sz="2000" i="1" dirty="0" smtClean="0">
                <a:latin typeface="+mn-lt"/>
              </a:rPr>
              <a:t>Adjust column widths and row heights by dragging edge with cursor OR placing cursor on border between columns or rows and double-clicking for auto-sizing. </a:t>
            </a:r>
          </a:p>
          <a:p>
            <a:pPr>
              <a:spcBef>
                <a:spcPts val="1200"/>
              </a:spcBef>
            </a:pPr>
            <a:r>
              <a:rPr lang="en-US" sz="2000" i="1" dirty="0" smtClean="0">
                <a:latin typeface="+mn-lt"/>
              </a:rPr>
              <a:t>Combine (Merge) or divide (Split Cells) in Merge group on Table Layout tab.</a:t>
            </a: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Tables &gt; Adjusting Rows, Columns, and Cells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8927" y="3342217"/>
            <a:ext cx="3657600" cy="1388225"/>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036127" y="1295400"/>
            <a:ext cx="2743200" cy="1836174"/>
          </a:xfrm>
          <a:prstGeom prst="rect">
            <a:avLst/>
          </a:prstGeom>
        </p:spPr>
      </p:pic>
      <p:pic>
        <p:nvPicPr>
          <p:cNvPr id="6" name="Picture 5"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493327" y="4875115"/>
            <a:ext cx="1828800" cy="854841"/>
          </a:xfrm>
          <a:prstGeom prst="rect">
            <a:avLst/>
          </a:prstGeom>
        </p:spPr>
      </p:pic>
    </p:spTree>
    <p:extLst>
      <p:ext uri="{BB962C8B-B14F-4D97-AF65-F5344CB8AC3E}">
        <p14:creationId xmlns:p14="http://schemas.microsoft.com/office/powerpoint/2010/main" xmlns="" val="1340582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Formatting Tables</a:t>
            </a:r>
            <a:endParaRPr lang="en-US" sz="4000" dirty="0"/>
          </a:p>
        </p:txBody>
      </p:sp>
      <p:sp>
        <p:nvSpPr>
          <p:cNvPr id="4" name="Rectangle 3"/>
          <p:cNvSpPr/>
          <p:nvPr/>
        </p:nvSpPr>
        <p:spPr>
          <a:xfrm>
            <a:off x="457200" y="1305342"/>
            <a:ext cx="3276600" cy="4247317"/>
          </a:xfrm>
          <a:prstGeom prst="rect">
            <a:avLst/>
          </a:prstGeom>
        </p:spPr>
        <p:txBody>
          <a:bodyPr wrap="square">
            <a:spAutoFit/>
          </a:bodyPr>
          <a:lstStyle/>
          <a:p>
            <a:pPr>
              <a:spcBef>
                <a:spcPts val="1200"/>
              </a:spcBef>
            </a:pPr>
            <a:r>
              <a:rPr lang="en-US" sz="2000" i="1" dirty="0" smtClean="0">
                <a:latin typeface="+mn-lt"/>
              </a:rPr>
              <a:t>Format header or rows of table manually by changing font format OR by choosing formatting option on Tables tab (includes gallery of Table Styles, shading, borders, and gridlines). </a:t>
            </a:r>
          </a:p>
          <a:p>
            <a:pPr>
              <a:spcBef>
                <a:spcPts val="1200"/>
              </a:spcBef>
            </a:pPr>
            <a:r>
              <a:rPr lang="en-US" sz="2000" i="1" dirty="0" smtClean="0">
                <a:latin typeface="+mn-lt"/>
              </a:rPr>
              <a:t>Sort rows of table by positioning cursor in table, click Sort button on Table Layout tab. Choose which column(s) you wish to sort on.</a:t>
            </a: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Tables &gt; Formatting Tables</a:t>
            </a:r>
            <a:endParaRPr lang="en-US" sz="1100" dirty="0">
              <a:solidFill>
                <a:srgbClr val="65AA3B"/>
              </a:solidFill>
            </a:endParaRPr>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0" y="1447800"/>
            <a:ext cx="3657600" cy="1621410"/>
          </a:xfrm>
          <a:prstGeom prst="rect">
            <a:avLst/>
          </a:prstGeom>
        </p:spPr>
      </p:pic>
      <p:pic>
        <p:nvPicPr>
          <p:cNvPr id="7" name="Picture 6"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0" y="3581400"/>
            <a:ext cx="3657600" cy="1705012"/>
          </a:xfrm>
          <a:prstGeom prst="rect">
            <a:avLst/>
          </a:prstGeom>
        </p:spPr>
      </p:pic>
    </p:spTree>
    <p:extLst>
      <p:ext uri="{BB962C8B-B14F-4D97-AF65-F5344CB8AC3E}">
        <p14:creationId xmlns:p14="http://schemas.microsoft.com/office/powerpoint/2010/main" xmlns="" val="13405822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9144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Printing and Publishing</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4282997326"/>
              </p:ext>
            </p:extLst>
          </p:nvPr>
        </p:nvGraphicFramePr>
        <p:xfrm>
          <a:off x="457200" y="4648200"/>
          <a:ext cx="7924800" cy="1280160"/>
        </p:xfrm>
        <a:graphic>
          <a:graphicData uri="http://schemas.openxmlformats.org/drawingml/2006/table">
            <a:tbl>
              <a:tblPr>
                <a:tableStyleId>{5C22544A-7EE6-4342-B048-85BDC9FD1C3A}</a:tableStyleId>
              </a:tblPr>
              <a:tblGrid>
                <a:gridCol w="4001632"/>
                <a:gridCol w="3923168"/>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Formatting Documents for Printing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Managing Print Jobs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Previewing Documents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Printing</a:t>
                      </a:r>
                      <a:r>
                        <a:rPr lang="en-US" b="0" baseline="0" dirty="0" smtClean="0"/>
                        <a:t> to PDF</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Specifying Print Options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Emailing or Faxing Documents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Printing and Publishing</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429000" y="1676400"/>
            <a:ext cx="2286000" cy="2939143"/>
          </a:xfrm>
          <a:prstGeom prst="rect">
            <a:avLst/>
          </a:prstGeom>
        </p:spPr>
      </p:pic>
    </p:spTree>
    <p:extLst>
      <p:ext uri="{BB962C8B-B14F-4D97-AF65-F5344CB8AC3E}">
        <p14:creationId xmlns:p14="http://schemas.microsoft.com/office/powerpoint/2010/main" xmlns="" val="1888297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Formatting Documents for Printing</a:t>
            </a:r>
            <a:endParaRPr lang="en-US" sz="4000" dirty="0"/>
          </a:p>
        </p:txBody>
      </p:sp>
      <p:sp>
        <p:nvSpPr>
          <p:cNvPr id="8" name="Rectangle 7"/>
          <p:cNvSpPr/>
          <p:nvPr/>
        </p:nvSpPr>
        <p:spPr>
          <a:xfrm>
            <a:off x="4495800" y="1843951"/>
            <a:ext cx="4419600" cy="3170099"/>
          </a:xfrm>
          <a:prstGeom prst="rect">
            <a:avLst/>
          </a:prstGeom>
        </p:spPr>
        <p:txBody>
          <a:bodyPr wrap="square">
            <a:spAutoFit/>
          </a:bodyPr>
          <a:lstStyle/>
          <a:p>
            <a:pPr>
              <a:spcBef>
                <a:spcPts val="1200"/>
              </a:spcBef>
            </a:pPr>
            <a:r>
              <a:rPr lang="en-US" sz="2000" i="1" dirty="0" smtClean="0">
                <a:latin typeface="+mn-lt"/>
              </a:rPr>
              <a:t>The </a:t>
            </a:r>
            <a:r>
              <a:rPr lang="en-US" sz="2000" b="1" i="1" dirty="0" smtClean="0">
                <a:latin typeface="+mn-lt"/>
              </a:rPr>
              <a:t>Layout</a:t>
            </a:r>
            <a:r>
              <a:rPr lang="en-US" sz="2000" i="1" dirty="0" smtClean="0">
                <a:latin typeface="+mn-lt"/>
              </a:rPr>
              <a:t> tab allows you to make adjustments to documents for printing:</a:t>
            </a:r>
          </a:p>
          <a:p>
            <a:pPr marL="457200" indent="-225425">
              <a:spcBef>
                <a:spcPts val="0"/>
              </a:spcBef>
            </a:pPr>
            <a:r>
              <a:rPr lang="en-US" sz="2000" i="1" dirty="0" smtClean="0">
                <a:latin typeface="+mn-lt"/>
              </a:rPr>
              <a:t>To </a:t>
            </a:r>
            <a:r>
              <a:rPr lang="en-US" sz="2000" i="1" dirty="0">
                <a:latin typeface="+mn-lt"/>
              </a:rPr>
              <a:t>a</a:t>
            </a:r>
            <a:r>
              <a:rPr lang="en-US" sz="2000" i="1" dirty="0" smtClean="0">
                <a:latin typeface="+mn-lt"/>
              </a:rPr>
              <a:t>djust page margins, click the Margins button in the Margins group.</a:t>
            </a:r>
          </a:p>
          <a:p>
            <a:pPr marL="457200" indent="-225425">
              <a:spcBef>
                <a:spcPts val="0"/>
              </a:spcBef>
            </a:pPr>
            <a:r>
              <a:rPr lang="en-US" sz="2000" i="1" dirty="0" smtClean="0">
                <a:latin typeface="+mn-lt"/>
              </a:rPr>
              <a:t>To change page orientation, click the Orientation button.</a:t>
            </a:r>
          </a:p>
          <a:p>
            <a:pPr marL="457200" indent="-225425">
              <a:spcBef>
                <a:spcPts val="0"/>
              </a:spcBef>
            </a:pPr>
            <a:r>
              <a:rPr lang="en-US" sz="2000" i="1" dirty="0" smtClean="0">
                <a:latin typeface="+mn-lt"/>
              </a:rPr>
              <a:t>To select a new paper size, click the Size button.</a:t>
            </a:r>
            <a:endParaRPr lang="en-US" sz="2000" i="1" dirty="0">
              <a:latin typeface="+mn-lt"/>
            </a:endParaRP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Printing and Publishing &gt; Formatting Documents for Printing</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925286" y="1554480"/>
            <a:ext cx="2743200" cy="1341120"/>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68086" y="3078479"/>
            <a:ext cx="1828800" cy="2832847"/>
          </a:xfrm>
          <a:prstGeom prst="rect">
            <a:avLst/>
          </a:prstGeom>
        </p:spPr>
      </p:pic>
      <p:pic>
        <p:nvPicPr>
          <p:cNvPr id="4" name="Picture 3"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2511631" y="3078479"/>
            <a:ext cx="1828800" cy="680995"/>
          </a:xfrm>
          <a:prstGeom prst="rect">
            <a:avLst/>
          </a:prstGeom>
        </p:spPr>
      </p:pic>
      <p:pic>
        <p:nvPicPr>
          <p:cNvPr id="5" name="Picture 4" descr="Screen Clipping"/>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2854531" y="3916679"/>
            <a:ext cx="1143000" cy="1994647"/>
          </a:xfrm>
          <a:prstGeom prst="rect">
            <a:avLst/>
          </a:prstGeom>
        </p:spPr>
      </p:pic>
    </p:spTree>
    <p:extLst>
      <p:ext uri="{BB962C8B-B14F-4D97-AF65-F5344CB8AC3E}">
        <p14:creationId xmlns:p14="http://schemas.microsoft.com/office/powerpoint/2010/main" xmlns="" val="1874514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Previewing Documents</a:t>
            </a:r>
            <a:endParaRPr lang="en-US" sz="4000" dirty="0"/>
          </a:p>
        </p:txBody>
      </p:sp>
      <p:sp>
        <p:nvSpPr>
          <p:cNvPr id="8" name="Rectangle 7"/>
          <p:cNvSpPr/>
          <p:nvPr/>
        </p:nvSpPr>
        <p:spPr>
          <a:xfrm>
            <a:off x="4800600" y="1843951"/>
            <a:ext cx="3657600" cy="3170099"/>
          </a:xfrm>
          <a:prstGeom prst="rect">
            <a:avLst/>
          </a:prstGeom>
        </p:spPr>
        <p:txBody>
          <a:bodyPr wrap="square">
            <a:spAutoFit/>
          </a:bodyPr>
          <a:lstStyle/>
          <a:p>
            <a:pPr>
              <a:spcBef>
                <a:spcPts val="1200"/>
              </a:spcBef>
            </a:pPr>
            <a:r>
              <a:rPr lang="en-US" sz="2000" i="1" dirty="0" smtClean="0">
                <a:latin typeface="+mn-lt"/>
              </a:rPr>
              <a:t>Click the File menu, then click Print to see the Print dialog box, which includes a preview of the printed document. Flip through the pages using the left and right arrow buttons under the quick preview. On the right side are the currently selected print options, which you can modify.</a:t>
            </a:r>
            <a:endParaRPr lang="en-US" sz="2000" i="1" dirty="0">
              <a:latin typeface="+mn-lt"/>
            </a:endParaRP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Printing and Publishing &gt; Previewing Documents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5800" y="2204923"/>
            <a:ext cx="3657600" cy="2448154"/>
          </a:xfrm>
          <a:prstGeom prst="rect">
            <a:avLst/>
          </a:prstGeom>
        </p:spPr>
      </p:pic>
    </p:spTree>
    <p:extLst>
      <p:ext uri="{BB962C8B-B14F-4D97-AF65-F5344CB8AC3E}">
        <p14:creationId xmlns:p14="http://schemas.microsoft.com/office/powerpoint/2010/main" xmlns="" val="1019804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Specifying Print Options</a:t>
            </a:r>
            <a:endParaRPr lang="en-US" sz="4000" dirty="0"/>
          </a:p>
        </p:txBody>
      </p:sp>
      <p:sp>
        <p:nvSpPr>
          <p:cNvPr id="8" name="Rectangle 7"/>
          <p:cNvSpPr/>
          <p:nvPr/>
        </p:nvSpPr>
        <p:spPr>
          <a:xfrm>
            <a:off x="4114800" y="1676400"/>
            <a:ext cx="4724400" cy="3477875"/>
          </a:xfrm>
          <a:prstGeom prst="rect">
            <a:avLst/>
          </a:prstGeom>
        </p:spPr>
        <p:txBody>
          <a:bodyPr wrap="square">
            <a:spAutoFit/>
          </a:bodyPr>
          <a:lstStyle/>
          <a:p>
            <a:pPr>
              <a:spcBef>
                <a:spcPts val="1200"/>
              </a:spcBef>
            </a:pPr>
            <a:r>
              <a:rPr lang="en-US" sz="2000" i="1" dirty="0" smtClean="0">
                <a:latin typeface="+mn-lt"/>
              </a:rPr>
              <a:t>To choose from options when printing, click the File menu, then click Print. From Print dialog box:</a:t>
            </a:r>
          </a:p>
          <a:p>
            <a:pPr marL="457200" indent="-225425">
              <a:spcBef>
                <a:spcPts val="0"/>
              </a:spcBef>
            </a:pPr>
            <a:r>
              <a:rPr lang="en-US" sz="2000" i="1" dirty="0" smtClean="0">
                <a:latin typeface="+mn-lt"/>
              </a:rPr>
              <a:t>Select number of copies to print by clicking up and down arrows.</a:t>
            </a:r>
          </a:p>
          <a:p>
            <a:pPr marL="457200" indent="-225425">
              <a:spcBef>
                <a:spcPts val="0"/>
              </a:spcBef>
            </a:pPr>
            <a:r>
              <a:rPr lang="en-US" sz="2000" i="1" dirty="0" smtClean="0">
                <a:latin typeface="+mn-lt"/>
              </a:rPr>
              <a:t>Select a printer from Printer menu.</a:t>
            </a:r>
          </a:p>
          <a:p>
            <a:pPr marL="457200" indent="-225425">
              <a:spcBef>
                <a:spcPts val="0"/>
              </a:spcBef>
            </a:pPr>
            <a:r>
              <a:rPr lang="en-US" sz="2000" i="1" dirty="0" smtClean="0">
                <a:latin typeface="+mn-lt"/>
              </a:rPr>
              <a:t>Print all pages (default) or specify specific pages to print.</a:t>
            </a:r>
          </a:p>
          <a:p>
            <a:pPr marL="457200" indent="-225425">
              <a:spcBef>
                <a:spcPts val="0"/>
              </a:spcBef>
            </a:pPr>
            <a:r>
              <a:rPr lang="en-US" sz="2000" i="1" dirty="0" smtClean="0">
                <a:latin typeface="+mn-lt"/>
              </a:rPr>
              <a:t>Select two-sided printing, if supported.</a:t>
            </a:r>
          </a:p>
          <a:p>
            <a:pPr marL="457200" indent="-225425">
              <a:spcBef>
                <a:spcPts val="0"/>
              </a:spcBef>
            </a:pPr>
            <a:r>
              <a:rPr lang="en-US" sz="2000" i="1" dirty="0" smtClean="0">
                <a:latin typeface="+mn-lt"/>
              </a:rPr>
              <a:t>Collate pages, if printing multiple copies.</a:t>
            </a:r>
            <a:endParaRPr lang="en-US" sz="2000" i="1" dirty="0">
              <a:latin typeface="+mn-lt"/>
            </a:endParaRP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Printing and Publishing &gt; Specifying Print Options</a:t>
            </a:r>
            <a:endParaRPr lang="en-US" sz="1100" dirty="0">
              <a:solidFill>
                <a:srgbClr val="65AA3B"/>
              </a:solidFill>
            </a:endParaRPr>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62000" y="1524000"/>
            <a:ext cx="2743200" cy="798588"/>
          </a:xfrm>
          <a:prstGeom prst="rect">
            <a:avLst/>
          </a:prstGeom>
        </p:spPr>
      </p:pic>
      <p:pic>
        <p:nvPicPr>
          <p:cNvPr id="4" name="Picture 3"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762000" y="2733250"/>
            <a:ext cx="2743200" cy="2884178"/>
          </a:xfrm>
          <a:prstGeom prst="rect">
            <a:avLst/>
          </a:prstGeom>
        </p:spPr>
      </p:pic>
    </p:spTree>
    <p:extLst>
      <p:ext uri="{BB962C8B-B14F-4D97-AF65-F5344CB8AC3E}">
        <p14:creationId xmlns:p14="http://schemas.microsoft.com/office/powerpoint/2010/main" xmlns="" val="1019804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Managing Print Jobs</a:t>
            </a:r>
            <a:endParaRPr lang="en-US" sz="4000" dirty="0"/>
          </a:p>
        </p:txBody>
      </p:sp>
      <p:sp>
        <p:nvSpPr>
          <p:cNvPr id="8" name="Rectangle 7"/>
          <p:cNvSpPr/>
          <p:nvPr/>
        </p:nvSpPr>
        <p:spPr>
          <a:xfrm>
            <a:off x="4495800" y="1151454"/>
            <a:ext cx="4419600" cy="4708981"/>
          </a:xfrm>
          <a:prstGeom prst="rect">
            <a:avLst/>
          </a:prstGeom>
        </p:spPr>
        <p:txBody>
          <a:bodyPr wrap="square">
            <a:spAutoFit/>
          </a:bodyPr>
          <a:lstStyle/>
          <a:p>
            <a:pPr>
              <a:spcBef>
                <a:spcPts val="1200"/>
              </a:spcBef>
            </a:pPr>
            <a:r>
              <a:rPr lang="en-US" sz="2000" i="1" dirty="0" smtClean="0">
                <a:latin typeface="+mn-lt"/>
              </a:rPr>
              <a:t>Also in the Print dialog box, you can manage printer properties by using the dropdown settings menu.</a:t>
            </a:r>
          </a:p>
          <a:p>
            <a:pPr>
              <a:spcBef>
                <a:spcPts val="1200"/>
              </a:spcBef>
            </a:pPr>
            <a:r>
              <a:rPr lang="en-US" sz="2000" i="1" dirty="0" smtClean="0">
                <a:latin typeface="+mn-lt"/>
              </a:rPr>
              <a:t>Depending on your printer, </a:t>
            </a:r>
            <a:r>
              <a:rPr lang="en-US" sz="2000" i="1" dirty="0">
                <a:latin typeface="+mn-lt"/>
              </a:rPr>
              <a:t>o</a:t>
            </a:r>
            <a:r>
              <a:rPr lang="en-US" sz="2000" i="1" dirty="0" smtClean="0">
                <a:latin typeface="+mn-lt"/>
              </a:rPr>
              <a:t>ptions may include paper type</a:t>
            </a:r>
            <a:r>
              <a:rPr lang="en-US" sz="2000" i="1" dirty="0">
                <a:latin typeface="+mn-lt"/>
              </a:rPr>
              <a:t>/</a:t>
            </a:r>
            <a:r>
              <a:rPr lang="en-US" sz="2000" i="1" dirty="0" smtClean="0">
                <a:latin typeface="+mn-lt"/>
              </a:rPr>
              <a:t>quality where you can choose between color or grayscale output. </a:t>
            </a:r>
            <a:endParaRPr lang="en-US" sz="2000" i="1" dirty="0">
              <a:latin typeface="+mn-lt"/>
            </a:endParaRPr>
          </a:p>
          <a:p>
            <a:pPr>
              <a:spcBef>
                <a:spcPts val="1200"/>
              </a:spcBef>
            </a:pPr>
            <a:r>
              <a:rPr lang="en-US" sz="2000" i="1" dirty="0" smtClean="0">
                <a:latin typeface="+mn-lt"/>
              </a:rPr>
              <a:t>When you send documents to print, they are managed through the printer queue. Click the printer icon on the Dock to see a dialog box showing the current document printing. To pause or cancel print job(s), click print job, then choose option in toolbar.</a:t>
            </a:r>
            <a:endParaRPr lang="en-US" sz="2000" i="1" dirty="0">
              <a:latin typeface="+mn-lt"/>
            </a:endParaRP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Printing and Publishing &gt; Managing Print Jobs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914400" y="1371600"/>
            <a:ext cx="2743200" cy="1991833"/>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 y="3886200"/>
            <a:ext cx="3657600" cy="1752916"/>
          </a:xfrm>
          <a:prstGeom prst="rect">
            <a:avLst/>
          </a:prstGeom>
        </p:spPr>
      </p:pic>
    </p:spTree>
    <p:extLst>
      <p:ext uri="{BB962C8B-B14F-4D97-AF65-F5344CB8AC3E}">
        <p14:creationId xmlns:p14="http://schemas.microsoft.com/office/powerpoint/2010/main" xmlns="" val="1019804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Application Components</a:t>
            </a:r>
            <a:endParaRPr lang="en-US" sz="4000" dirty="0"/>
          </a:p>
        </p:txBody>
      </p:sp>
      <p:sp>
        <p:nvSpPr>
          <p:cNvPr id="6" name="Rectangle 5"/>
          <p:cNvSpPr/>
          <p:nvPr/>
        </p:nvSpPr>
        <p:spPr>
          <a:xfrm>
            <a:off x="4562242" y="1036037"/>
            <a:ext cx="4191000" cy="4785926"/>
          </a:xfrm>
          <a:prstGeom prst="rect">
            <a:avLst/>
          </a:prstGeom>
        </p:spPr>
        <p:txBody>
          <a:bodyPr wrap="square">
            <a:spAutoFit/>
          </a:bodyPr>
          <a:lstStyle/>
          <a:p>
            <a:pPr>
              <a:spcBef>
                <a:spcPts val="1800"/>
              </a:spcBef>
            </a:pPr>
            <a:r>
              <a:rPr lang="en-US" sz="2000" i="1" dirty="0" smtClean="0">
                <a:latin typeface="+mn-lt"/>
              </a:rPr>
              <a:t>Menu bar at top.</a:t>
            </a:r>
          </a:p>
          <a:p>
            <a:pPr>
              <a:spcBef>
                <a:spcPts val="1800"/>
              </a:spcBef>
            </a:pPr>
            <a:r>
              <a:rPr lang="en-US" sz="2000" i="1" dirty="0" smtClean="0">
                <a:latin typeface="+mn-lt"/>
              </a:rPr>
              <a:t>Standard toolbar below Menu bar.</a:t>
            </a:r>
          </a:p>
          <a:p>
            <a:pPr>
              <a:spcBef>
                <a:spcPts val="1800"/>
              </a:spcBef>
            </a:pPr>
            <a:r>
              <a:rPr lang="en-US" sz="2000" i="1" dirty="0"/>
              <a:t>Minimize/expand </a:t>
            </a:r>
            <a:r>
              <a:rPr lang="en-US" sz="2000" i="1" dirty="0" smtClean="0"/>
              <a:t>Ribbon button </a:t>
            </a:r>
            <a:r>
              <a:rPr lang="en-US" sz="2000" i="1" dirty="0"/>
              <a:t>on right edge of Ribbon.</a:t>
            </a:r>
          </a:p>
          <a:p>
            <a:pPr>
              <a:spcBef>
                <a:spcPts val="1800"/>
              </a:spcBef>
            </a:pPr>
            <a:r>
              <a:rPr lang="en-US" sz="2000" i="1" dirty="0" smtClean="0">
                <a:latin typeface="+mn-lt"/>
              </a:rPr>
              <a:t>Ribbon below Menu bar.</a:t>
            </a:r>
          </a:p>
          <a:p>
            <a:pPr>
              <a:spcBef>
                <a:spcPts val="1800"/>
              </a:spcBef>
            </a:pPr>
            <a:r>
              <a:rPr lang="en-US" sz="2000" i="1" dirty="0" smtClean="0">
                <a:latin typeface="+mn-lt"/>
              </a:rPr>
              <a:t>Close (red), Minimize (yellow), and Zoom (green) buttons at top-left.</a:t>
            </a:r>
          </a:p>
          <a:p>
            <a:pPr>
              <a:spcBef>
                <a:spcPts val="1800"/>
              </a:spcBef>
            </a:pPr>
            <a:r>
              <a:rPr lang="en-US" sz="2000" i="1" dirty="0" smtClean="0">
                <a:latin typeface="+mn-lt"/>
              </a:rPr>
              <a:t>View buttons at bottom-left.</a:t>
            </a:r>
          </a:p>
          <a:p>
            <a:pPr>
              <a:spcBef>
                <a:spcPts val="1800"/>
              </a:spcBef>
            </a:pPr>
            <a:r>
              <a:rPr lang="en-US" sz="2000" i="1" dirty="0"/>
              <a:t>The Zoom slider </a:t>
            </a:r>
            <a:r>
              <a:rPr lang="en-US" sz="2000" i="1" dirty="0" smtClean="0"/>
              <a:t>at bottom-right.</a:t>
            </a:r>
            <a:endParaRPr lang="en-US" sz="2000" i="1" dirty="0" smtClean="0">
              <a:latin typeface="+mn-lt"/>
            </a:endParaRPr>
          </a:p>
          <a:p>
            <a:pPr>
              <a:spcBef>
                <a:spcPts val="1800"/>
              </a:spcBef>
            </a:pPr>
            <a:r>
              <a:rPr lang="en-US" sz="2000" i="1" dirty="0" smtClean="0">
                <a:latin typeface="+mn-lt"/>
              </a:rPr>
              <a:t>Status bar at bottom of screen.</a:t>
            </a:r>
            <a:endParaRPr lang="en-US" sz="2000" i="1" dirty="0">
              <a:latin typeface="+mn-lt"/>
            </a:endParaRP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Application Components &gt; Application Components</a:t>
            </a:r>
            <a:endParaRPr lang="en-US" sz="1100" dirty="0">
              <a:solidFill>
                <a:srgbClr val="65AA3B"/>
              </a:solidFill>
            </a:endParaRPr>
          </a:p>
        </p:txBody>
      </p:sp>
      <p:pic>
        <p:nvPicPr>
          <p:cNvPr id="2" name="Picture 1" descr="Screen Clippi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457200" y="1379689"/>
            <a:ext cx="3686690" cy="4315428"/>
          </a:xfrm>
          <a:prstGeom prst="rect">
            <a:avLst/>
          </a:prstGeom>
        </p:spPr>
      </p:pic>
      <p:cxnSp>
        <p:nvCxnSpPr>
          <p:cNvPr id="4" name="Straight Arrow Connector 3"/>
          <p:cNvCxnSpPr/>
          <p:nvPr/>
        </p:nvCxnSpPr>
        <p:spPr>
          <a:xfrm flipH="1">
            <a:off x="4158435" y="1224116"/>
            <a:ext cx="502055" cy="2236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flipV="1">
            <a:off x="4143890" y="1692378"/>
            <a:ext cx="516600" cy="921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flipV="1">
            <a:off x="3886200" y="2057400"/>
            <a:ext cx="756289" cy="1129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flipV="1">
            <a:off x="818984" y="1558456"/>
            <a:ext cx="3797261" cy="21138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flipV="1">
            <a:off x="3949700" y="1873250"/>
            <a:ext cx="681295" cy="4422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H="1">
            <a:off x="3955312" y="5058697"/>
            <a:ext cx="675683" cy="5127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H="1">
            <a:off x="1414130" y="4527755"/>
            <a:ext cx="3172618" cy="958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H="1">
            <a:off x="4136571" y="5574890"/>
            <a:ext cx="494425" cy="421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3568536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Printing to PDF</a:t>
            </a:r>
            <a:endParaRPr lang="en-US" sz="4000" dirty="0"/>
          </a:p>
        </p:txBody>
      </p:sp>
      <p:sp>
        <p:nvSpPr>
          <p:cNvPr id="8" name="Rectangle 7"/>
          <p:cNvSpPr/>
          <p:nvPr/>
        </p:nvSpPr>
        <p:spPr>
          <a:xfrm>
            <a:off x="4495800" y="1752600"/>
            <a:ext cx="4419600" cy="3631763"/>
          </a:xfrm>
          <a:prstGeom prst="rect">
            <a:avLst/>
          </a:prstGeom>
        </p:spPr>
        <p:txBody>
          <a:bodyPr wrap="square">
            <a:spAutoFit/>
          </a:bodyPr>
          <a:lstStyle/>
          <a:p>
            <a:pPr>
              <a:spcBef>
                <a:spcPts val="1200"/>
              </a:spcBef>
            </a:pPr>
            <a:r>
              <a:rPr lang="en-US" sz="2000" i="1" dirty="0" smtClean="0">
                <a:latin typeface="+mn-lt"/>
              </a:rPr>
              <a:t>Saving a file to a PDF (also known as “printing” a file to PDF), creates a picture of the document that can be opened in many applications.</a:t>
            </a:r>
          </a:p>
          <a:p>
            <a:pPr>
              <a:spcBef>
                <a:spcPts val="1200"/>
              </a:spcBef>
            </a:pPr>
            <a:endParaRPr lang="en-US" sz="2000" i="1" dirty="0" smtClean="0">
              <a:latin typeface="+mn-lt"/>
            </a:endParaRPr>
          </a:p>
          <a:p>
            <a:pPr>
              <a:spcBef>
                <a:spcPts val="1200"/>
              </a:spcBef>
            </a:pPr>
            <a:endParaRPr lang="en-US" sz="2000" i="1" dirty="0" smtClean="0">
              <a:latin typeface="+mn-lt"/>
            </a:endParaRPr>
          </a:p>
          <a:p>
            <a:pPr>
              <a:spcBef>
                <a:spcPts val="1200"/>
              </a:spcBef>
            </a:pPr>
            <a:r>
              <a:rPr lang="en-US" sz="2000" i="1" dirty="0" smtClean="0">
                <a:latin typeface="+mn-lt"/>
              </a:rPr>
              <a:t>First, click the File menu, then click Save As. In the dialog box, drop-down the file format option, select PDF, then click Save.</a:t>
            </a:r>
            <a:endParaRPr lang="en-US" sz="2000" i="1" dirty="0">
              <a:latin typeface="+mn-lt"/>
            </a:endParaRP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Printing and Publishing &gt; Printing to PDF</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 y="1371600"/>
            <a:ext cx="3657600" cy="1760343"/>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914400" y="3276600"/>
            <a:ext cx="2743200" cy="2505747"/>
          </a:xfrm>
          <a:prstGeom prst="rect">
            <a:avLst/>
          </a:prstGeom>
        </p:spPr>
      </p:pic>
    </p:spTree>
    <p:extLst>
      <p:ext uri="{BB962C8B-B14F-4D97-AF65-F5344CB8AC3E}">
        <p14:creationId xmlns:p14="http://schemas.microsoft.com/office/powerpoint/2010/main" xmlns="" val="1019804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Emailing or Faxing Documents</a:t>
            </a:r>
            <a:endParaRPr lang="en-US" sz="4000" dirty="0"/>
          </a:p>
        </p:txBody>
      </p:sp>
      <p:sp>
        <p:nvSpPr>
          <p:cNvPr id="8" name="Rectangle 7"/>
          <p:cNvSpPr/>
          <p:nvPr/>
        </p:nvSpPr>
        <p:spPr>
          <a:xfrm>
            <a:off x="4768755" y="1208810"/>
            <a:ext cx="4043516" cy="4555093"/>
          </a:xfrm>
          <a:prstGeom prst="rect">
            <a:avLst/>
          </a:prstGeom>
        </p:spPr>
        <p:txBody>
          <a:bodyPr wrap="square">
            <a:spAutoFit/>
          </a:bodyPr>
          <a:lstStyle/>
          <a:p>
            <a:pPr>
              <a:spcBef>
                <a:spcPts val="1200"/>
              </a:spcBef>
            </a:pPr>
            <a:r>
              <a:rPr lang="en-US" sz="2000" i="1" dirty="0" smtClean="0">
                <a:latin typeface="+mn-lt"/>
              </a:rPr>
              <a:t>To send document as an email attachment, first compose your message, then click Attach (location of this button will depend on your email client). Browse or use Finder to locate the document, then double-click to attach. Complete and send your message.</a:t>
            </a:r>
          </a:p>
          <a:p>
            <a:pPr>
              <a:spcBef>
                <a:spcPts val="1200"/>
              </a:spcBef>
            </a:pPr>
            <a:r>
              <a:rPr lang="en-US" sz="2000" i="1" dirty="0" smtClean="0">
                <a:latin typeface="+mn-lt"/>
              </a:rPr>
              <a:t>To send document as an Internet fax, you must first install a fax modem. Then click the Fax PDF option in the PDF menu on the Print dialog box. </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Printing and Publishing &gt; Emailing or Faxing Documents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88818" y="1318889"/>
            <a:ext cx="3657600" cy="2167467"/>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503218" y="3733800"/>
            <a:ext cx="1828800" cy="1921565"/>
          </a:xfrm>
          <a:prstGeom prst="rect">
            <a:avLst/>
          </a:prstGeom>
        </p:spPr>
      </p:pic>
    </p:spTree>
    <p:extLst>
      <p:ext uri="{BB962C8B-B14F-4D97-AF65-F5344CB8AC3E}">
        <p14:creationId xmlns:p14="http://schemas.microsoft.com/office/powerpoint/2010/main" xmlns="" val="1019804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18288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Sharing Content Between Applications</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275261382"/>
              </p:ext>
            </p:extLst>
          </p:nvPr>
        </p:nvGraphicFramePr>
        <p:xfrm>
          <a:off x="457200" y="4953000"/>
          <a:ext cx="4419600" cy="960120"/>
        </p:xfrm>
        <a:graphic>
          <a:graphicData uri="http://schemas.openxmlformats.org/drawingml/2006/table">
            <a:tbl>
              <a:tblPr>
                <a:tableStyleId>{5C22544A-7EE6-4342-B048-85BDC9FD1C3A}</a:tableStyleId>
              </a:tblPr>
              <a:tblGrid>
                <a:gridCol w="44196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Copying Content Between Applications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Object Linking and Embedding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Sharing Content Between Applications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14491" y="2920867"/>
            <a:ext cx="2286000" cy="1288571"/>
          </a:xfrm>
          <a:prstGeom prst="rect">
            <a:avLst/>
          </a:prstGeom>
        </p:spPr>
      </p:pic>
      <p:pic>
        <p:nvPicPr>
          <p:cNvPr id="4" name="Picture 3"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352800" y="2916663"/>
            <a:ext cx="2286000" cy="1296979"/>
          </a:xfrm>
          <a:prstGeom prst="rect">
            <a:avLst/>
          </a:prstGeom>
        </p:spPr>
      </p:pic>
      <p:pic>
        <p:nvPicPr>
          <p:cNvPr id="5" name="Picture 4"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091109" y="2936001"/>
            <a:ext cx="2286000" cy="1258303"/>
          </a:xfrm>
          <a:prstGeom prst="rect">
            <a:avLst/>
          </a:prstGeom>
        </p:spPr>
      </p:pic>
    </p:spTree>
    <p:extLst>
      <p:ext uri="{BB962C8B-B14F-4D97-AF65-F5344CB8AC3E}">
        <p14:creationId xmlns:p14="http://schemas.microsoft.com/office/powerpoint/2010/main" xmlns="" val="392727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Copying Content Between Applications</a:t>
            </a:r>
            <a:endParaRPr lang="en-US" sz="4000" dirty="0"/>
          </a:p>
        </p:txBody>
      </p:sp>
      <p:sp>
        <p:nvSpPr>
          <p:cNvPr id="4" name="Rectangle 3"/>
          <p:cNvSpPr/>
          <p:nvPr/>
        </p:nvSpPr>
        <p:spPr>
          <a:xfrm>
            <a:off x="457200" y="1459230"/>
            <a:ext cx="3962400" cy="3939540"/>
          </a:xfrm>
          <a:prstGeom prst="rect">
            <a:avLst/>
          </a:prstGeom>
        </p:spPr>
        <p:txBody>
          <a:bodyPr wrap="square">
            <a:spAutoFit/>
          </a:bodyPr>
          <a:lstStyle/>
          <a:p>
            <a:pPr>
              <a:spcBef>
                <a:spcPts val="1200"/>
              </a:spcBef>
            </a:pPr>
            <a:r>
              <a:rPr lang="en-US" sz="2000" i="1" dirty="0" smtClean="0">
                <a:latin typeface="+mn-lt"/>
              </a:rPr>
              <a:t>To copy an Excel chart into a Word document, click to select the chart. Click the Copy button on Standard toolbar. Position insertion point in Word document. Click Paste button.</a:t>
            </a:r>
          </a:p>
          <a:p>
            <a:pPr>
              <a:spcBef>
                <a:spcPts val="1200"/>
              </a:spcBef>
            </a:pPr>
            <a:r>
              <a:rPr lang="en-US" sz="2000" i="1" dirty="0" smtClean="0">
                <a:latin typeface="+mn-lt"/>
              </a:rPr>
              <a:t>To copy a Word table into an Excel workbook, click </a:t>
            </a:r>
            <a:r>
              <a:rPr lang="en-US" sz="2000" i="1" dirty="0">
                <a:latin typeface="+mn-lt"/>
              </a:rPr>
              <a:t>to select the </a:t>
            </a:r>
            <a:r>
              <a:rPr lang="en-US" sz="2000" i="1" dirty="0" smtClean="0">
                <a:latin typeface="+mn-lt"/>
              </a:rPr>
              <a:t>table. Click </a:t>
            </a:r>
            <a:r>
              <a:rPr lang="en-US" sz="2000" i="1" dirty="0">
                <a:latin typeface="+mn-lt"/>
              </a:rPr>
              <a:t>the Copy button on Standard </a:t>
            </a:r>
            <a:r>
              <a:rPr lang="en-US" sz="2000" i="1" dirty="0" smtClean="0">
                <a:latin typeface="+mn-lt"/>
              </a:rPr>
              <a:t>toolbar. Position </a:t>
            </a:r>
            <a:r>
              <a:rPr lang="en-US" sz="2000" i="1" dirty="0">
                <a:latin typeface="+mn-lt"/>
              </a:rPr>
              <a:t>insertion point in </a:t>
            </a:r>
            <a:r>
              <a:rPr lang="en-US" sz="2000" i="1" dirty="0" smtClean="0">
                <a:latin typeface="+mn-lt"/>
              </a:rPr>
              <a:t>Excel workbook. Click </a:t>
            </a:r>
            <a:r>
              <a:rPr lang="en-US" sz="2000" i="1" dirty="0">
                <a:latin typeface="+mn-lt"/>
              </a:rPr>
              <a:t>Paste </a:t>
            </a:r>
            <a:r>
              <a:rPr lang="en-US" sz="2000" i="1" dirty="0" smtClean="0">
                <a:latin typeface="+mn-lt"/>
              </a:rPr>
              <a:t>button.</a:t>
            </a:r>
            <a:endParaRPr lang="en-US" sz="2000" i="1" dirty="0">
              <a:latin typeface="+mn-lt"/>
            </a:endParaRP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Sharing Content Between Applications &gt; Copying Content Between Applications</a:t>
            </a:r>
            <a:endParaRPr lang="en-US" sz="1100" dirty="0">
              <a:solidFill>
                <a:srgbClr val="65AA3B"/>
              </a:solidFill>
            </a:endParaRPr>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419600" y="1219200"/>
            <a:ext cx="2743200" cy="1577947"/>
          </a:xfrm>
          <a:prstGeom prst="rect">
            <a:avLst/>
          </a:prstGeom>
        </p:spPr>
      </p:pic>
      <p:pic>
        <p:nvPicPr>
          <p:cNvPr id="5" name="Picture 4"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486400" y="3047999"/>
            <a:ext cx="2743200" cy="2768025"/>
          </a:xfrm>
          <a:prstGeom prst="rect">
            <a:avLst/>
          </a:prstGeom>
        </p:spPr>
      </p:pic>
    </p:spTree>
    <p:extLst>
      <p:ext uri="{BB962C8B-B14F-4D97-AF65-F5344CB8AC3E}">
        <p14:creationId xmlns:p14="http://schemas.microsoft.com/office/powerpoint/2010/main" xmlns="" val="1358212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Object Linking and Embedding</a:t>
            </a:r>
            <a:endParaRPr lang="en-US" sz="4000" dirty="0"/>
          </a:p>
        </p:txBody>
      </p:sp>
      <p:sp>
        <p:nvSpPr>
          <p:cNvPr id="4" name="Rectangle 3"/>
          <p:cNvSpPr/>
          <p:nvPr/>
        </p:nvSpPr>
        <p:spPr>
          <a:xfrm>
            <a:off x="457200" y="1219200"/>
            <a:ext cx="4114800" cy="4401205"/>
          </a:xfrm>
          <a:prstGeom prst="rect">
            <a:avLst/>
          </a:prstGeom>
        </p:spPr>
        <p:txBody>
          <a:bodyPr wrap="square">
            <a:spAutoFit/>
          </a:bodyPr>
          <a:lstStyle/>
          <a:p>
            <a:pPr>
              <a:spcBef>
                <a:spcPts val="1200"/>
              </a:spcBef>
            </a:pPr>
            <a:r>
              <a:rPr lang="en-US" sz="2000" i="1" dirty="0" smtClean="0">
                <a:latin typeface="+mn-lt"/>
              </a:rPr>
              <a:t>For OLE, start by copying information in source file and pasting into destination file.</a:t>
            </a:r>
          </a:p>
          <a:p>
            <a:pPr>
              <a:spcBef>
                <a:spcPts val="1200"/>
              </a:spcBef>
            </a:pPr>
            <a:r>
              <a:rPr lang="en-US" sz="2000" i="1" dirty="0" smtClean="0">
                <a:latin typeface="+mn-lt"/>
              </a:rPr>
              <a:t>To link, after Paste, click the Paste Options button. Options will vary, such as “Chart (linked to Excel data)” and “Use Destination Theme.” Future changes in source will be reflected in destination!</a:t>
            </a:r>
          </a:p>
          <a:p>
            <a:pPr>
              <a:spcBef>
                <a:spcPts val="1200"/>
              </a:spcBef>
            </a:pPr>
            <a:r>
              <a:rPr lang="en-US" sz="2000" i="1" dirty="0" smtClean="0">
                <a:latin typeface="+mn-lt"/>
              </a:rPr>
              <a:t>To embed, simply Paste. To modify later, make changes in destination file – there is no link/connection between source and destination!</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Sharing Content Between Applications &gt; Object Linking and Embedding</a:t>
            </a:r>
            <a:endParaRPr lang="en-US" sz="1100" dirty="0">
              <a:solidFill>
                <a:srgbClr val="65AA3B"/>
              </a:solidFill>
            </a:endParaRPr>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070761" y="4551160"/>
            <a:ext cx="3657600" cy="1324180"/>
          </a:xfrm>
          <a:prstGeom prst="rect">
            <a:avLst/>
          </a:prstGeom>
        </p:spPr>
      </p:pic>
      <p:pic>
        <p:nvPicPr>
          <p:cNvPr id="5" name="Picture 4" descr="Screen Clipping"/>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070761" y="1524000"/>
            <a:ext cx="3657600" cy="1061159"/>
          </a:xfrm>
          <a:prstGeom prst="rect">
            <a:avLst/>
          </a:prstGeom>
        </p:spPr>
      </p:pic>
      <p:pic>
        <p:nvPicPr>
          <p:cNvPr id="7" name="Picture 6"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070761" y="2842205"/>
            <a:ext cx="3657600" cy="1451910"/>
          </a:xfrm>
          <a:prstGeom prst="rect">
            <a:avLst/>
          </a:prstGeom>
        </p:spPr>
      </p:pic>
    </p:spTree>
    <p:extLst>
      <p:ext uri="{BB962C8B-B14F-4D97-AF65-F5344CB8AC3E}">
        <p14:creationId xmlns:p14="http://schemas.microsoft.com/office/powerpoint/2010/main" xmlns="" val="734939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9144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Collaborating with Office for Mac 2011</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457829965"/>
              </p:ext>
            </p:extLst>
          </p:nvPr>
        </p:nvGraphicFramePr>
        <p:xfrm>
          <a:off x="457200" y="4724400"/>
          <a:ext cx="7010400" cy="1280160"/>
        </p:xfrm>
        <a:graphic>
          <a:graphicData uri="http://schemas.openxmlformats.org/drawingml/2006/table">
            <a:tbl>
              <a:tblPr>
                <a:tableStyleId>{5C22544A-7EE6-4342-B048-85BDC9FD1C3A}</a:tableStyleId>
              </a:tblPr>
              <a:tblGrid>
                <a:gridCol w="2573798"/>
                <a:gridCol w="4436602"/>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Sharing Documents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Accepting or Rejecting Changes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Adding</a:t>
                      </a:r>
                      <a:r>
                        <a:rPr lang="en-US" b="0" baseline="0" dirty="0" smtClean="0"/>
                        <a:t> Comments</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Comparing and Merging Documents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Tracking Changes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Protecting Documents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Collaborating with Office for Mac 2011</a:t>
            </a:r>
          </a:p>
          <a:p>
            <a:pPr>
              <a:buFontTx/>
              <a:buNone/>
            </a:pP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43200" y="2169682"/>
            <a:ext cx="3657600" cy="2518636"/>
          </a:xfrm>
          <a:prstGeom prst="rect">
            <a:avLst/>
          </a:prstGeom>
        </p:spPr>
      </p:pic>
    </p:spTree>
    <p:extLst>
      <p:ext uri="{BB962C8B-B14F-4D97-AF65-F5344CB8AC3E}">
        <p14:creationId xmlns:p14="http://schemas.microsoft.com/office/powerpoint/2010/main" xmlns="" val="27992579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Sharing Documents</a:t>
            </a:r>
            <a:endParaRPr lang="en-US" sz="4000" dirty="0"/>
          </a:p>
        </p:txBody>
      </p:sp>
      <p:sp>
        <p:nvSpPr>
          <p:cNvPr id="8" name="Rectangle 7"/>
          <p:cNvSpPr/>
          <p:nvPr/>
        </p:nvSpPr>
        <p:spPr>
          <a:xfrm>
            <a:off x="4495800" y="1305342"/>
            <a:ext cx="4419600" cy="4247317"/>
          </a:xfrm>
          <a:prstGeom prst="rect">
            <a:avLst/>
          </a:prstGeom>
        </p:spPr>
        <p:txBody>
          <a:bodyPr wrap="square">
            <a:spAutoFit/>
          </a:bodyPr>
          <a:lstStyle/>
          <a:p>
            <a:pPr>
              <a:spcBef>
                <a:spcPts val="1200"/>
              </a:spcBef>
            </a:pPr>
            <a:r>
              <a:rPr lang="en-US" sz="2000" i="1" dirty="0" smtClean="0">
                <a:latin typeface="+mn-lt"/>
              </a:rPr>
              <a:t>Windows Live SkyDrive (</a:t>
            </a:r>
            <a:r>
              <a:rPr lang="en-US" sz="2000" i="1" dirty="0" smtClean="0">
                <a:latin typeface="+mn-lt"/>
                <a:hlinkClick r:id="rId3"/>
              </a:rPr>
              <a:t>www.live.com</a:t>
            </a:r>
            <a:r>
              <a:rPr lang="en-US" sz="2000" i="1" dirty="0" smtClean="0">
                <a:latin typeface="+mn-lt"/>
              </a:rPr>
              <a:t>) is available free to everyone!</a:t>
            </a:r>
          </a:p>
          <a:p>
            <a:pPr>
              <a:spcBef>
                <a:spcPts val="1200"/>
              </a:spcBef>
            </a:pPr>
            <a:r>
              <a:rPr lang="en-US" sz="2000" i="1" dirty="0" smtClean="0">
                <a:latin typeface="+mn-lt"/>
              </a:rPr>
              <a:t>Create an account or sign-in. To begin working, click “SkyDrive” on Menu bar at top of screen.</a:t>
            </a:r>
          </a:p>
          <a:p>
            <a:pPr>
              <a:spcBef>
                <a:spcPts val="1200"/>
              </a:spcBef>
            </a:pPr>
            <a:r>
              <a:rPr lang="en-US" sz="2000" i="1" dirty="0" smtClean="0">
                <a:latin typeface="+mn-lt"/>
              </a:rPr>
              <a:t>Documents folder is private; Public folder is open to everyone. Create new folders, which can be private, shared by invitation, or public.</a:t>
            </a:r>
          </a:p>
          <a:p>
            <a:pPr>
              <a:spcBef>
                <a:spcPts val="1200"/>
              </a:spcBef>
            </a:pPr>
            <a:r>
              <a:rPr lang="en-US" sz="2000" i="1" dirty="0" smtClean="0">
                <a:latin typeface="+mn-lt"/>
              </a:rPr>
              <a:t>Options for adding new files is similar to using Finder. </a:t>
            </a:r>
            <a:endParaRPr lang="en-US" sz="2000" i="1" dirty="0">
              <a:latin typeface="+mn-lt"/>
            </a:endParaRP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Collaborating with Office for Mac 2011 &gt; Sharing Documents</a:t>
            </a:r>
          </a:p>
          <a:p>
            <a:pPr>
              <a:buFontTx/>
              <a:buNone/>
            </a:pPr>
            <a:endParaRPr lang="en-US" sz="1100" dirty="0">
              <a:solidFill>
                <a:srgbClr val="65AA3B"/>
              </a:solidFill>
            </a:endParaRPr>
          </a:p>
        </p:txBody>
      </p:sp>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 y="1913369"/>
            <a:ext cx="3657600" cy="1000448"/>
          </a:xfrm>
          <a:prstGeom prst="rect">
            <a:avLst/>
          </a:prstGeom>
        </p:spPr>
      </p:pic>
      <p:pic>
        <p:nvPicPr>
          <p:cNvPr id="4" name="Picture 3"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57200" y="3442855"/>
            <a:ext cx="3657600" cy="1940527"/>
          </a:xfrm>
          <a:prstGeom prst="rect">
            <a:avLst/>
          </a:prstGeom>
        </p:spPr>
      </p:pic>
    </p:spTree>
    <p:extLst>
      <p:ext uri="{BB962C8B-B14F-4D97-AF65-F5344CB8AC3E}">
        <p14:creationId xmlns:p14="http://schemas.microsoft.com/office/powerpoint/2010/main" xmlns="" val="3346205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Adding Comments</a:t>
            </a:r>
            <a:endParaRPr lang="en-US" sz="4000" dirty="0"/>
          </a:p>
        </p:txBody>
      </p:sp>
      <p:sp>
        <p:nvSpPr>
          <p:cNvPr id="8" name="Rectangle 7"/>
          <p:cNvSpPr/>
          <p:nvPr/>
        </p:nvSpPr>
        <p:spPr>
          <a:xfrm>
            <a:off x="4495800" y="1295400"/>
            <a:ext cx="4114800" cy="4555093"/>
          </a:xfrm>
          <a:prstGeom prst="rect">
            <a:avLst/>
          </a:prstGeom>
        </p:spPr>
        <p:txBody>
          <a:bodyPr wrap="square">
            <a:spAutoFit/>
          </a:bodyPr>
          <a:lstStyle/>
          <a:p>
            <a:pPr>
              <a:spcBef>
                <a:spcPts val="1200"/>
              </a:spcBef>
            </a:pPr>
            <a:r>
              <a:rPr lang="en-US" sz="2000" i="1" dirty="0" smtClean="0">
                <a:latin typeface="+mn-lt"/>
              </a:rPr>
              <a:t>Buttons are located in Comments group on Review tab:</a:t>
            </a:r>
          </a:p>
          <a:p>
            <a:pPr marL="457200" indent="-225425">
              <a:spcBef>
                <a:spcPts val="0"/>
              </a:spcBef>
            </a:pPr>
            <a:r>
              <a:rPr lang="en-US" sz="2000" i="1" dirty="0" smtClean="0">
                <a:latin typeface="+mn-lt"/>
              </a:rPr>
              <a:t>Select where you want to insert a comment.</a:t>
            </a:r>
          </a:p>
          <a:p>
            <a:pPr marL="457200" indent="-225425">
              <a:spcBef>
                <a:spcPts val="0"/>
              </a:spcBef>
            </a:pPr>
            <a:r>
              <a:rPr lang="en-US" sz="2000" i="1" dirty="0" smtClean="0">
                <a:latin typeface="+mn-lt"/>
              </a:rPr>
              <a:t>Click the New button.</a:t>
            </a:r>
          </a:p>
          <a:p>
            <a:pPr marL="457200" indent="-225425">
              <a:spcBef>
                <a:spcPts val="0"/>
              </a:spcBef>
            </a:pPr>
            <a:r>
              <a:rPr lang="en-US" sz="2000" i="1" dirty="0" smtClean="0">
                <a:latin typeface="+mn-lt"/>
              </a:rPr>
              <a:t>Type your comment(s). </a:t>
            </a:r>
            <a:endParaRPr lang="en-US" sz="2000" i="1" dirty="0">
              <a:latin typeface="+mn-lt"/>
            </a:endParaRPr>
          </a:p>
          <a:p>
            <a:pPr marL="228600" indent="-225425">
              <a:spcBef>
                <a:spcPts val="1200"/>
              </a:spcBef>
            </a:pPr>
            <a:r>
              <a:rPr lang="en-US" sz="2000" i="1" dirty="0" smtClean="0">
                <a:latin typeface="+mn-lt"/>
              </a:rPr>
              <a:t>Click in the document to exit comment box.</a:t>
            </a:r>
          </a:p>
          <a:p>
            <a:pPr marL="228600" indent="-225425">
              <a:spcBef>
                <a:spcPts val="1200"/>
              </a:spcBef>
            </a:pPr>
            <a:r>
              <a:rPr lang="en-US" sz="2000" i="1" dirty="0" smtClean="0">
                <a:latin typeface="+mn-lt"/>
              </a:rPr>
              <a:t>Scroll through comments using the Previous and Next buttons.</a:t>
            </a:r>
          </a:p>
          <a:p>
            <a:pPr marL="228600" indent="-225425">
              <a:spcBef>
                <a:spcPts val="1200"/>
              </a:spcBef>
            </a:pPr>
            <a:r>
              <a:rPr lang="en-US" sz="2000" i="1" dirty="0" smtClean="0">
                <a:latin typeface="+mn-lt"/>
              </a:rPr>
              <a:t>To </a:t>
            </a:r>
            <a:r>
              <a:rPr lang="en-US" sz="2000" i="1" dirty="0">
                <a:latin typeface="+mn-lt"/>
              </a:rPr>
              <a:t>d</a:t>
            </a:r>
            <a:r>
              <a:rPr lang="en-US" sz="2000" i="1" dirty="0" smtClean="0">
                <a:latin typeface="+mn-lt"/>
              </a:rPr>
              <a:t>elete comments, click comment box, click Delete button.</a:t>
            </a:r>
            <a:endParaRPr lang="en-US" sz="2000" i="1" dirty="0">
              <a:latin typeface="+mn-lt"/>
            </a:endParaRP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Collaborating with Office for Mac 2011 &gt; Adding Comments</a:t>
            </a:r>
            <a:endParaRPr lang="en-US" sz="1100" dirty="0">
              <a:solidFill>
                <a:srgbClr val="65AA3B"/>
              </a:solidFill>
            </a:endParaRPr>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 y="1539505"/>
            <a:ext cx="3657600" cy="1348240"/>
          </a:xfrm>
          <a:prstGeom prst="rect">
            <a:avLst/>
          </a:prstGeom>
        </p:spPr>
      </p:pic>
      <p:pic>
        <p:nvPicPr>
          <p:cNvPr id="4" name="Picture 3"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 y="3388021"/>
            <a:ext cx="3657600" cy="836457"/>
          </a:xfrm>
          <a:prstGeom prst="rect">
            <a:avLst/>
          </a:prstGeom>
        </p:spPr>
      </p:pic>
      <p:pic>
        <p:nvPicPr>
          <p:cNvPr id="6" name="Picture 5"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57200" y="4724754"/>
            <a:ext cx="3657600" cy="840567"/>
          </a:xfrm>
          <a:prstGeom prst="rect">
            <a:avLst/>
          </a:prstGeom>
        </p:spPr>
      </p:pic>
    </p:spTree>
    <p:extLst>
      <p:ext uri="{BB962C8B-B14F-4D97-AF65-F5344CB8AC3E}">
        <p14:creationId xmlns:p14="http://schemas.microsoft.com/office/powerpoint/2010/main" xmlns="" val="26936180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Tracking Changes</a:t>
            </a:r>
            <a:endParaRPr lang="en-US" sz="4000" dirty="0"/>
          </a:p>
        </p:txBody>
      </p:sp>
      <p:sp>
        <p:nvSpPr>
          <p:cNvPr id="8" name="Rectangle 7"/>
          <p:cNvSpPr/>
          <p:nvPr/>
        </p:nvSpPr>
        <p:spPr>
          <a:xfrm>
            <a:off x="4495800" y="1459230"/>
            <a:ext cx="4419600" cy="3939540"/>
          </a:xfrm>
          <a:prstGeom prst="rect">
            <a:avLst/>
          </a:prstGeom>
        </p:spPr>
        <p:txBody>
          <a:bodyPr wrap="square">
            <a:spAutoFit/>
          </a:bodyPr>
          <a:lstStyle/>
          <a:p>
            <a:pPr>
              <a:spcBef>
                <a:spcPts val="1200"/>
              </a:spcBef>
            </a:pPr>
            <a:r>
              <a:rPr lang="en-US" sz="2000" i="1" dirty="0" smtClean="0"/>
              <a:t>Buttons </a:t>
            </a:r>
            <a:r>
              <a:rPr lang="en-US" sz="2000" i="1" dirty="0"/>
              <a:t>are located in </a:t>
            </a:r>
            <a:r>
              <a:rPr lang="en-US" sz="2000" i="1" dirty="0" smtClean="0"/>
              <a:t>Tracking group </a:t>
            </a:r>
            <a:r>
              <a:rPr lang="en-US" sz="2000" i="1" dirty="0"/>
              <a:t>on Review tab:</a:t>
            </a:r>
          </a:p>
          <a:p>
            <a:pPr marL="457200" indent="-225425">
              <a:spcBef>
                <a:spcPts val="0"/>
              </a:spcBef>
            </a:pPr>
            <a:r>
              <a:rPr lang="en-US" sz="2000" i="1" dirty="0" smtClean="0">
                <a:latin typeface="+mn-lt"/>
              </a:rPr>
              <a:t>To turn on track changes feature, click Track Changes button to slide it “ON.”</a:t>
            </a:r>
          </a:p>
          <a:p>
            <a:pPr marL="457200" indent="-225425">
              <a:spcBef>
                <a:spcPts val="0"/>
              </a:spcBef>
            </a:pPr>
            <a:r>
              <a:rPr lang="en-US" sz="2000" i="1" dirty="0" smtClean="0">
                <a:latin typeface="+mn-lt"/>
              </a:rPr>
              <a:t>Additions are shown in a different color with an underline</a:t>
            </a:r>
          </a:p>
          <a:p>
            <a:pPr marL="457200" indent="-225425">
              <a:spcBef>
                <a:spcPts val="0"/>
              </a:spcBef>
            </a:pPr>
            <a:r>
              <a:rPr lang="en-US" sz="2000" i="1" dirty="0" smtClean="0">
                <a:latin typeface="+mn-lt"/>
              </a:rPr>
              <a:t>Deletions are displayed in “Deleted” comments.</a:t>
            </a:r>
          </a:p>
          <a:p>
            <a:pPr>
              <a:spcBef>
                <a:spcPts val="1200"/>
              </a:spcBef>
            </a:pPr>
            <a:r>
              <a:rPr lang="en-US" sz="2000" i="1" dirty="0" smtClean="0">
                <a:latin typeface="+mn-lt"/>
              </a:rPr>
              <a:t>To review a list of changes, click the Review Pane button in the Changes group on Review tab.</a:t>
            </a:r>
            <a:endParaRPr lang="en-US" sz="2000" i="1" dirty="0">
              <a:latin typeface="+mn-lt"/>
            </a:endParaRP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Collaborating with Office for Mac 2011 &gt; Tracking Changes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78872" y="1445375"/>
            <a:ext cx="3657600" cy="1483743"/>
          </a:xfrm>
          <a:prstGeom prst="rect">
            <a:avLst/>
          </a:prstGeom>
        </p:spPr>
      </p:pic>
      <p:pic>
        <p:nvPicPr>
          <p:cNvPr id="4" name="Picture 3"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78872" y="3429000"/>
            <a:ext cx="3657600" cy="2340864"/>
          </a:xfrm>
          <a:prstGeom prst="rect">
            <a:avLst/>
          </a:prstGeom>
        </p:spPr>
      </p:pic>
    </p:spTree>
    <p:extLst>
      <p:ext uri="{BB962C8B-B14F-4D97-AF65-F5344CB8AC3E}">
        <p14:creationId xmlns:p14="http://schemas.microsoft.com/office/powerpoint/2010/main" xmlns="" val="2693618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Accepting or Rejecting Changes</a:t>
            </a:r>
            <a:endParaRPr lang="en-US" sz="4000" dirty="0"/>
          </a:p>
        </p:txBody>
      </p:sp>
      <p:sp>
        <p:nvSpPr>
          <p:cNvPr id="8" name="Rectangle 7"/>
          <p:cNvSpPr/>
          <p:nvPr/>
        </p:nvSpPr>
        <p:spPr>
          <a:xfrm>
            <a:off x="4495800" y="1690063"/>
            <a:ext cx="4419600" cy="3477875"/>
          </a:xfrm>
          <a:prstGeom prst="rect">
            <a:avLst/>
          </a:prstGeom>
        </p:spPr>
        <p:txBody>
          <a:bodyPr wrap="square">
            <a:spAutoFit/>
          </a:bodyPr>
          <a:lstStyle/>
          <a:p>
            <a:pPr>
              <a:spcBef>
                <a:spcPts val="1200"/>
              </a:spcBef>
            </a:pPr>
            <a:r>
              <a:rPr lang="en-US" sz="2000" i="1" dirty="0"/>
              <a:t>Buttons are located in </a:t>
            </a:r>
            <a:r>
              <a:rPr lang="en-US" sz="2000" i="1" dirty="0" smtClean="0"/>
              <a:t>Changes group </a:t>
            </a:r>
            <a:r>
              <a:rPr lang="en-US" sz="2000" i="1" dirty="0"/>
              <a:t>on Review tab:</a:t>
            </a:r>
          </a:p>
          <a:p>
            <a:pPr marL="457200" indent="-225425">
              <a:spcBef>
                <a:spcPts val="0"/>
              </a:spcBef>
            </a:pPr>
            <a:r>
              <a:rPr lang="en-US" sz="2000" i="1" dirty="0" smtClean="0">
                <a:latin typeface="+mn-lt"/>
              </a:rPr>
              <a:t>First, move insertion point to beginning of document.</a:t>
            </a:r>
          </a:p>
          <a:p>
            <a:pPr marL="457200" indent="-225425">
              <a:spcBef>
                <a:spcPts val="0"/>
              </a:spcBef>
            </a:pPr>
            <a:r>
              <a:rPr lang="en-US" sz="2000" i="1" dirty="0" smtClean="0">
                <a:latin typeface="+mn-lt"/>
              </a:rPr>
              <a:t>Scroll through changes by clicking Next/Previous buttons.</a:t>
            </a:r>
          </a:p>
          <a:p>
            <a:pPr marL="457200" indent="-225425">
              <a:spcBef>
                <a:spcPts val="0"/>
              </a:spcBef>
            </a:pPr>
            <a:r>
              <a:rPr lang="en-US" sz="2000" i="1" dirty="0" smtClean="0">
                <a:latin typeface="+mn-lt"/>
              </a:rPr>
              <a:t>To accept or reject a highlighted change and move to the next, click the Accept or Reject button. </a:t>
            </a:r>
          </a:p>
          <a:p>
            <a:pPr marL="457200" indent="-225425">
              <a:spcBef>
                <a:spcPts val="0"/>
              </a:spcBef>
            </a:pPr>
            <a:r>
              <a:rPr lang="en-US" sz="2000" i="1" dirty="0" smtClean="0">
                <a:latin typeface="+mn-lt"/>
              </a:rPr>
              <a:t>Other options are available on the Accept and Reject button arrows.</a:t>
            </a: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Collaborating with Office for Mac 2011 &gt; Accepting or Rejecting Changes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 y="1722719"/>
            <a:ext cx="3657600" cy="1158843"/>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 y="3307333"/>
            <a:ext cx="3657600" cy="762000"/>
          </a:xfrm>
          <a:prstGeom prst="rect">
            <a:avLst/>
          </a:prstGeom>
        </p:spPr>
      </p:pic>
      <p:pic>
        <p:nvPicPr>
          <p:cNvPr id="4" name="Picture 3"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57200" y="4495103"/>
            <a:ext cx="3657600" cy="705492"/>
          </a:xfrm>
          <a:prstGeom prst="rect">
            <a:avLst/>
          </a:prstGeom>
        </p:spPr>
      </p:pic>
    </p:spTree>
    <p:extLst>
      <p:ext uri="{BB962C8B-B14F-4D97-AF65-F5344CB8AC3E}">
        <p14:creationId xmlns:p14="http://schemas.microsoft.com/office/powerpoint/2010/main" xmlns="" val="269361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Ribbons and Tabs</a:t>
            </a:r>
            <a:endParaRPr lang="en-US" sz="4000" dirty="0"/>
          </a:p>
        </p:txBody>
      </p:sp>
      <p:sp>
        <p:nvSpPr>
          <p:cNvPr id="6" name="Rectangle 5"/>
          <p:cNvSpPr/>
          <p:nvPr/>
        </p:nvSpPr>
        <p:spPr>
          <a:xfrm>
            <a:off x="4572000" y="990600"/>
            <a:ext cx="4191000" cy="4862870"/>
          </a:xfrm>
          <a:prstGeom prst="rect">
            <a:avLst/>
          </a:prstGeom>
        </p:spPr>
        <p:txBody>
          <a:bodyPr wrap="square">
            <a:spAutoFit/>
          </a:bodyPr>
          <a:lstStyle/>
          <a:p>
            <a:pPr>
              <a:spcBef>
                <a:spcPts val="1200"/>
              </a:spcBef>
            </a:pPr>
            <a:r>
              <a:rPr lang="en-US" sz="2000" i="1" dirty="0" smtClean="0">
                <a:latin typeface="+mn-lt"/>
              </a:rPr>
              <a:t>Navigate the Ribbon by clicking tabs to </a:t>
            </a:r>
            <a:r>
              <a:rPr lang="en-US" sz="2000" i="1" dirty="0">
                <a:latin typeface="+mn-lt"/>
              </a:rPr>
              <a:t>display </a:t>
            </a:r>
            <a:r>
              <a:rPr lang="en-US" sz="2000" i="1" dirty="0" smtClean="0">
                <a:latin typeface="+mn-lt"/>
              </a:rPr>
              <a:t>sets/groups </a:t>
            </a:r>
            <a:r>
              <a:rPr lang="en-US" sz="2000" i="1" dirty="0">
                <a:latin typeface="+mn-lt"/>
              </a:rPr>
              <a:t>of tools</a:t>
            </a:r>
            <a:r>
              <a:rPr lang="en-US" sz="2000" i="1" dirty="0" smtClean="0">
                <a:latin typeface="+mn-lt"/>
              </a:rPr>
              <a:t>.</a:t>
            </a:r>
          </a:p>
          <a:p>
            <a:pPr>
              <a:spcBef>
                <a:spcPts val="1200"/>
              </a:spcBef>
            </a:pPr>
            <a:r>
              <a:rPr lang="en-US" sz="2000" i="1" dirty="0" smtClean="0">
                <a:latin typeface="+mn-lt"/>
              </a:rPr>
              <a:t>More options in Menu bar. Submenus </a:t>
            </a:r>
            <a:r>
              <a:rPr lang="en-US" sz="2000" i="1" dirty="0">
                <a:latin typeface="+mn-lt"/>
              </a:rPr>
              <a:t>on </a:t>
            </a:r>
            <a:r>
              <a:rPr lang="en-US" sz="2000" i="1" dirty="0" smtClean="0">
                <a:latin typeface="+mn-lt"/>
              </a:rPr>
              <a:t>Menu </a:t>
            </a:r>
            <a:r>
              <a:rPr lang="en-US" sz="2000" i="1" dirty="0">
                <a:latin typeface="+mn-lt"/>
              </a:rPr>
              <a:t>bar </a:t>
            </a:r>
            <a:r>
              <a:rPr lang="en-US" sz="2000" i="1" dirty="0" smtClean="0">
                <a:latin typeface="+mn-lt"/>
              </a:rPr>
              <a:t>open a </a:t>
            </a:r>
            <a:r>
              <a:rPr lang="en-US" sz="2000" i="1" dirty="0">
                <a:latin typeface="+mn-lt"/>
              </a:rPr>
              <a:t>dialog box, where you can adjust settings related to that option</a:t>
            </a:r>
            <a:r>
              <a:rPr lang="en-US" sz="2000" i="1" dirty="0" smtClean="0">
                <a:latin typeface="+mn-lt"/>
              </a:rPr>
              <a:t>.</a:t>
            </a:r>
          </a:p>
          <a:p>
            <a:pPr marL="457200" indent="-220663">
              <a:spcBef>
                <a:spcPts val="0"/>
              </a:spcBef>
            </a:pPr>
            <a:r>
              <a:rPr lang="en-US" sz="2000" i="1" dirty="0" smtClean="0">
                <a:latin typeface="+mn-lt"/>
              </a:rPr>
              <a:t>The </a:t>
            </a:r>
            <a:r>
              <a:rPr lang="en-US" sz="2000" i="1" dirty="0">
                <a:latin typeface="+mn-lt"/>
              </a:rPr>
              <a:t>File menu gives </a:t>
            </a:r>
            <a:r>
              <a:rPr lang="en-US" sz="2000" i="1" dirty="0" smtClean="0">
                <a:latin typeface="+mn-lt"/>
              </a:rPr>
              <a:t>access </a:t>
            </a:r>
            <a:r>
              <a:rPr lang="en-US" sz="2000" i="1" dirty="0">
                <a:latin typeface="+mn-lt"/>
              </a:rPr>
              <a:t>to </a:t>
            </a:r>
            <a:r>
              <a:rPr lang="en-US" sz="2000" i="1" dirty="0" smtClean="0">
                <a:latin typeface="+mn-lt"/>
              </a:rPr>
              <a:t>commands/options </a:t>
            </a:r>
            <a:r>
              <a:rPr lang="en-US" sz="2000" i="1" dirty="0">
                <a:latin typeface="+mn-lt"/>
              </a:rPr>
              <a:t>related to working with </a:t>
            </a:r>
            <a:r>
              <a:rPr lang="en-US" sz="2000" i="1" dirty="0" smtClean="0">
                <a:latin typeface="+mn-lt"/>
              </a:rPr>
              <a:t>files (e.g., creating </a:t>
            </a:r>
            <a:r>
              <a:rPr lang="en-US" sz="2000" i="1" dirty="0">
                <a:latin typeface="+mn-lt"/>
              </a:rPr>
              <a:t>or opening a document, closing and saving a document, </a:t>
            </a:r>
            <a:r>
              <a:rPr lang="en-US" sz="2000" i="1" dirty="0" smtClean="0">
                <a:latin typeface="+mn-lt"/>
              </a:rPr>
              <a:t>other </a:t>
            </a:r>
            <a:r>
              <a:rPr lang="en-US" sz="2000" i="1" dirty="0">
                <a:latin typeface="+mn-lt"/>
              </a:rPr>
              <a:t>file </a:t>
            </a:r>
            <a:r>
              <a:rPr lang="en-US" sz="2000" i="1" dirty="0" smtClean="0">
                <a:latin typeface="+mn-lt"/>
              </a:rPr>
              <a:t>options </a:t>
            </a:r>
            <a:r>
              <a:rPr lang="en-US" sz="2000" i="1" dirty="0">
                <a:latin typeface="+mn-lt"/>
              </a:rPr>
              <a:t>like sharing and </a:t>
            </a:r>
            <a:r>
              <a:rPr lang="en-US" sz="2000" i="1" dirty="0" smtClean="0">
                <a:latin typeface="+mn-lt"/>
              </a:rPr>
              <a:t>printing). </a:t>
            </a:r>
          </a:p>
          <a:p>
            <a:pPr marL="457200" indent="-220663">
              <a:spcBef>
                <a:spcPts val="0"/>
              </a:spcBef>
            </a:pPr>
            <a:r>
              <a:rPr lang="en-US" sz="2000" i="1" dirty="0" smtClean="0">
                <a:latin typeface="+mn-lt"/>
              </a:rPr>
              <a:t>Clicking More</a:t>
            </a:r>
            <a:r>
              <a:rPr lang="en-US" sz="2000" i="1" dirty="0">
                <a:latin typeface="+mn-lt"/>
              </a:rPr>
              <a:t>… brings up </a:t>
            </a:r>
            <a:r>
              <a:rPr lang="en-US" sz="2000" i="1" dirty="0" smtClean="0">
                <a:latin typeface="+mn-lt"/>
              </a:rPr>
              <a:t>Word </a:t>
            </a:r>
            <a:r>
              <a:rPr lang="en-US" sz="2000" i="1" dirty="0">
                <a:latin typeface="+mn-lt"/>
              </a:rPr>
              <a:t>Document Gallery </a:t>
            </a:r>
            <a:r>
              <a:rPr lang="en-US" sz="2000" i="1" dirty="0" smtClean="0">
                <a:latin typeface="+mn-lt"/>
              </a:rPr>
              <a:t>window.</a:t>
            </a:r>
            <a:endParaRPr lang="en-US" sz="2000" i="1" dirty="0">
              <a:latin typeface="+mn-lt"/>
            </a:endParaRP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Application Components &gt; Ribbons and Tabs</a:t>
            </a:r>
            <a:endParaRPr lang="en-US" sz="1100" dirty="0">
              <a:solidFill>
                <a:srgbClr val="65AA3B"/>
              </a:solidFill>
            </a:endParaRPr>
          </a:p>
        </p:txBody>
      </p:sp>
      <p:pic>
        <p:nvPicPr>
          <p:cNvPr id="2" name="Picture 1" descr="Screen Clippin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57200" y="1524000"/>
            <a:ext cx="3657600" cy="1080655"/>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 y="3200400"/>
            <a:ext cx="3657600" cy="2247687"/>
          </a:xfrm>
          <a:prstGeom prst="rect">
            <a:avLst/>
          </a:prstGeom>
        </p:spPr>
      </p:pic>
    </p:spTree>
    <p:extLst>
      <p:ext uri="{BB962C8B-B14F-4D97-AF65-F5344CB8AC3E}">
        <p14:creationId xmlns:p14="http://schemas.microsoft.com/office/powerpoint/2010/main" xmlns="" val="3932086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Comparing and Merging Documents</a:t>
            </a:r>
            <a:endParaRPr lang="en-US" sz="4000" dirty="0"/>
          </a:p>
        </p:txBody>
      </p:sp>
      <p:sp>
        <p:nvSpPr>
          <p:cNvPr id="8" name="Rectangle 7"/>
          <p:cNvSpPr/>
          <p:nvPr/>
        </p:nvSpPr>
        <p:spPr>
          <a:xfrm>
            <a:off x="4495800" y="1305342"/>
            <a:ext cx="4419600" cy="4247317"/>
          </a:xfrm>
          <a:prstGeom prst="rect">
            <a:avLst/>
          </a:prstGeom>
        </p:spPr>
        <p:txBody>
          <a:bodyPr wrap="square">
            <a:spAutoFit/>
          </a:bodyPr>
          <a:lstStyle/>
          <a:p>
            <a:pPr>
              <a:spcBef>
                <a:spcPts val="1200"/>
              </a:spcBef>
            </a:pPr>
            <a:r>
              <a:rPr lang="en-US" sz="2000" i="1" dirty="0" smtClean="0">
                <a:latin typeface="+mn-lt"/>
              </a:rPr>
              <a:t>To compare documents, click Tools menu, Track Changes, Compare Documents.</a:t>
            </a:r>
          </a:p>
          <a:p>
            <a:pPr marL="457200" indent="-225425">
              <a:spcBef>
                <a:spcPts val="0"/>
              </a:spcBef>
            </a:pPr>
            <a:r>
              <a:rPr lang="en-US" sz="2000" i="1" dirty="0" smtClean="0">
                <a:latin typeface="+mn-lt"/>
              </a:rPr>
              <a:t>Open both documents, click OK. New document opens with combined version.</a:t>
            </a:r>
          </a:p>
          <a:p>
            <a:pPr marL="457200" indent="-225425">
              <a:spcBef>
                <a:spcPts val="0"/>
              </a:spcBef>
            </a:pPr>
            <a:r>
              <a:rPr lang="en-US" sz="2000" i="1" dirty="0" smtClean="0">
                <a:latin typeface="+mn-lt"/>
              </a:rPr>
              <a:t>Click Review Pane button on Review tab to see summary of differences.</a:t>
            </a:r>
          </a:p>
          <a:p>
            <a:pPr marL="457200" indent="-225425">
              <a:spcBef>
                <a:spcPts val="0"/>
              </a:spcBef>
            </a:pPr>
            <a:r>
              <a:rPr lang="en-US" sz="2000" i="1" dirty="0" smtClean="0">
                <a:latin typeface="+mn-lt"/>
              </a:rPr>
              <a:t>Accept or reject changes in Changes group on Review tab.</a:t>
            </a:r>
          </a:p>
          <a:p>
            <a:pPr>
              <a:spcBef>
                <a:spcPts val="1200"/>
              </a:spcBef>
            </a:pPr>
            <a:r>
              <a:rPr lang="en-US" sz="2000" i="1" dirty="0" smtClean="0">
                <a:latin typeface="+mn-lt"/>
              </a:rPr>
              <a:t>To combine documents, click Merge Documents in Tools menu.</a:t>
            </a:r>
            <a:endParaRPr lang="en-US" sz="2000" i="1" dirty="0">
              <a:latin typeface="+mn-lt"/>
            </a:endParaRP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Collaborating with Office for Mac 2011 &gt; Comparing and Merging Documents</a:t>
            </a:r>
          </a:p>
          <a:p>
            <a:pPr>
              <a:buFontTx/>
              <a:buNone/>
            </a:pP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 y="1600200"/>
            <a:ext cx="3657600" cy="1282346"/>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 y="3249773"/>
            <a:ext cx="3657600" cy="2295959"/>
          </a:xfrm>
          <a:prstGeom prst="rect">
            <a:avLst/>
          </a:prstGeom>
        </p:spPr>
      </p:pic>
    </p:spTree>
    <p:extLst>
      <p:ext uri="{BB962C8B-B14F-4D97-AF65-F5344CB8AC3E}">
        <p14:creationId xmlns:p14="http://schemas.microsoft.com/office/powerpoint/2010/main" xmlns="" val="26936180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Protecting Documents</a:t>
            </a:r>
            <a:endParaRPr lang="en-US" sz="4000" dirty="0"/>
          </a:p>
        </p:txBody>
      </p:sp>
      <p:sp>
        <p:nvSpPr>
          <p:cNvPr id="8" name="Rectangle 7"/>
          <p:cNvSpPr/>
          <p:nvPr/>
        </p:nvSpPr>
        <p:spPr>
          <a:xfrm>
            <a:off x="4495800" y="1536175"/>
            <a:ext cx="4419600" cy="3785652"/>
          </a:xfrm>
          <a:prstGeom prst="rect">
            <a:avLst/>
          </a:prstGeom>
        </p:spPr>
        <p:txBody>
          <a:bodyPr wrap="square">
            <a:spAutoFit/>
          </a:bodyPr>
          <a:lstStyle/>
          <a:p>
            <a:pPr>
              <a:spcBef>
                <a:spcPts val="1200"/>
              </a:spcBef>
            </a:pPr>
            <a:r>
              <a:rPr lang="en-US" sz="2000" i="1" dirty="0" smtClean="0">
                <a:latin typeface="+mn-lt"/>
              </a:rPr>
              <a:t>To restrict access to an entire document, require a password to open it. First click the Word menu, Preferences. Click the Security button in the Personal Settings row.</a:t>
            </a:r>
          </a:p>
          <a:p>
            <a:pPr>
              <a:spcBef>
                <a:spcPts val="1200"/>
              </a:spcBef>
            </a:pPr>
            <a:r>
              <a:rPr lang="en-US" sz="2000" i="1" dirty="0" smtClean="0">
                <a:latin typeface="+mn-lt"/>
              </a:rPr>
              <a:t>To restrict editing of a document, require a password to modify the document.</a:t>
            </a:r>
          </a:p>
          <a:p>
            <a:pPr>
              <a:spcBef>
                <a:spcPts val="1200"/>
              </a:spcBef>
            </a:pPr>
            <a:r>
              <a:rPr lang="en-US" sz="2000" i="1" dirty="0" smtClean="0">
                <a:latin typeface="+mn-lt"/>
              </a:rPr>
              <a:t>To protect a document, but still allow certain functionality, click the Protect Document button. </a:t>
            </a:r>
            <a:endParaRPr lang="en-US" sz="2000" i="1" dirty="0">
              <a:latin typeface="+mn-lt"/>
            </a:endParaRP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Collaborating with Office for Mac 2011 &gt; Protecting Documents</a:t>
            </a:r>
          </a:p>
          <a:p>
            <a:pPr>
              <a:buFontTx/>
              <a:buNone/>
            </a:pPr>
            <a:endParaRPr lang="en-US" sz="1100" dirty="0">
              <a:solidFill>
                <a:srgbClr val="65AA3B"/>
              </a:solidFill>
            </a:endParaRPr>
          </a:p>
        </p:txBody>
      </p:sp>
      <p:pic>
        <p:nvPicPr>
          <p:cNvPr id="4" name="Picture 3"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0273" y="1293099"/>
            <a:ext cx="2743200" cy="2302156"/>
          </a:xfrm>
          <a:prstGeom prst="rect">
            <a:avLst/>
          </a:prstGeom>
        </p:spPr>
      </p:pic>
      <p:pic>
        <p:nvPicPr>
          <p:cNvPr id="7" name="Picture 6"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690254" y="3706092"/>
            <a:ext cx="2743200" cy="2208872"/>
          </a:xfrm>
          <a:prstGeom prst="rect">
            <a:avLst/>
          </a:prstGeom>
        </p:spPr>
      </p:pic>
    </p:spTree>
    <p:extLst>
      <p:ext uri="{BB962C8B-B14F-4D97-AF65-F5344CB8AC3E}">
        <p14:creationId xmlns:p14="http://schemas.microsoft.com/office/powerpoint/2010/main" xmlns="" val="23254228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18288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Customizing Office Applications</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1200780403"/>
              </p:ext>
            </p:extLst>
          </p:nvPr>
        </p:nvGraphicFramePr>
        <p:xfrm>
          <a:off x="457200" y="4953000"/>
          <a:ext cx="4572000" cy="960120"/>
        </p:xfrm>
        <a:graphic>
          <a:graphicData uri="http://schemas.openxmlformats.org/drawingml/2006/table">
            <a:tbl>
              <a:tblPr>
                <a:tableStyleId>{5C22544A-7EE6-4342-B048-85BDC9FD1C3A}</a:tableStyleId>
              </a:tblPr>
              <a:tblGrid>
                <a:gridCol w="45720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Customizing the Ribbon and </a:t>
                      </a:r>
                      <a:r>
                        <a:rPr lang="en-US" b="0" baseline="0" dirty="0" smtClean="0"/>
                        <a:t>Tabs</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Application Options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Customizing Office Applications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371600" y="2849305"/>
            <a:ext cx="6400800" cy="1159390"/>
          </a:xfrm>
          <a:prstGeom prst="rect">
            <a:avLst/>
          </a:prstGeom>
        </p:spPr>
      </p:pic>
    </p:spTree>
    <p:extLst>
      <p:ext uri="{BB962C8B-B14F-4D97-AF65-F5344CB8AC3E}">
        <p14:creationId xmlns:p14="http://schemas.microsoft.com/office/powerpoint/2010/main" xmlns="" val="38935936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Customizing the Ribbon and Tabs</a:t>
            </a:r>
            <a:endParaRPr lang="en-US" sz="4000" dirty="0"/>
          </a:p>
        </p:txBody>
      </p:sp>
      <p:sp>
        <p:nvSpPr>
          <p:cNvPr id="4" name="Rectangle 3"/>
          <p:cNvSpPr/>
          <p:nvPr/>
        </p:nvSpPr>
        <p:spPr>
          <a:xfrm>
            <a:off x="381000" y="1613119"/>
            <a:ext cx="3962400" cy="3631763"/>
          </a:xfrm>
          <a:prstGeom prst="rect">
            <a:avLst/>
          </a:prstGeom>
        </p:spPr>
        <p:txBody>
          <a:bodyPr wrap="square">
            <a:spAutoFit/>
          </a:bodyPr>
          <a:lstStyle/>
          <a:p>
            <a:pPr>
              <a:spcBef>
                <a:spcPts val="1200"/>
              </a:spcBef>
            </a:pPr>
            <a:r>
              <a:rPr lang="en-US" sz="2000" i="1" dirty="0" smtClean="0">
                <a:latin typeface="+mn-lt"/>
              </a:rPr>
              <a:t>Start by clicking application menu (e.g., Word), then Preferences.</a:t>
            </a:r>
          </a:p>
          <a:p>
            <a:pPr>
              <a:spcBef>
                <a:spcPts val="1200"/>
              </a:spcBef>
            </a:pPr>
            <a:r>
              <a:rPr lang="en-US" sz="2000" i="1" dirty="0" smtClean="0">
                <a:latin typeface="+mn-lt"/>
              </a:rPr>
              <a:t>In Personal Settings row, click Ribbon icon to customize Ribbon:</a:t>
            </a:r>
          </a:p>
          <a:p>
            <a:pPr marL="463550" indent="-231775">
              <a:spcBef>
                <a:spcPts val="0"/>
              </a:spcBef>
            </a:pPr>
            <a:r>
              <a:rPr lang="en-US" sz="2000" i="1" dirty="0" smtClean="0">
                <a:latin typeface="+mn-lt"/>
              </a:rPr>
              <a:t>General section options relate to Ribbon as a whole, such as Ribbon On/Off.</a:t>
            </a:r>
          </a:p>
          <a:p>
            <a:pPr marL="463550" indent="-231775">
              <a:spcBef>
                <a:spcPts val="0"/>
              </a:spcBef>
            </a:pPr>
            <a:r>
              <a:rPr lang="en-US" sz="2000" i="1" dirty="0" smtClean="0">
                <a:latin typeface="+mn-lt"/>
              </a:rPr>
              <a:t>Customize section options change appearance of Ribbon, tabs, and groups. </a:t>
            </a: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Customizing Office Applications &gt; Customizing the Ribbon and Tabs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00600" y="1723721"/>
            <a:ext cx="3657600" cy="3410558"/>
          </a:xfrm>
          <a:prstGeom prst="rect">
            <a:avLst/>
          </a:prstGeom>
        </p:spPr>
      </p:pic>
    </p:spTree>
    <p:extLst>
      <p:ext uri="{BB962C8B-B14F-4D97-AF65-F5344CB8AC3E}">
        <p14:creationId xmlns:p14="http://schemas.microsoft.com/office/powerpoint/2010/main" xmlns="" val="6050232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Application Options</a:t>
            </a:r>
            <a:endParaRPr lang="en-US" sz="4000" dirty="0"/>
          </a:p>
        </p:txBody>
      </p:sp>
      <p:sp>
        <p:nvSpPr>
          <p:cNvPr id="4" name="Rectangle 3"/>
          <p:cNvSpPr/>
          <p:nvPr/>
        </p:nvSpPr>
        <p:spPr>
          <a:xfrm>
            <a:off x="457200" y="1524000"/>
            <a:ext cx="4114800" cy="3785652"/>
          </a:xfrm>
          <a:prstGeom prst="rect">
            <a:avLst/>
          </a:prstGeom>
        </p:spPr>
        <p:txBody>
          <a:bodyPr wrap="square">
            <a:spAutoFit/>
          </a:bodyPr>
          <a:lstStyle/>
          <a:p>
            <a:pPr>
              <a:spcBef>
                <a:spcPts val="1200"/>
              </a:spcBef>
            </a:pPr>
            <a:r>
              <a:rPr lang="en-US" sz="2000" i="1" dirty="0" smtClean="0">
                <a:latin typeface="+mn-lt"/>
              </a:rPr>
              <a:t>Each Office application has a Preferences dialog box; options vary by application. Word includes three categories:</a:t>
            </a:r>
          </a:p>
          <a:p>
            <a:pPr marL="457200" indent="-225425">
              <a:spcBef>
                <a:spcPts val="0"/>
              </a:spcBef>
            </a:pPr>
            <a:r>
              <a:rPr lang="en-US" sz="2000" i="1" dirty="0" smtClean="0">
                <a:latin typeface="+mn-lt"/>
              </a:rPr>
              <a:t>Authoring and Proofing Tools (e.g., View, Spelling and Grammar, AutoCorrect</a:t>
            </a:r>
            <a:r>
              <a:rPr lang="en-US" sz="2000" i="1" dirty="0" smtClean="0">
                <a:latin typeface="+mn-lt"/>
                <a:sym typeface="Wingdings"/>
              </a:rPr>
              <a:t>).</a:t>
            </a:r>
          </a:p>
          <a:p>
            <a:pPr marL="457200" indent="-225425">
              <a:spcBef>
                <a:spcPts val="0"/>
              </a:spcBef>
            </a:pPr>
            <a:r>
              <a:rPr lang="en-US" sz="2000" i="1" dirty="0" smtClean="0">
                <a:latin typeface="+mn-lt"/>
              </a:rPr>
              <a:t>Output and Sharing (e.g., Save preferences, </a:t>
            </a:r>
            <a:r>
              <a:rPr lang="en-US" sz="2000" i="1" dirty="0" err="1" smtClean="0">
                <a:latin typeface="+mn-lt"/>
              </a:rPr>
              <a:t>AutoRecover</a:t>
            </a:r>
            <a:r>
              <a:rPr lang="en-US" sz="2000" i="1" dirty="0" smtClean="0">
                <a:latin typeface="+mn-lt"/>
              </a:rPr>
              <a:t>, Compatibility).</a:t>
            </a:r>
          </a:p>
          <a:p>
            <a:pPr marL="457200" indent="-225425">
              <a:spcBef>
                <a:spcPts val="0"/>
              </a:spcBef>
            </a:pPr>
            <a:r>
              <a:rPr lang="en-US" sz="2000" i="1" dirty="0" smtClean="0">
                <a:latin typeface="+mn-lt"/>
              </a:rPr>
              <a:t>Personal Settings (e.g., user information and file locations).</a:t>
            </a: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Customizing Office Applications &gt; Application Options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00600" y="2329528"/>
            <a:ext cx="3657600" cy="2482372"/>
          </a:xfrm>
          <a:prstGeom prst="rect">
            <a:avLst/>
          </a:prstGeom>
        </p:spPr>
      </p:pic>
    </p:spTree>
    <p:extLst>
      <p:ext uri="{BB962C8B-B14F-4D97-AF65-F5344CB8AC3E}">
        <p14:creationId xmlns:p14="http://schemas.microsoft.com/office/powerpoint/2010/main" xmlns="" val="20354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Getting Help</a:t>
            </a:r>
            <a:endParaRPr lang="en-US" sz="4000" dirty="0"/>
          </a:p>
        </p:txBody>
      </p:sp>
      <p:sp>
        <p:nvSpPr>
          <p:cNvPr id="6" name="Rectangle 5"/>
          <p:cNvSpPr/>
          <p:nvPr/>
        </p:nvSpPr>
        <p:spPr>
          <a:xfrm>
            <a:off x="4572000" y="1459230"/>
            <a:ext cx="4191000" cy="3939540"/>
          </a:xfrm>
          <a:prstGeom prst="rect">
            <a:avLst/>
          </a:prstGeom>
        </p:spPr>
        <p:txBody>
          <a:bodyPr wrap="square">
            <a:spAutoFit/>
          </a:bodyPr>
          <a:lstStyle/>
          <a:p>
            <a:pPr>
              <a:spcBef>
                <a:spcPts val="1200"/>
              </a:spcBef>
            </a:pPr>
            <a:r>
              <a:rPr lang="en-US" sz="2000" i="1" dirty="0">
                <a:latin typeface="+mn-lt"/>
              </a:rPr>
              <a:t>ScreenTips appear when you hold mouse pointer over most </a:t>
            </a:r>
            <a:r>
              <a:rPr lang="en-US" sz="2000" i="1" dirty="0" smtClean="0">
                <a:latin typeface="+mn-lt"/>
              </a:rPr>
              <a:t>elements and include an explanation of how to use the button.</a:t>
            </a:r>
          </a:p>
          <a:p>
            <a:pPr>
              <a:spcBef>
                <a:spcPts val="1200"/>
              </a:spcBef>
            </a:pPr>
            <a:r>
              <a:rPr lang="en-US" sz="2000" i="1" dirty="0" smtClean="0">
                <a:latin typeface="+mn-lt"/>
              </a:rPr>
              <a:t>The </a:t>
            </a:r>
            <a:r>
              <a:rPr lang="en-US" sz="2000" i="1" dirty="0">
                <a:latin typeface="+mn-lt"/>
              </a:rPr>
              <a:t>Help </a:t>
            </a:r>
            <a:r>
              <a:rPr lang="en-US" sz="2000" i="1" dirty="0" smtClean="0">
                <a:latin typeface="+mn-lt"/>
              </a:rPr>
              <a:t>button (purple </a:t>
            </a:r>
            <a:r>
              <a:rPr lang="en-US" sz="2000" i="1" dirty="0">
                <a:latin typeface="+mn-lt"/>
              </a:rPr>
              <a:t>question mark on </a:t>
            </a:r>
            <a:r>
              <a:rPr lang="en-US" sz="2000" i="1" dirty="0" smtClean="0">
                <a:latin typeface="+mn-lt"/>
              </a:rPr>
              <a:t>right </a:t>
            </a:r>
            <a:r>
              <a:rPr lang="en-US" sz="2000" i="1" dirty="0">
                <a:latin typeface="+mn-lt"/>
              </a:rPr>
              <a:t>end of </a:t>
            </a:r>
            <a:r>
              <a:rPr lang="en-US" sz="2000" i="1" dirty="0" smtClean="0">
                <a:latin typeface="+mn-lt"/>
              </a:rPr>
              <a:t>Standard toolbar) opens </a:t>
            </a:r>
            <a:r>
              <a:rPr lang="en-US" sz="2000" i="1" dirty="0">
                <a:latin typeface="+mn-lt"/>
              </a:rPr>
              <a:t>the Help Center window, which provides access to information installed on your computer as well as to information available online, if </a:t>
            </a:r>
            <a:r>
              <a:rPr lang="en-US" sz="2000" i="1" dirty="0" smtClean="0">
                <a:latin typeface="+mn-lt"/>
              </a:rPr>
              <a:t>connected </a:t>
            </a:r>
            <a:r>
              <a:rPr lang="en-US" sz="2000" i="1" dirty="0">
                <a:latin typeface="+mn-lt"/>
              </a:rPr>
              <a:t>to the Internet. </a:t>
            </a:r>
          </a:p>
        </p:txBody>
      </p:sp>
      <p:pic>
        <p:nvPicPr>
          <p:cNvPr id="5" name="Picture 3" descr="C:\Users\syager\AppData\Local\Microsoft\Windows\Temporary Internet Files\Content.IE5\RLIGBQUA\MC910216334[1].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71948" y="2819400"/>
            <a:ext cx="3657600" cy="293234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Common Application Components &gt; Getting Help</a:t>
            </a:r>
            <a:endParaRPr lang="en-US" sz="1100" dirty="0">
              <a:solidFill>
                <a:srgbClr val="65AA3B"/>
              </a:solidFill>
            </a:endParaRPr>
          </a:p>
        </p:txBody>
      </p:sp>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 y="1459230"/>
            <a:ext cx="3657600" cy="695003"/>
          </a:xfrm>
          <a:prstGeom prst="rect">
            <a:avLst/>
          </a:prstGeom>
        </p:spPr>
      </p:pic>
    </p:spTree>
    <p:extLst>
      <p:ext uri="{BB962C8B-B14F-4D97-AF65-F5344CB8AC3E}">
        <p14:creationId xmlns:p14="http://schemas.microsoft.com/office/powerpoint/2010/main" xmlns="" val="3913862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16002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Working with Files and Documents</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1695388244"/>
              </p:ext>
            </p:extLst>
          </p:nvPr>
        </p:nvGraphicFramePr>
        <p:xfrm>
          <a:off x="457200" y="4724400"/>
          <a:ext cx="7924800" cy="1188720"/>
        </p:xfrm>
        <a:graphic>
          <a:graphicData uri="http://schemas.openxmlformats.org/drawingml/2006/table">
            <a:tbl>
              <a:tblPr>
                <a:tableStyleId>{5C22544A-7EE6-4342-B048-85BDC9FD1C3A}</a:tableStyleId>
              </a:tblPr>
              <a:tblGrid>
                <a:gridCol w="3733800"/>
                <a:gridCol w="41910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34950" marR="0" indent="-171450" algn="l" defTabSz="914400" rtl="0" eaLnBrk="1" fontAlgn="auto" latinLnBrk="0" hangingPunct="1">
                        <a:lnSpc>
                          <a:spcPct val="100000"/>
                        </a:lnSpc>
                        <a:spcBef>
                          <a:spcPts val="0"/>
                        </a:spcBef>
                        <a:spcAft>
                          <a:spcPts val="0"/>
                        </a:spcAft>
                        <a:buClrTx/>
                        <a:buSzTx/>
                        <a:buFont typeface="Arial"/>
                        <a:buChar char="•"/>
                        <a:tabLst/>
                        <a:defRPr/>
                      </a:pPr>
                      <a:r>
                        <a:rPr lang="en-US" b="0" dirty="0" smtClean="0"/>
                        <a:t>Navigating</a:t>
                      </a:r>
                      <a:r>
                        <a:rPr lang="en-US" b="0" baseline="0" dirty="0" smtClean="0"/>
                        <a:t> in a Document</a:t>
                      </a:r>
                      <a:endParaRPr lang="en-US" b="0" dirty="0" smtClean="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Creating</a:t>
                      </a:r>
                      <a:r>
                        <a:rPr lang="en-US" b="0" baseline="0" dirty="0" smtClean="0"/>
                        <a:t> New Files from Scratch</a:t>
                      </a:r>
                      <a:br>
                        <a:rPr lang="en-US" b="0" baseline="0" dirty="0" smtClean="0"/>
                      </a:br>
                      <a:r>
                        <a:rPr lang="en-US" b="0" baseline="0" dirty="0" smtClean="0"/>
                        <a:t>or Templates</a:t>
                      </a:r>
                      <a:endParaRPr lang="en-US" b="0" dirty="0" smtClean="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Document Views and Zoom</a:t>
                      </a:r>
                    </a:p>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Switching Between Open Documents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lgn="l">
                        <a:buFont typeface="Arial" pitchFamily="34" charset="0"/>
                        <a:buChar char="•"/>
                      </a:pPr>
                      <a:r>
                        <a:rPr lang="en-US" b="0" dirty="0" smtClean="0"/>
                        <a:t>Opening an Existing File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Saving and Closing Documents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Files and Documents</a:t>
            </a:r>
            <a:endParaRPr lang="en-US" sz="1100" dirty="0">
              <a:solidFill>
                <a:srgbClr val="65AA3B"/>
              </a:solidFill>
            </a:endParaRP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466165" y="2525975"/>
            <a:ext cx="2286000" cy="1672045"/>
          </a:xfrm>
          <a:prstGeom prst="rect">
            <a:avLst/>
          </a:prstGeom>
        </p:spPr>
      </p:pic>
      <p:pic>
        <p:nvPicPr>
          <p:cNvPr id="8" name="Picture 7" descr="Screen Clippi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361765" y="2514600"/>
            <a:ext cx="2286000" cy="1694794"/>
          </a:xfrm>
          <a:prstGeom prst="rect">
            <a:avLst/>
          </a:prstGeom>
        </p:spPr>
      </p:pic>
      <p:pic>
        <p:nvPicPr>
          <p:cNvPr id="9" name="Picture 8" descr="Screen Clippi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257365" y="2532506"/>
            <a:ext cx="2286000" cy="1658983"/>
          </a:xfrm>
          <a:prstGeom prst="rect">
            <a:avLst/>
          </a:prstGeom>
        </p:spPr>
      </p:pic>
    </p:spTree>
    <p:extLst>
      <p:ext uri="{BB962C8B-B14F-4D97-AF65-F5344CB8AC3E}">
        <p14:creationId xmlns:p14="http://schemas.microsoft.com/office/powerpoint/2010/main" xmlns="" val="2247986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1371600"/>
          </a:xfrm>
          <a:prstGeom prst="rect">
            <a:avLst/>
          </a:prstGeom>
          <a:noFill/>
          <a:ln>
            <a:miter lim="800000"/>
            <a:headEnd/>
            <a:tailEnd/>
          </a:ln>
        </p:spPr>
        <p:txBody>
          <a:bodyPr/>
          <a:lstStyle/>
          <a:p>
            <a:pPr marL="565150" indent="-204788"/>
            <a:r>
              <a:rPr lang="en-US" sz="4000" dirty="0" smtClean="0"/>
              <a:t>Creating New Files from Scratch or Templates</a:t>
            </a:r>
            <a:endParaRPr lang="en-US" sz="4000" dirty="0"/>
          </a:p>
        </p:txBody>
      </p:sp>
      <p:sp>
        <p:nvSpPr>
          <p:cNvPr id="4" name="Rectangle 3"/>
          <p:cNvSpPr/>
          <p:nvPr/>
        </p:nvSpPr>
        <p:spPr>
          <a:xfrm>
            <a:off x="457200" y="2057400"/>
            <a:ext cx="3276600" cy="2708434"/>
          </a:xfrm>
          <a:prstGeom prst="rect">
            <a:avLst/>
          </a:prstGeom>
        </p:spPr>
        <p:txBody>
          <a:bodyPr wrap="square">
            <a:spAutoFit/>
          </a:bodyPr>
          <a:lstStyle/>
          <a:p>
            <a:pPr>
              <a:spcBef>
                <a:spcPts val="1200"/>
              </a:spcBef>
            </a:pPr>
            <a:r>
              <a:rPr lang="en-US" sz="2000" i="1" dirty="0"/>
              <a:t>To create a new, blank document, click </a:t>
            </a:r>
            <a:r>
              <a:rPr lang="en-US" sz="2000" i="1" dirty="0" smtClean="0"/>
              <a:t>New </a:t>
            </a:r>
            <a:r>
              <a:rPr lang="en-US" sz="2000" i="1" dirty="0"/>
              <a:t>Blank Document </a:t>
            </a:r>
            <a:r>
              <a:rPr lang="en-US" sz="2000" i="1" dirty="0" smtClean="0"/>
              <a:t>on File menu.</a:t>
            </a:r>
          </a:p>
          <a:p>
            <a:pPr>
              <a:spcBef>
                <a:spcPts val="1200"/>
              </a:spcBef>
            </a:pPr>
            <a:r>
              <a:rPr lang="en-US" sz="2000" i="1" dirty="0" smtClean="0"/>
              <a:t>To create a new document based on a template, click New </a:t>
            </a:r>
            <a:r>
              <a:rPr lang="en-US" sz="2000" i="1" dirty="0"/>
              <a:t>from Template </a:t>
            </a:r>
            <a:r>
              <a:rPr lang="en-US" sz="2000" i="1" dirty="0" smtClean="0"/>
              <a:t>on File menu to </a:t>
            </a:r>
            <a:r>
              <a:rPr lang="en-US" sz="2000" i="1" dirty="0"/>
              <a:t>open the </a:t>
            </a:r>
            <a:r>
              <a:rPr lang="en-US" sz="2000" i="1" dirty="0" smtClean="0"/>
              <a:t>Gallery and view template </a:t>
            </a:r>
            <a:r>
              <a:rPr lang="en-US" sz="2000" i="1" dirty="0"/>
              <a:t>options</a:t>
            </a:r>
            <a:r>
              <a:rPr lang="en-US" sz="2000" i="1" dirty="0" smtClean="0"/>
              <a:t>.</a:t>
            </a:r>
            <a:endParaRPr lang="en-US" sz="2000" i="1" dirty="0" smtClean="0">
              <a:latin typeface="+mn-lt"/>
            </a:endParaRP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Files and Documents &gt; Creating New Files from Scratch or Templates</a:t>
            </a:r>
            <a:endParaRPr lang="en-US" sz="1100" dirty="0">
              <a:solidFill>
                <a:srgbClr val="65AA3B"/>
              </a:solidFill>
            </a:endParaRPr>
          </a:p>
        </p:txBody>
      </p:sp>
      <p:pic>
        <p:nvPicPr>
          <p:cNvPr id="2" name="Picture 1" descr="Screen Clippin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525296" y="3200400"/>
            <a:ext cx="3657600" cy="2351314"/>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25296" y="2096266"/>
            <a:ext cx="3657600" cy="775855"/>
          </a:xfrm>
          <a:prstGeom prst="rect">
            <a:avLst/>
          </a:prstGeom>
        </p:spPr>
      </p:pic>
    </p:spTree>
    <p:extLst>
      <p:ext uri="{BB962C8B-B14F-4D97-AF65-F5344CB8AC3E}">
        <p14:creationId xmlns:p14="http://schemas.microsoft.com/office/powerpoint/2010/main" xmlns="" val="1893267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Opening an Existing File</a:t>
            </a:r>
            <a:endParaRPr lang="en-US" sz="4000" dirty="0"/>
          </a:p>
        </p:txBody>
      </p:sp>
      <p:sp>
        <p:nvSpPr>
          <p:cNvPr id="4" name="Rectangle 3"/>
          <p:cNvSpPr/>
          <p:nvPr/>
        </p:nvSpPr>
        <p:spPr>
          <a:xfrm>
            <a:off x="457200" y="1371600"/>
            <a:ext cx="3505200" cy="3785652"/>
          </a:xfrm>
          <a:prstGeom prst="rect">
            <a:avLst/>
          </a:prstGeom>
        </p:spPr>
        <p:txBody>
          <a:bodyPr wrap="square">
            <a:spAutoFit/>
          </a:bodyPr>
          <a:lstStyle/>
          <a:p>
            <a:pPr>
              <a:spcBef>
                <a:spcPts val="1200"/>
              </a:spcBef>
            </a:pPr>
            <a:r>
              <a:rPr lang="en-US" sz="2000" i="1" dirty="0" smtClean="0"/>
              <a:t>Options to open existing file:</a:t>
            </a:r>
          </a:p>
          <a:p>
            <a:pPr marL="457200" indent="-228600">
              <a:spcBef>
                <a:spcPts val="0"/>
              </a:spcBef>
            </a:pPr>
            <a:r>
              <a:rPr lang="en-US" sz="2000" i="1" dirty="0" smtClean="0"/>
              <a:t>Launch desired application, browse Recent Documents in Gallery.</a:t>
            </a:r>
          </a:p>
          <a:p>
            <a:pPr marL="457200" indent="-228600">
              <a:spcBef>
                <a:spcPts val="0"/>
              </a:spcBef>
            </a:pPr>
            <a:r>
              <a:rPr lang="en-US" sz="2000" i="1" dirty="0" smtClean="0">
                <a:latin typeface="+mn-lt"/>
              </a:rPr>
              <a:t>Choose File menu, Open, click folder where stored, double-click file.</a:t>
            </a:r>
          </a:p>
          <a:p>
            <a:pPr marL="457200" indent="-228600">
              <a:spcBef>
                <a:spcPts val="0"/>
              </a:spcBef>
            </a:pPr>
            <a:r>
              <a:rPr lang="en-US" sz="2000" i="1" dirty="0" smtClean="0"/>
              <a:t>Choose File </a:t>
            </a:r>
            <a:r>
              <a:rPr lang="en-US" sz="2000" i="1" dirty="0"/>
              <a:t>menu, </a:t>
            </a:r>
            <a:r>
              <a:rPr lang="en-US" sz="2000" i="1" dirty="0" smtClean="0"/>
              <a:t>Open Recent, </a:t>
            </a:r>
            <a:r>
              <a:rPr lang="en-US" sz="2000" i="1" dirty="0"/>
              <a:t>click </a:t>
            </a:r>
            <a:r>
              <a:rPr lang="en-US" sz="2000" i="1" dirty="0" smtClean="0"/>
              <a:t>file</a:t>
            </a:r>
            <a:r>
              <a:rPr lang="en-US" sz="2000" i="1" dirty="0"/>
              <a:t>.</a:t>
            </a:r>
          </a:p>
          <a:p>
            <a:pPr marL="457200" indent="-228600">
              <a:spcBef>
                <a:spcPts val="0"/>
              </a:spcBef>
            </a:pPr>
            <a:r>
              <a:rPr lang="en-US" sz="2000" i="1" dirty="0" smtClean="0">
                <a:latin typeface="+mn-lt"/>
              </a:rPr>
              <a:t>Open Finder window, click folder where stored, double-click file.</a:t>
            </a: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Microsoft Office for Mac 2011 &gt; Working with Files and Documents &gt; Opening an Existing File</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962400" y="2079544"/>
            <a:ext cx="1828800" cy="2781422"/>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096000" y="1206589"/>
            <a:ext cx="2743200" cy="1560848"/>
          </a:xfrm>
          <a:prstGeom prst="rect">
            <a:avLst/>
          </a:prstGeom>
        </p:spPr>
      </p:pic>
      <p:pic>
        <p:nvPicPr>
          <p:cNvPr id="6" name="Picture 5"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553200" y="2890348"/>
            <a:ext cx="1828800" cy="1159815"/>
          </a:xfrm>
          <a:prstGeom prst="rect">
            <a:avLst/>
          </a:prstGeom>
        </p:spPr>
      </p:pic>
      <p:pic>
        <p:nvPicPr>
          <p:cNvPr id="7" name="Picture 6" descr="Screen Clippin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096000" y="4173074"/>
            <a:ext cx="2743200" cy="1729870"/>
          </a:xfrm>
          <a:prstGeom prst="rect">
            <a:avLst/>
          </a:prstGeom>
        </p:spPr>
      </p:pic>
    </p:spTree>
    <p:extLst>
      <p:ext uri="{BB962C8B-B14F-4D97-AF65-F5344CB8AC3E}">
        <p14:creationId xmlns:p14="http://schemas.microsoft.com/office/powerpoint/2010/main" xmlns="" val="711217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T3_Theme1">
  <a:themeElements>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T3_Theme1">
      <a:majorFont>
        <a:latin typeface="Calibri"/>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T3_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T3_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T3_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T3_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T3_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T3_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T3_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T3_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T3_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T3_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T3_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9725</TotalTime>
  <Words>4138</Words>
  <Application>Microsoft Office PowerPoint</Application>
  <PresentationFormat>On-screen Show (4:3)</PresentationFormat>
  <Paragraphs>436</Paragraphs>
  <Slides>54</Slides>
  <Notes>54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9" baseType="lpstr">
      <vt:lpstr>Arial</vt:lpstr>
      <vt:lpstr>Calibri</vt:lpstr>
      <vt:lpstr>Wingdings</vt:lpstr>
      <vt:lpstr>1_CT3_Theme1</vt:lpstr>
      <vt:lpstr>Image</vt:lpstr>
      <vt:lpstr>Slide 1</vt:lpstr>
      <vt:lpstr>Slide 2</vt:lpstr>
      <vt:lpstr>Launching Applications</vt:lpstr>
      <vt:lpstr>Application Components</vt:lpstr>
      <vt:lpstr>Ribbons and Tabs</vt:lpstr>
      <vt:lpstr>Getting Help</vt:lpstr>
      <vt:lpstr>Slide 7</vt:lpstr>
      <vt:lpstr>Creating New Files from Scratch or Templates</vt:lpstr>
      <vt:lpstr>Opening an Existing File</vt:lpstr>
      <vt:lpstr>Navigating in a Document</vt:lpstr>
      <vt:lpstr>Document Views and Zoom</vt:lpstr>
      <vt:lpstr>Switching Between Open Documents</vt:lpstr>
      <vt:lpstr>Saving and Closing Documents</vt:lpstr>
      <vt:lpstr>Slide 14</vt:lpstr>
      <vt:lpstr>Selecting, Inserting, and Deleting Text</vt:lpstr>
      <vt:lpstr>Inserting and Editing Hyperlinks</vt:lpstr>
      <vt:lpstr>Using Copy/Cut/Paste</vt:lpstr>
      <vt:lpstr>Find and Replace</vt:lpstr>
      <vt:lpstr>Spelling and Grammar Check</vt:lpstr>
      <vt:lpstr>Slide 20</vt:lpstr>
      <vt:lpstr>Galleries with Preview</vt:lpstr>
      <vt:lpstr>Working with Fonts</vt:lpstr>
      <vt:lpstr>Paragraph Formatting</vt:lpstr>
      <vt:lpstr>Working with Lists</vt:lpstr>
      <vt:lpstr>Using the Format Painter</vt:lpstr>
      <vt:lpstr>Slide 26</vt:lpstr>
      <vt:lpstr>Inserting Clip Art and Photos</vt:lpstr>
      <vt:lpstr>Inserting Shapes and WordArt</vt:lpstr>
      <vt:lpstr>Applying Graphics Effects</vt:lpstr>
      <vt:lpstr>Editing Photos</vt:lpstr>
      <vt:lpstr>Slide 31</vt:lpstr>
      <vt:lpstr>Creating a Table</vt:lpstr>
      <vt:lpstr>Adjusting Rows, Columns, and Cells</vt:lpstr>
      <vt:lpstr>Formatting Tables</vt:lpstr>
      <vt:lpstr>Slide 35</vt:lpstr>
      <vt:lpstr>Formatting Documents for Printing</vt:lpstr>
      <vt:lpstr>Previewing Documents</vt:lpstr>
      <vt:lpstr>Specifying Print Options</vt:lpstr>
      <vt:lpstr>Managing Print Jobs</vt:lpstr>
      <vt:lpstr>Printing to PDF</vt:lpstr>
      <vt:lpstr>Emailing or Faxing Documents</vt:lpstr>
      <vt:lpstr>Slide 42</vt:lpstr>
      <vt:lpstr>Copying Content Between Applications</vt:lpstr>
      <vt:lpstr>Object Linking and Embedding</vt:lpstr>
      <vt:lpstr>Slide 45</vt:lpstr>
      <vt:lpstr>Sharing Documents</vt:lpstr>
      <vt:lpstr>Adding Comments</vt:lpstr>
      <vt:lpstr>Tracking Changes</vt:lpstr>
      <vt:lpstr>Accepting or Rejecting Changes</vt:lpstr>
      <vt:lpstr>Comparing and Merging Documents</vt:lpstr>
      <vt:lpstr>Protecting Documents</vt:lpstr>
      <vt:lpstr>Slide 52</vt:lpstr>
      <vt:lpstr>Customizing the Ribbon and Tabs</vt:lpstr>
      <vt:lpstr>Application Options</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2008 for Mac</dc:title>
  <dc:subject>Word 2008 for Mac</dc:subject>
  <dc:creator>Brenda Jacobsen</dc:creator>
  <cp:lastModifiedBy>Julia</cp:lastModifiedBy>
  <cp:revision>303</cp:revision>
  <dcterms:created xsi:type="dcterms:W3CDTF">2009-02-17T16:51:53Z</dcterms:created>
  <dcterms:modified xsi:type="dcterms:W3CDTF">2012-06-12T16:01:53Z</dcterms:modified>
</cp:coreProperties>
</file>