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92" r:id="rId2"/>
    <p:sldId id="318" r:id="rId3"/>
    <p:sldId id="265" r:id="rId4"/>
    <p:sldId id="321" r:id="rId5"/>
    <p:sldId id="352" r:id="rId6"/>
    <p:sldId id="322" r:id="rId7"/>
    <p:sldId id="324" r:id="rId8"/>
    <p:sldId id="326" r:id="rId9"/>
    <p:sldId id="327" r:id="rId10"/>
    <p:sldId id="328" r:id="rId11"/>
    <p:sldId id="329" r:id="rId12"/>
    <p:sldId id="330" r:id="rId13"/>
    <p:sldId id="331" r:id="rId14"/>
    <p:sldId id="332" r:id="rId15"/>
    <p:sldId id="351" r:id="rId16"/>
    <p:sldId id="334" r:id="rId17"/>
    <p:sldId id="335" r:id="rId18"/>
    <p:sldId id="336" r:id="rId19"/>
    <p:sldId id="337" r:id="rId20"/>
    <p:sldId id="340" r:id="rId21"/>
    <p:sldId id="338" r:id="rId22"/>
    <p:sldId id="343" r:id="rId23"/>
    <p:sldId id="344" r:id="rId24"/>
    <p:sldId id="345" r:id="rId25"/>
    <p:sldId id="342" r:id="rId26"/>
    <p:sldId id="346" r:id="rId27"/>
    <p:sldId id="347" r:id="rId28"/>
    <p:sldId id="348" r:id="rId29"/>
    <p:sldId id="349" r:id="rId30"/>
    <p:sldId id="350"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42" autoAdjust="0"/>
    <p:restoredTop sz="94660"/>
  </p:normalViewPr>
  <p:slideViewPr>
    <p:cSldViewPr>
      <p:cViewPr varScale="1">
        <p:scale>
          <a:sx n="86" d="100"/>
          <a:sy n="86" d="100"/>
        </p:scale>
        <p:origin x="-81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82F02C-3546-4B89-BF91-8747E819C874}" type="datetime1">
              <a:rPr lang="en-US"/>
              <a:pPr/>
              <a:t>6/3/2013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3875074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5364" name="Slide Number Placeholder 3"/>
          <p:cNvSpPr>
            <a:spLocks noGrp="1"/>
          </p:cNvSpPr>
          <p:nvPr>
            <p:ph type="sldNum" sz="quarter" idx="5"/>
          </p:nvPr>
        </p:nvSpPr>
        <p:spPr bwMode="auto">
          <a:noFill/>
          <a:ln>
            <a:miter lim="800000"/>
            <a:headEnd/>
            <a:tailEnd/>
          </a:ln>
        </p:spPr>
        <p:txBody>
          <a:bodyPr/>
          <a:lstStyle/>
          <a:p>
            <a:fld id="{EB807580-50F1-4C94-AA6E-8A238A4DF4E6}"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121"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122"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sz="quarter" idx="4294967295"/>
          </p:nvPr>
        </p:nvSpPr>
        <p:spPr bwMode="auto">
          <a:xfrm>
            <a:off x="519953" y="2286000"/>
            <a:ext cx="8166847" cy="1295400"/>
          </a:xfrm>
          <a:prstGeom prst="rect">
            <a:avLst/>
          </a:prstGeom>
          <a:noFill/>
          <a:ln>
            <a:miter lim="800000"/>
            <a:headEnd/>
            <a:tailEnd/>
          </a:ln>
        </p:spPr>
        <p:txBody>
          <a:bodyPr/>
          <a:lstStyle/>
          <a:p>
            <a:pPr marL="0" indent="0" eaLnBrk="1" hangingPunct="1">
              <a:spcBef>
                <a:spcPct val="0"/>
              </a:spcBef>
              <a:buFontTx/>
              <a:buNone/>
            </a:pPr>
            <a:r>
              <a:rPr lang="en-US" sz="2000" i="1" dirty="0" smtClean="0"/>
              <a:t>Microsoft Access 2013 is a database application that is ideal for gathering and understanding data that’s been collected on just about anything – from customers and employees, to inventory, services, and events.</a:t>
            </a:r>
          </a:p>
        </p:txBody>
      </p:sp>
      <p:sp>
        <p:nvSpPr>
          <p:cNvPr id="14341" name="Text Placeholder 5"/>
          <p:cNvSpPr>
            <a:spLocks noGrp="1"/>
          </p:cNvSpPr>
          <p:nvPr>
            <p:ph type="body" sz="quarter" idx="4294967295"/>
          </p:nvPr>
        </p:nvSpPr>
        <p:spPr bwMode="auto">
          <a:xfrm>
            <a:off x="457200" y="6248400"/>
            <a:ext cx="5334000" cy="304800"/>
          </a:xfrm>
          <a:prstGeom prst="rect">
            <a:avLst/>
          </a:prstGeom>
          <a:noFill/>
          <a:ln>
            <a:miter lim="800000"/>
            <a:headEnd/>
            <a:tailEnd/>
          </a:ln>
        </p:spPr>
        <p:txBody>
          <a:bodyPr/>
          <a:lstStyle/>
          <a:p>
            <a:pPr eaLnBrk="1" hangingPunct="1">
              <a:buFontTx/>
              <a:buNone/>
            </a:pPr>
            <a:r>
              <a:rPr lang="en-US" sz="1100" b="1" dirty="0" smtClean="0">
                <a:solidFill>
                  <a:srgbClr val="65AA3B"/>
                </a:solidFill>
              </a:rPr>
              <a:t>Skills &gt; Access 2013</a:t>
            </a:r>
          </a:p>
        </p:txBody>
      </p:sp>
      <p:sp>
        <p:nvSpPr>
          <p:cNvPr id="5" name="TextBox 8"/>
          <p:cNvSpPr txBox="1">
            <a:spLocks noChangeArrowheads="1"/>
          </p:cNvSpPr>
          <p:nvPr/>
        </p:nvSpPr>
        <p:spPr bwMode="auto">
          <a:xfrm>
            <a:off x="495497" y="4918398"/>
            <a:ext cx="1644650" cy="366713"/>
          </a:xfrm>
          <a:prstGeom prst="rect">
            <a:avLst/>
          </a:prstGeom>
          <a:noFill/>
          <a:ln w="9525">
            <a:noFill/>
            <a:miter lim="800000"/>
            <a:headEnd/>
            <a:tailEnd/>
          </a:ln>
        </p:spPr>
        <p:txBody>
          <a:bodyPr wrap="none">
            <a:spAutoFit/>
          </a:bodyPr>
          <a:lstStyle/>
          <a:p>
            <a:r>
              <a:rPr lang="en-US" dirty="0"/>
              <a:t>In this section:</a:t>
            </a:r>
          </a:p>
        </p:txBody>
      </p:sp>
      <p:sp>
        <p:nvSpPr>
          <p:cNvPr id="6" name="Content Placeholder 3"/>
          <p:cNvSpPr txBox="1">
            <a:spLocks/>
          </p:cNvSpPr>
          <p:nvPr/>
        </p:nvSpPr>
        <p:spPr bwMode="auto">
          <a:xfrm>
            <a:off x="6781800" y="914400"/>
            <a:ext cx="4038600" cy="1407879"/>
          </a:xfrm>
          <a:prstGeom prst="rect">
            <a:avLst/>
          </a:prstGeom>
          <a:noFill/>
          <a:ln>
            <a:miter lim="800000"/>
            <a:headEnd/>
            <a:tailEnd/>
          </a:ln>
        </p:spPr>
        <p:txBody>
          <a:bodyPr/>
          <a:lstStyle/>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228600" y="457200"/>
            <a:ext cx="5410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Access 2013</a:t>
            </a:r>
          </a:p>
        </p:txBody>
      </p:sp>
      <p:sp>
        <p:nvSpPr>
          <p:cNvPr id="9" name="Content Placeholder 3"/>
          <p:cNvSpPr txBox="1">
            <a:spLocks/>
          </p:cNvSpPr>
          <p:nvPr/>
        </p:nvSpPr>
        <p:spPr bwMode="auto">
          <a:xfrm>
            <a:off x="495497" y="5319713"/>
            <a:ext cx="8229600" cy="685800"/>
          </a:xfrm>
          <a:prstGeom prst="rect">
            <a:avLst/>
          </a:prstGeom>
          <a:noFill/>
          <a:ln>
            <a:miter lim="800000"/>
            <a:headEnd/>
            <a:tailEnd/>
          </a:ln>
        </p:spPr>
        <p:txBody>
          <a:bodyPr numCol="2"/>
          <a:lstStyle/>
          <a:p>
            <a:pPr marL="342900" lvl="0" indent="-182563">
              <a:spcBef>
                <a:spcPct val="20000"/>
              </a:spcBef>
              <a:buFontTx/>
              <a:buChar char="•"/>
              <a:defRPr/>
            </a:pPr>
            <a:r>
              <a:rPr lang="en-US" kern="0" dirty="0">
                <a:cs typeface="Arial" pitchFamily="34" charset="0"/>
              </a:rPr>
              <a:t>Overview of Databases</a:t>
            </a:r>
          </a:p>
          <a:p>
            <a:pPr marL="342900" lvl="0" indent="-182563">
              <a:spcBef>
                <a:spcPct val="20000"/>
              </a:spcBef>
              <a:buFontTx/>
              <a:buChar char="•"/>
              <a:defRPr/>
            </a:pPr>
            <a:r>
              <a:rPr lang="en-US" kern="0" dirty="0">
                <a:cs typeface="Arial" pitchFamily="34" charset="0"/>
              </a:rPr>
              <a:t>Database </a:t>
            </a:r>
            <a:r>
              <a:rPr lang="en-US" kern="0" dirty="0" smtClean="0">
                <a:cs typeface="Arial" pitchFamily="34" charset="0"/>
              </a:rPr>
              <a:t>Tables</a:t>
            </a:r>
            <a:endParaRPr lang="en-US" dirty="0" smtClean="0">
              <a:latin typeface="+mn-lt"/>
            </a:endParaRPr>
          </a:p>
          <a:p>
            <a:pPr marL="342900" lvl="0" indent="-182563">
              <a:spcBef>
                <a:spcPct val="20000"/>
              </a:spcBef>
              <a:buFontTx/>
              <a:buChar char="•"/>
              <a:defRPr/>
            </a:pPr>
            <a:r>
              <a:rPr lang="en-US" kern="0" dirty="0" smtClean="0">
                <a:cs typeface="Arial" pitchFamily="34" charset="0"/>
              </a:rPr>
              <a:t>Datasheets </a:t>
            </a:r>
            <a:r>
              <a:rPr lang="en-US" kern="0" dirty="0">
                <a:cs typeface="Arial" pitchFamily="34" charset="0"/>
              </a:rPr>
              <a:t>and Forms</a:t>
            </a:r>
          </a:p>
          <a:p>
            <a:pPr marL="342900" lvl="0" indent="-182563">
              <a:spcBef>
                <a:spcPct val="20000"/>
              </a:spcBef>
              <a:buFontTx/>
              <a:buChar char="•"/>
              <a:defRPr/>
            </a:pPr>
            <a:r>
              <a:rPr lang="en-US" kern="0" dirty="0">
                <a:cs typeface="Arial" pitchFamily="34" charset="0"/>
              </a:rPr>
              <a:t>Queries and Reports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Creating a Table in Datasheet View</a:t>
            </a:r>
          </a:p>
        </p:txBody>
      </p:sp>
      <p:sp>
        <p:nvSpPr>
          <p:cNvPr id="4"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Table in Datasheet View</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665194"/>
            <a:ext cx="7557024" cy="35276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62075"/>
            <a:ext cx="8229600" cy="4133850"/>
          </a:xfrm>
          <a:prstGeom prst="rect">
            <a:avLst/>
          </a:prstGeom>
          <a:noFill/>
          <a:ln>
            <a:miter lim="800000"/>
            <a:headEnd/>
            <a:tailEnd/>
          </a:ln>
        </p:spPr>
        <p:txBody>
          <a:bodyPr/>
          <a:lstStyle/>
          <a:p>
            <a:pPr eaLnBrk="0" hangingPunct="0">
              <a:spcBef>
                <a:spcPts val="0"/>
              </a:spcBef>
              <a:defRPr/>
            </a:pPr>
            <a:r>
              <a:rPr lang="en-US" sz="2400" dirty="0">
                <a:latin typeface="+mn-lt"/>
                <a:cs typeface="+mn-cs"/>
              </a:rPr>
              <a:t>To create a table, click the Create tab, and then click the Table button in the Tables group.</a:t>
            </a:r>
          </a:p>
          <a:p>
            <a:pPr eaLnBrk="0" hangingPunct="0">
              <a:spcBef>
                <a:spcPts val="0"/>
              </a:spcBef>
              <a:defRPr/>
            </a:pPr>
            <a:endParaRPr lang="en-US" sz="2400" dirty="0">
              <a:latin typeface="+mn-lt"/>
              <a:cs typeface="+mn-cs"/>
            </a:endParaRPr>
          </a:p>
          <a:p>
            <a:pPr eaLnBrk="0" hangingPunct="0">
              <a:spcBef>
                <a:spcPts val="0"/>
              </a:spcBef>
              <a:defRPr/>
            </a:pPr>
            <a:r>
              <a:rPr lang="en-US" sz="2400" dirty="0">
                <a:latin typeface="+mn-lt"/>
                <a:cs typeface="+mn-cs"/>
              </a:rPr>
              <a:t>The View button allows you to select from two different views: Datasheet (default) and Design.</a:t>
            </a:r>
          </a:p>
          <a:p>
            <a:pPr eaLnBrk="0" hangingPunct="0">
              <a:spcBef>
                <a:spcPts val="0"/>
              </a:spcBef>
              <a:defRPr/>
            </a:pPr>
            <a:endParaRPr lang="en-US" sz="2400" dirty="0">
              <a:latin typeface="+mn-lt"/>
              <a:cs typeface="+mn-cs"/>
            </a:endParaRPr>
          </a:p>
          <a:p>
            <a:pPr eaLnBrk="0" hangingPunct="0">
              <a:spcBef>
                <a:spcPts val="0"/>
              </a:spcBef>
              <a:defRPr/>
            </a:pPr>
            <a:r>
              <a:rPr lang="en-US" sz="2400" dirty="0">
                <a:latin typeface="+mn-lt"/>
                <a:cs typeface="+mn-cs"/>
              </a:rPr>
              <a:t>Table Design grid includes Field Name, Type of Field, and optional Description.</a:t>
            </a:r>
          </a:p>
          <a:p>
            <a:pPr eaLnBrk="0" hangingPunct="0">
              <a:spcBef>
                <a:spcPts val="0"/>
              </a:spcBef>
              <a:defRPr/>
            </a:pPr>
            <a:r>
              <a:rPr lang="en-US" sz="2400" dirty="0">
                <a:latin typeface="+mn-lt"/>
                <a:cs typeface="+mn-cs"/>
              </a:rPr>
              <a:t> </a:t>
            </a:r>
          </a:p>
          <a:p>
            <a:pPr eaLnBrk="0" hangingPunct="0">
              <a:spcBef>
                <a:spcPts val="0"/>
              </a:spcBef>
              <a:defRPr/>
            </a:pPr>
            <a:r>
              <a:rPr lang="en-US" sz="2400" dirty="0">
                <a:latin typeface="+mn-lt"/>
                <a:cs typeface="+mn-cs"/>
              </a:rPr>
              <a:t>A database works more efficiently if you limit a field’s size to the number of characters you expect to store in that field.</a:t>
            </a:r>
          </a:p>
          <a:p>
            <a:pPr marL="228600" indent="-228600" eaLnBrk="0" hangingPunct="0">
              <a:spcBef>
                <a:spcPct val="20000"/>
              </a:spcBef>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Creating a Table in Design View</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Table in Design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wipe(down)">
                                      <p:cBhvr>
                                        <p:cTn id="16" dur="500"/>
                                        <p:tgtEl>
                                          <p:spTgt spid="5">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down)">
                                      <p:cBhvr>
                                        <p:cTn id="1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Creating a Table in Design View</a:t>
            </a:r>
          </a:p>
        </p:txBody>
      </p:sp>
      <p:sp>
        <p:nvSpPr>
          <p:cNvPr id="4"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Table in Design View</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24536"/>
            <a:ext cx="7557024" cy="42089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609600" y="1143000"/>
            <a:ext cx="8229600" cy="2286000"/>
          </a:xfrm>
          <a:prstGeom prst="rect">
            <a:avLst/>
          </a:prstGeom>
          <a:noFill/>
          <a:ln>
            <a:miter lim="800000"/>
            <a:headEnd/>
            <a:tailEnd/>
          </a:ln>
        </p:spPr>
        <p:txBody>
          <a:bodyPr/>
          <a:lstStyle/>
          <a:p>
            <a:pPr eaLnBrk="0" hangingPunct="0">
              <a:spcBef>
                <a:spcPts val="0"/>
              </a:spcBef>
              <a:defRPr/>
            </a:pPr>
            <a:r>
              <a:rPr lang="en-US" sz="2400" dirty="0" smtClean="0">
                <a:latin typeface="+mn-lt"/>
              </a:rPr>
              <a:t>A primary key is used to uniquely identify each record in a database table.</a:t>
            </a:r>
          </a:p>
          <a:p>
            <a:pPr marL="228600" indent="-228600"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When a field is a primary key in one table, and is also included as a field in another table, it’s called a “foreign key” in the second table.</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10"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Primary Keys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Primary Keys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3657600"/>
            <a:ext cx="7557024" cy="20394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684564"/>
            <a:ext cx="8229600" cy="1504950"/>
          </a:xfrm>
          <a:prstGeom prst="rect">
            <a:avLst/>
          </a:prstGeom>
          <a:noFill/>
          <a:ln>
            <a:miter lim="800000"/>
            <a:headEnd/>
            <a:tailEnd/>
          </a:ln>
        </p:spPr>
        <p:txBody>
          <a:bodyPr/>
          <a:lstStyle/>
          <a:p>
            <a:pPr eaLnBrk="0" hangingPunct="0">
              <a:spcBef>
                <a:spcPts val="0"/>
              </a:spcBef>
              <a:defRPr/>
            </a:pPr>
            <a:r>
              <a:rPr lang="en-US" sz="2400" dirty="0" smtClean="0">
                <a:latin typeface="+mn-lt"/>
              </a:rPr>
              <a:t>Data Type Gallery allows you to quickly add a group of related fields to a table.</a:t>
            </a:r>
          </a:p>
          <a:p>
            <a:pPr marL="228600" indent="-228600" eaLnBrk="0" hangingPunct="0">
              <a:spcBef>
                <a:spcPts val="0"/>
              </a:spcBef>
              <a:defRPr/>
            </a:pPr>
            <a:endParaRPr lang="en-US" sz="2400" dirty="0" smtClean="0">
              <a:latin typeface="+mn-lt"/>
            </a:endParaRPr>
          </a:p>
          <a:p>
            <a:pPr marL="228600" indent="-228600" eaLnBrk="0" hangingPunct="0">
              <a:spcBef>
                <a:spcPts val="0"/>
              </a:spcBef>
              <a:defRPr/>
            </a:pPr>
            <a:r>
              <a:rPr lang="en-US" sz="2400" dirty="0" smtClean="0">
                <a:latin typeface="+mn-lt"/>
              </a:rPr>
              <a:t>It’s easy to move fields around in Design view.</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Adding Fields Using the Data Type Gallery</a:t>
            </a:r>
          </a:p>
        </p:txBody>
      </p:sp>
      <p:sp>
        <p:nvSpPr>
          <p:cNvPr id="7"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Adding Fields Using the Data Type Gallery</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3276600"/>
            <a:ext cx="7315200" cy="26309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43000"/>
            <a:ext cx="8229600" cy="1905000"/>
          </a:xfrm>
          <a:prstGeom prst="rect">
            <a:avLst/>
          </a:prstGeom>
          <a:noFill/>
          <a:ln>
            <a:miter lim="800000"/>
            <a:headEnd/>
            <a:tailEnd/>
          </a:ln>
        </p:spPr>
        <p:txBody>
          <a:bodyPr/>
          <a:lstStyle/>
          <a:p>
            <a:pPr eaLnBrk="0" hangingPunct="0">
              <a:spcBef>
                <a:spcPts val="0"/>
              </a:spcBef>
              <a:defRPr/>
            </a:pPr>
            <a:r>
              <a:rPr lang="en-US" sz="2400" dirty="0" smtClean="0">
                <a:latin typeface="+mn-lt"/>
              </a:rPr>
              <a:t>To import data from a text file, use External Data tab, Import &amp; Link group, Text File button to open the Get External Data dialog box.</a:t>
            </a:r>
          </a:p>
          <a:p>
            <a:pPr eaLnBrk="0" hangingPunct="0">
              <a:spcBef>
                <a:spcPts val="0"/>
              </a:spcBef>
              <a:defRPr/>
            </a:pPr>
            <a:endParaRPr lang="en-US" sz="2400" dirty="0" smtClean="0">
              <a:latin typeface="+mn-lt"/>
            </a:endParaRPr>
          </a:p>
          <a:p>
            <a:pPr marL="228600" indent="-228600" eaLnBrk="0" hangingPunct="0">
              <a:spcBef>
                <a:spcPts val="0"/>
              </a:spcBef>
              <a:defRPr/>
            </a:pPr>
            <a:r>
              <a:rPr lang="en-US" sz="2400" dirty="0" smtClean="0">
                <a:latin typeface="+mn-lt"/>
              </a:rPr>
              <a:t>Delimited text is “delimited,” or separated, by a character.</a:t>
            </a:r>
          </a:p>
        </p:txBody>
      </p:sp>
      <p:sp>
        <p:nvSpPr>
          <p:cNvPr id="6"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Importing Data from a Text File</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Importing Data from a Text File</a:t>
            </a:r>
          </a:p>
        </p:txBody>
      </p:sp>
      <p:pic>
        <p:nvPicPr>
          <p:cNvPr id="2" name="Picture 1" descr="VlC Media Player"/>
          <p:cNvPicPr>
            <a:picLocks noChangeAspect="1"/>
          </p:cNvPicPr>
          <p:nvPr/>
        </p:nvPicPr>
        <p:blipFill rotWithShape="1">
          <a:blip r:embed="rId3">
            <a:extLst>
              <a:ext uri="{28A0092B-C50C-407E-A947-70E740481C1C}">
                <a14:useLocalDpi xmlns:a14="http://schemas.microsoft.com/office/drawing/2010/main" val="0"/>
              </a:ext>
            </a:extLst>
          </a:blip>
          <a:srcRect t="12549" r="45255" b="55556"/>
          <a:stretch/>
        </p:blipFill>
        <p:spPr>
          <a:xfrm>
            <a:off x="2503450" y="3276600"/>
            <a:ext cx="4137100" cy="2187388"/>
          </a:xfrm>
          <a:prstGeom prst="rect">
            <a:avLst/>
          </a:prstGeom>
        </p:spPr>
      </p:pic>
    </p:spTree>
    <p:extLst>
      <p:ext uri="{BB962C8B-B14F-4D97-AF65-F5344CB8AC3E}">
        <p14:creationId xmlns:p14="http://schemas.microsoft.com/office/powerpoint/2010/main" val="327921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71575"/>
            <a:ext cx="8229600" cy="4514850"/>
          </a:xfrm>
          <a:prstGeom prst="rect">
            <a:avLst/>
          </a:prstGeom>
          <a:noFill/>
          <a:ln>
            <a:miter lim="800000"/>
            <a:headEnd/>
            <a:tailEnd/>
          </a:ln>
        </p:spPr>
        <p:txBody>
          <a:bodyPr/>
          <a:lstStyle/>
          <a:p>
            <a:pPr eaLnBrk="0" hangingPunct="0">
              <a:spcBef>
                <a:spcPts val="0"/>
              </a:spcBef>
              <a:defRPr/>
            </a:pPr>
            <a:r>
              <a:rPr lang="en-US" sz="2400" dirty="0" smtClean="0">
                <a:latin typeface="+mn-lt"/>
              </a:rPr>
              <a:t>Tools for setting up relationships are on Database Tools tab.</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Process of setting up a relationship in the Show Table dialog box </a:t>
            </a:r>
            <a:r>
              <a:rPr lang="en-US" sz="2400" dirty="0"/>
              <a:t>between the tables </a:t>
            </a:r>
            <a:r>
              <a:rPr lang="en-US" sz="2400" dirty="0" smtClean="0"/>
              <a:t>that share a common field </a:t>
            </a:r>
            <a:r>
              <a:rPr lang="en-US" sz="2400" dirty="0" smtClean="0">
                <a:latin typeface="+mn-lt"/>
              </a:rPr>
              <a:t>is known as a “join.”</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Once tables are joined, you can extract the data from two or more tables at once by using a query, form or report.</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Without relationships between tables, the amount of meaningful data extracted from the database is limited.</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Table Relationships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Table Relationships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66294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Table Relationships</a:t>
            </a:r>
          </a:p>
        </p:txBody>
      </p:sp>
      <p:sp>
        <p:nvSpPr>
          <p:cNvPr id="4"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Table Relationships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51430"/>
            <a:ext cx="7557024" cy="415514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68086" y="4252913"/>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468086" y="4633913"/>
            <a:ext cx="8229600" cy="1371600"/>
          </a:xfrm>
          <a:prstGeom prst="rect">
            <a:avLst/>
          </a:prstGeom>
          <a:noFill/>
          <a:ln>
            <a:miter lim="800000"/>
            <a:headEnd/>
            <a:tailEnd/>
          </a:ln>
        </p:spPr>
        <p:txBody>
          <a:bodyPr numCol="2"/>
          <a:lstStyle/>
          <a:p>
            <a:pPr marL="342900" lvl="0" indent="-182563">
              <a:spcBef>
                <a:spcPct val="20000"/>
              </a:spcBef>
              <a:buFontTx/>
              <a:buChar char="•"/>
              <a:defRPr/>
            </a:pPr>
            <a:r>
              <a:rPr lang="en-US" dirty="0" smtClean="0">
                <a:latin typeface="+mn-lt"/>
              </a:rPr>
              <a:t>Entering Data in Datasheets</a:t>
            </a:r>
          </a:p>
          <a:p>
            <a:pPr marL="342900" lvl="0" indent="-182563">
              <a:spcBef>
                <a:spcPct val="20000"/>
              </a:spcBef>
              <a:buFontTx/>
              <a:buChar char="•"/>
              <a:defRPr/>
            </a:pPr>
            <a:r>
              <a:rPr lang="en-US" dirty="0" smtClean="0">
                <a:latin typeface="+mn-lt"/>
              </a:rPr>
              <a:t>Subdatasheets &amp; Lookup Fields</a:t>
            </a:r>
          </a:p>
          <a:p>
            <a:pPr marL="342900" lvl="0" indent="-182563">
              <a:spcBef>
                <a:spcPct val="20000"/>
              </a:spcBef>
              <a:buFontTx/>
              <a:buChar char="•"/>
              <a:defRPr/>
            </a:pPr>
            <a:r>
              <a:rPr lang="en-US" dirty="0" smtClean="0">
                <a:latin typeface="+mn-lt"/>
              </a:rPr>
              <a:t>Sort &amp; Filter</a:t>
            </a:r>
          </a:p>
          <a:p>
            <a:pPr marL="342900" lvl="0" indent="-182563">
              <a:spcBef>
                <a:spcPct val="20000"/>
              </a:spcBef>
              <a:buFontTx/>
              <a:buChar char="•"/>
              <a:defRPr/>
            </a:pPr>
            <a:r>
              <a:rPr lang="en-US" dirty="0" smtClean="0">
                <a:latin typeface="+mn-lt"/>
              </a:rPr>
              <a:t>Calculating</a:t>
            </a:r>
          </a:p>
          <a:p>
            <a:pPr marL="342900" lvl="0" indent="-182563">
              <a:spcBef>
                <a:spcPct val="20000"/>
              </a:spcBef>
              <a:buFontTx/>
              <a:buChar char="•"/>
              <a:defRPr/>
            </a:pPr>
            <a:endParaRPr lang="en-US" dirty="0" smtClean="0">
              <a:latin typeface="+mn-lt"/>
            </a:endParaRPr>
          </a:p>
          <a:p>
            <a:pPr marL="342900" lvl="0" indent="-182563">
              <a:spcBef>
                <a:spcPct val="20000"/>
              </a:spcBef>
              <a:buFontTx/>
              <a:buChar char="•"/>
              <a:defRPr/>
            </a:pPr>
            <a:r>
              <a:rPr lang="en-US" dirty="0" smtClean="0">
                <a:latin typeface="+mn-lt"/>
              </a:rPr>
              <a:t>Using </a:t>
            </a:r>
            <a:r>
              <a:rPr lang="en-US" dirty="0">
                <a:latin typeface="+mn-lt"/>
              </a:rPr>
              <a:t>Forms</a:t>
            </a:r>
          </a:p>
          <a:p>
            <a:pPr marL="342900" lvl="0" indent="-182563">
              <a:spcBef>
                <a:spcPct val="20000"/>
              </a:spcBef>
              <a:buFontTx/>
              <a:buChar char="•"/>
              <a:defRPr/>
            </a:pPr>
            <a:r>
              <a:rPr lang="en-US" dirty="0">
                <a:latin typeface="+mn-lt"/>
              </a:rPr>
              <a:t>Designing Forms</a:t>
            </a:r>
          </a:p>
          <a:p>
            <a:pPr marL="342900" lvl="0" indent="-182563">
              <a:spcBef>
                <a:spcPct val="20000"/>
              </a:spcBef>
              <a:buFontTx/>
              <a:buChar char="•"/>
              <a:defRPr/>
            </a:pPr>
            <a:r>
              <a:rPr lang="en-US" dirty="0">
                <a:latin typeface="+mn-lt"/>
              </a:rPr>
              <a:t>Creating a Form with a </a:t>
            </a:r>
            <a:r>
              <a:rPr lang="en-US" dirty="0" smtClean="0">
                <a:latin typeface="+mn-lt"/>
              </a:rPr>
              <a:t>Subform</a:t>
            </a:r>
            <a:endParaRPr lang="en-US" dirty="0">
              <a:latin typeface="+mn-lt"/>
            </a:endParaRPr>
          </a:p>
        </p:txBody>
      </p:sp>
      <p:sp>
        <p:nvSpPr>
          <p:cNvPr id="6" name="Rectangle 5"/>
          <p:cNvSpPr/>
          <p:nvPr/>
        </p:nvSpPr>
        <p:spPr>
          <a:xfrm>
            <a:off x="468086" y="1981200"/>
            <a:ext cx="8229600" cy="1938992"/>
          </a:xfrm>
          <a:prstGeom prst="rect">
            <a:avLst/>
          </a:prstGeom>
        </p:spPr>
        <p:txBody>
          <a:bodyPr wrap="square">
            <a:spAutoFit/>
          </a:bodyPr>
          <a:lstStyle/>
          <a:p>
            <a:r>
              <a:rPr lang="en-US" sz="2000" i="1" dirty="0" smtClean="0">
                <a:latin typeface="+mn-lt"/>
              </a:rPr>
              <a:t>The data in an Access database is organized into tables that are joined together through key fields. Data may be entered directly into tables or through forms that you can create to simplify and control the data entry process.  Additionally, Access provides tools for sorting, filtering, and performing calculations on the data that make the task of extracting and reporting that data much easier. </a:t>
            </a:r>
            <a:endParaRPr lang="en-US" sz="2000" i="1" dirty="0">
              <a:latin typeface="+mn-lt"/>
            </a:endParaRP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a:t>
            </a:r>
          </a:p>
        </p:txBody>
      </p:sp>
      <p:sp>
        <p:nvSpPr>
          <p:cNvPr id="7" name="Content Placeholder 2"/>
          <p:cNvSpPr txBox="1">
            <a:spLocks/>
          </p:cNvSpPr>
          <p:nvPr/>
        </p:nvSpPr>
        <p:spPr bwMode="auto">
          <a:xfrm>
            <a:off x="228600" y="457200"/>
            <a:ext cx="8458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Datasheets and Forms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28700"/>
            <a:ext cx="8229600" cy="1828800"/>
          </a:xfrm>
          <a:prstGeom prst="rect">
            <a:avLst/>
          </a:prstGeom>
          <a:noFill/>
          <a:ln>
            <a:miter lim="800000"/>
            <a:headEnd/>
            <a:tailEnd/>
          </a:ln>
        </p:spPr>
        <p:txBody>
          <a:bodyPr/>
          <a:lstStyle/>
          <a:p>
            <a:pPr eaLnBrk="0" hangingPunct="0">
              <a:spcBef>
                <a:spcPts val="0"/>
              </a:spcBef>
              <a:defRPr/>
            </a:pPr>
            <a:r>
              <a:rPr lang="en-US" sz="2400" dirty="0" smtClean="0">
                <a:latin typeface="+mn-lt"/>
              </a:rPr>
              <a:t>Once tables and relationships are set up, there are a few ways to work with data stored in tables.</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Tools at the bottom of Datasheet view allow searching for any data in any field. </a:t>
            </a: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Entering Data in Datasheets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Entering Data in Datasheets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89050" y="2971800"/>
            <a:ext cx="5965900" cy="29942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811069"/>
            <a:ext cx="8229600" cy="2554545"/>
          </a:xfrm>
          <a:prstGeom prst="rect">
            <a:avLst/>
          </a:prstGeom>
        </p:spPr>
        <p:txBody>
          <a:bodyPr wrap="square">
            <a:spAutoFit/>
          </a:bodyPr>
          <a:lstStyle/>
          <a:p>
            <a:r>
              <a:rPr lang="en-US" sz="2000" i="1" dirty="0" smtClean="0">
                <a:latin typeface="+mn-lt"/>
              </a:rPr>
              <a:t>Access is Microsoft’s relational database management program. It’s designed to help users create databases – collections of data – for later retrieval, manipulation, and reporting of that data to support problem-solving and decision making activities. To use a database, though, you don’t have to be its creator. In fact, most of the time we aren’t even aware that we are using a database when we search for something online, ask a store clerk to check the status of an out-of-stock item, use library resources to find books, or buy an airline ticket.</a:t>
            </a:r>
            <a:endParaRPr lang="en-US" sz="2000" i="1" dirty="0">
              <a:latin typeface="+mn-lt"/>
            </a:endParaRPr>
          </a:p>
        </p:txBody>
      </p:sp>
      <p:sp>
        <p:nvSpPr>
          <p:cNvPr id="4" name="TextBox 8"/>
          <p:cNvSpPr txBox="1">
            <a:spLocks noChangeArrowheads="1"/>
          </p:cNvSpPr>
          <p:nvPr/>
        </p:nvSpPr>
        <p:spPr bwMode="auto">
          <a:xfrm>
            <a:off x="495497" y="4688342"/>
            <a:ext cx="1644650" cy="366713"/>
          </a:xfrm>
          <a:prstGeom prst="rect">
            <a:avLst/>
          </a:prstGeom>
          <a:noFill/>
          <a:ln w="9525">
            <a:noFill/>
            <a:miter lim="800000"/>
            <a:headEnd/>
            <a:tailEnd/>
          </a:ln>
        </p:spPr>
        <p:txBody>
          <a:bodyPr wrap="none">
            <a:spAutoFit/>
          </a:bodyPr>
          <a:lstStyle/>
          <a:p>
            <a:r>
              <a:rPr lang="en-US" dirty="0"/>
              <a:t>In this section:</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a:t>
            </a:r>
          </a:p>
        </p:txBody>
      </p:sp>
      <p:sp>
        <p:nvSpPr>
          <p:cNvPr id="8" name="Content Placeholder 2"/>
          <p:cNvSpPr txBox="1">
            <a:spLocks/>
          </p:cNvSpPr>
          <p:nvPr/>
        </p:nvSpPr>
        <p:spPr bwMode="auto">
          <a:xfrm>
            <a:off x="228600" y="457200"/>
            <a:ext cx="8458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Overview of Databases</a:t>
            </a:r>
          </a:p>
        </p:txBody>
      </p:sp>
      <p:sp>
        <p:nvSpPr>
          <p:cNvPr id="11" name="Content Placeholder 3"/>
          <p:cNvSpPr txBox="1">
            <a:spLocks/>
          </p:cNvSpPr>
          <p:nvPr/>
        </p:nvSpPr>
        <p:spPr bwMode="auto">
          <a:xfrm>
            <a:off x="3048000" y="-350463"/>
            <a:ext cx="4572000" cy="995922"/>
          </a:xfrm>
          <a:prstGeom prst="rect">
            <a:avLst/>
          </a:prstGeom>
          <a:noFill/>
          <a:ln>
            <a:miter lim="800000"/>
            <a:headEnd/>
            <a:tailEnd/>
          </a:ln>
        </p:spPr>
        <p:txBody>
          <a:bodyPr/>
          <a:lstStyle/>
          <a:p>
            <a:pPr marL="342900" lvl="0" indent="-182563">
              <a:spcBef>
                <a:spcPct val="20000"/>
              </a:spcBef>
              <a:buFontTx/>
              <a:buChar char="•"/>
              <a:defRPr/>
            </a:pPr>
            <a:endParaRPr lang="en-US" kern="0" dirty="0">
              <a:latin typeface="+mn-lt"/>
            </a:endParaRPr>
          </a:p>
        </p:txBody>
      </p:sp>
      <p:sp>
        <p:nvSpPr>
          <p:cNvPr id="13" name="Content Placeholder 3"/>
          <p:cNvSpPr txBox="1">
            <a:spLocks/>
          </p:cNvSpPr>
          <p:nvPr/>
        </p:nvSpPr>
        <p:spPr bwMode="auto">
          <a:xfrm>
            <a:off x="495497" y="5004027"/>
            <a:ext cx="8229600" cy="1004887"/>
          </a:xfrm>
          <a:prstGeom prst="rect">
            <a:avLst/>
          </a:prstGeom>
          <a:noFill/>
          <a:ln>
            <a:miter lim="800000"/>
            <a:headEnd/>
            <a:tailEnd/>
          </a:ln>
        </p:spPr>
        <p:txBody>
          <a:bodyPr numCol="2"/>
          <a:lstStyle/>
          <a:p>
            <a:pPr marL="342900" lvl="0" indent="-182563">
              <a:spcBef>
                <a:spcPct val="20000"/>
              </a:spcBef>
              <a:buFontTx/>
              <a:buChar char="•"/>
              <a:defRPr/>
            </a:pPr>
            <a:r>
              <a:rPr lang="en-US" kern="0" dirty="0"/>
              <a:t>Database Management Tools and Features</a:t>
            </a:r>
          </a:p>
          <a:p>
            <a:pPr marL="342900" lvl="0" indent="-182563">
              <a:spcBef>
                <a:spcPct val="20000"/>
              </a:spcBef>
              <a:buFontTx/>
              <a:buChar char="•"/>
              <a:defRPr/>
            </a:pPr>
            <a:r>
              <a:rPr lang="en-US" kern="0" dirty="0"/>
              <a:t>Effective Database </a:t>
            </a:r>
            <a:r>
              <a:rPr lang="en-US" kern="0" dirty="0" smtClean="0"/>
              <a:t>Management</a:t>
            </a:r>
          </a:p>
          <a:p>
            <a:pPr marL="342900" lvl="0" indent="-182563">
              <a:spcBef>
                <a:spcPct val="20000"/>
              </a:spcBef>
              <a:buFontTx/>
              <a:buChar char="•"/>
              <a:defRPr/>
            </a:pPr>
            <a:r>
              <a:rPr lang="en-US" kern="0" dirty="0" smtClean="0"/>
              <a:t>Database </a:t>
            </a:r>
            <a:r>
              <a:rPr lang="en-US" kern="0" dirty="0"/>
              <a:t>Uses</a:t>
            </a:r>
          </a:p>
          <a:p>
            <a:pPr marL="342900" lvl="0" indent="-182563">
              <a:spcBef>
                <a:spcPct val="20000"/>
              </a:spcBef>
              <a:buFontTx/>
              <a:buChar char="•"/>
              <a:defRPr/>
            </a:pPr>
            <a:r>
              <a:rPr lang="en-US" kern="0" dirty="0"/>
              <a:t>Creating and Saving Databases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45365"/>
            <a:ext cx="8229600" cy="2683952"/>
          </a:xfrm>
          <a:prstGeom prst="rect">
            <a:avLst/>
          </a:prstGeom>
          <a:noFill/>
          <a:ln>
            <a:miter lim="800000"/>
            <a:headEnd/>
            <a:tailEnd/>
          </a:ln>
        </p:spPr>
        <p:txBody>
          <a:bodyPr/>
          <a:lstStyle/>
          <a:p>
            <a:pPr eaLnBrk="0" hangingPunct="0">
              <a:spcBef>
                <a:spcPts val="0"/>
              </a:spcBef>
              <a:defRPr/>
            </a:pPr>
            <a:r>
              <a:rPr lang="en-US" sz="2400" dirty="0" smtClean="0">
                <a:latin typeface="+mn-lt"/>
              </a:rPr>
              <a:t>Access automatically sorts the records by primary key.</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A </a:t>
            </a:r>
            <a:r>
              <a:rPr lang="en-US" sz="2400" dirty="0" err="1" smtClean="0">
                <a:latin typeface="+mn-lt"/>
              </a:rPr>
              <a:t>subdatasheet</a:t>
            </a:r>
            <a:r>
              <a:rPr lang="en-US" sz="2400" dirty="0" smtClean="0">
                <a:latin typeface="+mn-lt"/>
              </a:rPr>
              <a:t> shows records related to current record.</a:t>
            </a:r>
          </a:p>
          <a:p>
            <a:pPr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A lookup field makes it easy to enter new data and minimizes the risk of incorrect data being introduced into a field when new records are created. </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172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Subdatasheets &amp; Lookup Fields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Subdatasheets &amp; Lookup Fields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4094" y="3784083"/>
            <a:ext cx="3657600" cy="2039872"/>
          </a:xfrm>
          <a:prstGeom prst="rect">
            <a:avLst/>
          </a:prstGeom>
        </p:spPr>
      </p:pic>
      <p:pic>
        <p:nvPicPr>
          <p:cNvPr id="3" name="Picture 2"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98894" y="4107514"/>
            <a:ext cx="4114800" cy="1393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9200"/>
            <a:ext cx="8229600" cy="1143000"/>
          </a:xfrm>
          <a:prstGeom prst="rect">
            <a:avLst/>
          </a:prstGeom>
          <a:noFill/>
          <a:ln>
            <a:miter lim="800000"/>
            <a:headEnd/>
            <a:tailEnd/>
          </a:ln>
        </p:spPr>
        <p:txBody>
          <a:bodyPr/>
          <a:lstStyle/>
          <a:p>
            <a:pPr eaLnBrk="0" hangingPunct="0">
              <a:spcBef>
                <a:spcPts val="0"/>
              </a:spcBef>
              <a:defRPr/>
            </a:pPr>
            <a:r>
              <a:rPr lang="en-US" sz="2400" dirty="0" smtClean="0">
                <a:latin typeface="+mn-lt"/>
              </a:rPr>
              <a:t>Sort &amp; Filter group, Home        </a:t>
            </a:r>
            <a:r>
              <a:rPr lang="en-US" sz="2400" dirty="0"/>
              <a:t>Filters display only </a:t>
            </a:r>
            <a:r>
              <a:rPr lang="en-US" sz="2400" dirty="0" smtClean="0"/>
              <a:t>records</a:t>
            </a:r>
          </a:p>
          <a:p>
            <a:pPr eaLnBrk="0" hangingPunct="0">
              <a:spcBef>
                <a:spcPts val="0"/>
              </a:spcBef>
              <a:defRPr/>
            </a:pPr>
            <a:r>
              <a:rPr lang="en-US" sz="2400" dirty="0" smtClean="0">
                <a:latin typeface="+mn-lt"/>
              </a:rPr>
              <a:t>tab, contains tools for               </a:t>
            </a:r>
            <a:r>
              <a:rPr lang="en-US" sz="2400" dirty="0"/>
              <a:t>that match a set of criteria.</a:t>
            </a:r>
            <a:endParaRPr lang="en-US" sz="2000" dirty="0"/>
          </a:p>
          <a:p>
            <a:pPr eaLnBrk="0" hangingPunct="0">
              <a:spcBef>
                <a:spcPts val="0"/>
              </a:spcBef>
              <a:defRPr/>
            </a:pPr>
            <a:r>
              <a:rPr lang="en-US" sz="2400" dirty="0" smtClean="0">
                <a:latin typeface="+mn-lt"/>
              </a:rPr>
              <a:t>sorting.</a:t>
            </a:r>
          </a:p>
          <a:p>
            <a:pPr marL="228600" indent="-228600" eaLnBrk="0" hangingPunct="0">
              <a:spcBef>
                <a:spcPts val="0"/>
              </a:spcBef>
              <a:defRPr/>
            </a:pPr>
            <a:endParaRPr lang="en-US" sz="2400" dirty="0" smtClean="0">
              <a:latin typeface="+mn-lt"/>
            </a:endParaRP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Sort &amp; Filter</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Sort &amp; Filter</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4884" y="2593041"/>
            <a:ext cx="3653006" cy="3222812"/>
          </a:xfrm>
          <a:prstGeom prst="rect">
            <a:avLst/>
          </a:prstGeom>
        </p:spPr>
      </p:pic>
      <p:pic>
        <p:nvPicPr>
          <p:cNvPr id="4" name="Picture 3"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90888" y="2593041"/>
            <a:ext cx="4572000" cy="2253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199" y="1219200"/>
            <a:ext cx="8196943" cy="1219200"/>
          </a:xfrm>
          <a:prstGeom prst="rect">
            <a:avLst/>
          </a:prstGeom>
          <a:noFill/>
          <a:ln>
            <a:miter lim="800000"/>
            <a:headEnd/>
            <a:tailEnd/>
          </a:ln>
        </p:spPr>
        <p:txBody>
          <a:bodyPr/>
          <a:lstStyle/>
          <a:p>
            <a:pPr eaLnBrk="0" hangingPunct="0">
              <a:spcBef>
                <a:spcPct val="20000"/>
              </a:spcBef>
              <a:defRPr/>
            </a:pPr>
            <a:r>
              <a:rPr lang="en-US" sz="2400" dirty="0" smtClean="0">
                <a:latin typeface="+mn-lt"/>
              </a:rPr>
              <a:t>In datasheet view, the arrow next to “Click to Add” field name reveals a drop-down menu that includes an option to create a calculated field. </a:t>
            </a:r>
            <a:endParaRPr lang="en-US" sz="2000" dirty="0" smtClean="0"/>
          </a:p>
          <a:p>
            <a:pPr marL="34290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Calculating</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Calculating</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2667000"/>
            <a:ext cx="7315200" cy="30764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1295400"/>
          </a:xfrm>
          <a:prstGeom prst="rect">
            <a:avLst/>
          </a:prstGeom>
          <a:noFill/>
          <a:ln>
            <a:miter lim="800000"/>
            <a:headEnd/>
            <a:tailEnd/>
          </a:ln>
        </p:spPr>
        <p:txBody>
          <a:bodyPr/>
          <a:lstStyle/>
          <a:p>
            <a:pPr eaLnBrk="0" hangingPunct="0">
              <a:spcBef>
                <a:spcPct val="20000"/>
              </a:spcBef>
              <a:defRPr/>
            </a:pPr>
            <a:r>
              <a:rPr lang="en-US" sz="2400" dirty="0" smtClean="0">
                <a:latin typeface="+mn-lt"/>
              </a:rPr>
              <a:t>A form is a database object used to add, maintain, view and print records. A quick way to create a form is the Form Wizard.</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Using Forms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Forms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2362200"/>
            <a:ext cx="7315200" cy="35096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66800"/>
            <a:ext cx="8229600" cy="1676400"/>
          </a:xfrm>
          <a:prstGeom prst="rect">
            <a:avLst/>
          </a:prstGeom>
          <a:noFill/>
          <a:ln>
            <a:miter lim="800000"/>
            <a:headEnd/>
            <a:tailEnd/>
          </a:ln>
        </p:spPr>
        <p:txBody>
          <a:bodyPr/>
          <a:lstStyle/>
          <a:p>
            <a:pPr marL="228600" indent="-228600" eaLnBrk="0" hangingPunct="0">
              <a:spcBef>
                <a:spcPts val="0"/>
              </a:spcBef>
              <a:defRPr/>
            </a:pPr>
            <a:r>
              <a:rPr lang="en-US" sz="2400" dirty="0" smtClean="0">
                <a:latin typeface="+mn-lt"/>
              </a:rPr>
              <a:t>The Form button, Create tab, can also create a form.</a:t>
            </a:r>
          </a:p>
          <a:p>
            <a:pPr marL="228600" indent="-228600"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Arrange tab rearranges the appearance of the form </a:t>
            </a:r>
            <a:r>
              <a:rPr lang="en-US" sz="2400" i="1" dirty="0" smtClean="0">
                <a:latin typeface="+mn-lt"/>
              </a:rPr>
              <a:t>without </a:t>
            </a:r>
            <a:r>
              <a:rPr lang="en-US" sz="2400" dirty="0" smtClean="0">
                <a:latin typeface="+mn-lt"/>
              </a:rPr>
              <a:t> affecting the underlying table.  </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Designing Forms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Designing Forms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b="6067"/>
          <a:stretch/>
        </p:blipFill>
        <p:spPr>
          <a:xfrm>
            <a:off x="1600200" y="2819400"/>
            <a:ext cx="5943600" cy="3082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43753" y="1524000"/>
            <a:ext cx="8229600" cy="762000"/>
          </a:xfrm>
          <a:prstGeom prst="rect">
            <a:avLst/>
          </a:prstGeom>
          <a:noFill/>
          <a:ln>
            <a:miter lim="800000"/>
            <a:headEnd/>
            <a:tailEnd/>
          </a:ln>
        </p:spPr>
        <p:txBody>
          <a:bodyPr/>
          <a:lstStyle/>
          <a:p>
            <a:pPr eaLnBrk="0" hangingPunct="0">
              <a:spcBef>
                <a:spcPct val="20000"/>
              </a:spcBef>
              <a:defRPr/>
            </a:pPr>
            <a:r>
              <a:rPr lang="en-US" sz="2400" dirty="0" smtClean="0">
                <a:latin typeface="+mn-lt"/>
              </a:rPr>
              <a:t>A </a:t>
            </a:r>
            <a:r>
              <a:rPr lang="en-US" sz="2400" dirty="0" err="1" smtClean="0">
                <a:latin typeface="+mn-lt"/>
              </a:rPr>
              <a:t>subform</a:t>
            </a:r>
            <a:r>
              <a:rPr lang="en-US" sz="2400" dirty="0" smtClean="0">
                <a:latin typeface="+mn-lt"/>
              </a:rPr>
              <a:t> (“form within a form”) contains data from a related table</a:t>
            </a:r>
            <a:r>
              <a:rPr lang="en-US" sz="2000" dirty="0" smtClean="0"/>
              <a:t>.</a:t>
            </a:r>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172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Datasheets and Forms &gt; Creating a Form with a Subform</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Form with a </a:t>
            </a:r>
            <a:r>
              <a:rPr lang="en-US" dirty="0" err="1" smtClean="0"/>
              <a:t>Subform</a:t>
            </a:r>
            <a:endParaRPr lang="en-US" dirty="0" smtClean="0"/>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8577" y="2691653"/>
            <a:ext cx="3657600" cy="2689674"/>
          </a:xfrm>
          <a:prstGeom prst="rect">
            <a:avLst/>
          </a:prstGeom>
        </p:spPr>
      </p:pic>
      <p:pic>
        <p:nvPicPr>
          <p:cNvPr id="4" name="Picture 3"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060576" y="2671549"/>
            <a:ext cx="3657600" cy="27298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89857" y="4985715"/>
            <a:ext cx="1644650" cy="366713"/>
          </a:xfrm>
          <a:prstGeom prst="rect">
            <a:avLst/>
          </a:prstGeom>
          <a:noFill/>
          <a:ln w="9525">
            <a:noFill/>
            <a:miter lim="800000"/>
            <a:headEnd/>
            <a:tailEnd/>
          </a:ln>
        </p:spPr>
        <p:txBody>
          <a:bodyPr wrap="none">
            <a:spAutoFit/>
          </a:bodyPr>
          <a:lstStyle/>
          <a:p>
            <a:r>
              <a:rPr lang="en-US" dirty="0"/>
              <a:t>In this section:</a:t>
            </a:r>
          </a:p>
        </p:txBody>
      </p:sp>
      <p:sp>
        <p:nvSpPr>
          <p:cNvPr id="5" name="Content Placeholder 3"/>
          <p:cNvSpPr txBox="1">
            <a:spLocks/>
          </p:cNvSpPr>
          <p:nvPr/>
        </p:nvSpPr>
        <p:spPr bwMode="auto">
          <a:xfrm>
            <a:off x="-1524000" y="1676400"/>
            <a:ext cx="8153400" cy="762000"/>
          </a:xfrm>
          <a:prstGeom prst="rect">
            <a:avLst/>
          </a:prstGeom>
          <a:noFill/>
          <a:ln>
            <a:miter lim="800000"/>
            <a:headEnd/>
            <a:tailEnd/>
          </a:ln>
        </p:spPr>
        <p:txBody>
          <a:bodyPr numCol="2"/>
          <a:lstStyle/>
          <a:p>
            <a:pPr marL="342900" lvl="0" indent="-182563">
              <a:spcBef>
                <a:spcPct val="20000"/>
              </a:spcBef>
              <a:buFontTx/>
              <a:buChar char="•"/>
              <a:defRPr/>
            </a:pPr>
            <a:endParaRPr lang="en-US" dirty="0" smtClean="0"/>
          </a:p>
          <a:p>
            <a:pPr marL="342900" lvl="0" indent="-182563">
              <a:spcBef>
                <a:spcPct val="20000"/>
              </a:spcBef>
              <a:buFontTx/>
              <a:buChar char="•"/>
              <a:defRPr/>
            </a:pPr>
            <a:endParaRPr lang="en-US" dirty="0" smtClean="0"/>
          </a:p>
          <a:p>
            <a:pPr marL="342900" lvl="0" indent="-182563">
              <a:spcBef>
                <a:spcPct val="20000"/>
              </a:spcBef>
              <a:buFontTx/>
              <a:buChar char="•"/>
              <a:defRPr/>
            </a:pPr>
            <a:endParaRPr lang="en-US" dirty="0" smtClean="0"/>
          </a:p>
          <a:p>
            <a:pPr marL="342900" marR="0" lvl="0" indent="-182563"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457200" y="2438400"/>
            <a:ext cx="8229600" cy="1631216"/>
          </a:xfrm>
          <a:prstGeom prst="rect">
            <a:avLst/>
          </a:prstGeom>
        </p:spPr>
        <p:txBody>
          <a:bodyPr wrap="square">
            <a:spAutoFit/>
          </a:bodyPr>
          <a:lstStyle/>
          <a:p>
            <a:r>
              <a:rPr lang="en-US" sz="2000" i="1" dirty="0" smtClean="0">
                <a:latin typeface="+mn-lt"/>
              </a:rPr>
              <a:t>These video lessons will help you better understand how to structure your queries to get answers, and create reports that can be shared with others who might also need the answers to questions. You’ve done the work of setting everything up; now enjoy making use of your database’s contents!</a:t>
            </a:r>
            <a:endParaRPr lang="en-US" sz="2000" i="1" dirty="0">
              <a:latin typeface="+mn-lt"/>
            </a:endParaRP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Queries and Reports</a:t>
            </a:r>
          </a:p>
        </p:txBody>
      </p:sp>
      <p:sp>
        <p:nvSpPr>
          <p:cNvPr id="8" name="Content Placeholder 2"/>
          <p:cNvSpPr txBox="1">
            <a:spLocks/>
          </p:cNvSpPr>
          <p:nvPr/>
        </p:nvSpPr>
        <p:spPr bwMode="auto">
          <a:xfrm>
            <a:off x="228600" y="457200"/>
            <a:ext cx="8458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Queries and Reports</a:t>
            </a:r>
          </a:p>
        </p:txBody>
      </p:sp>
      <p:sp>
        <p:nvSpPr>
          <p:cNvPr id="10" name="Content Placeholder 3"/>
          <p:cNvSpPr txBox="1">
            <a:spLocks/>
          </p:cNvSpPr>
          <p:nvPr/>
        </p:nvSpPr>
        <p:spPr bwMode="auto">
          <a:xfrm>
            <a:off x="489857" y="5330598"/>
            <a:ext cx="8229600" cy="700087"/>
          </a:xfrm>
          <a:prstGeom prst="rect">
            <a:avLst/>
          </a:prstGeom>
          <a:noFill/>
          <a:ln>
            <a:miter lim="800000"/>
            <a:headEnd/>
            <a:tailEnd/>
          </a:ln>
        </p:spPr>
        <p:txBody>
          <a:bodyPr numCol="2"/>
          <a:lstStyle/>
          <a:p>
            <a:pPr marL="342900" lvl="0" indent="-182563">
              <a:spcBef>
                <a:spcPct val="20000"/>
              </a:spcBef>
              <a:buFontTx/>
              <a:buChar char="•"/>
              <a:defRPr/>
            </a:pPr>
            <a:r>
              <a:rPr lang="en-US" dirty="0"/>
              <a:t>Simple Queries</a:t>
            </a:r>
          </a:p>
          <a:p>
            <a:pPr marL="342900" lvl="0" indent="-182563">
              <a:spcBef>
                <a:spcPct val="20000"/>
              </a:spcBef>
              <a:buFontTx/>
              <a:buChar char="•"/>
              <a:defRPr/>
            </a:pPr>
            <a:r>
              <a:rPr lang="en-US" dirty="0"/>
              <a:t>Querying Joined Tables</a:t>
            </a:r>
          </a:p>
          <a:p>
            <a:pPr marL="160337" lvl="0">
              <a:spcBef>
                <a:spcPct val="20000"/>
              </a:spcBef>
              <a:defRPr/>
            </a:pPr>
            <a:endParaRPr lang="en-US" dirty="0" smtClean="0">
              <a:latin typeface="+mn-lt"/>
            </a:endParaRPr>
          </a:p>
          <a:p>
            <a:pPr marL="342900" lvl="0" indent="-182563">
              <a:spcBef>
                <a:spcPct val="20000"/>
              </a:spcBef>
              <a:buFontTx/>
              <a:buChar char="•"/>
              <a:defRPr/>
            </a:pPr>
            <a:r>
              <a:rPr lang="en-US" dirty="0" smtClean="0"/>
              <a:t>Calculating </a:t>
            </a:r>
            <a:r>
              <a:rPr lang="en-US" dirty="0"/>
              <a:t>Values</a:t>
            </a:r>
          </a:p>
          <a:p>
            <a:pPr marL="342900" lvl="0" indent="-182563">
              <a:spcBef>
                <a:spcPct val="20000"/>
              </a:spcBef>
              <a:buFontTx/>
              <a:buChar char="•"/>
              <a:defRPr/>
            </a:pPr>
            <a:r>
              <a:rPr lang="en-US" dirty="0"/>
              <a:t>Reports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044388"/>
            <a:ext cx="8229600" cy="4769224"/>
          </a:xfrm>
          <a:prstGeom prst="rect">
            <a:avLst/>
          </a:prstGeom>
          <a:noFill/>
          <a:ln>
            <a:miter lim="800000"/>
            <a:headEnd/>
            <a:tailEnd/>
          </a:ln>
        </p:spPr>
        <p:txBody>
          <a:bodyPr/>
          <a:lstStyle/>
          <a:p>
            <a:pPr eaLnBrk="0" hangingPunct="0">
              <a:spcBef>
                <a:spcPts val="0"/>
              </a:spcBef>
              <a:defRPr/>
            </a:pPr>
            <a:r>
              <a:rPr lang="en-US" sz="2400" dirty="0" smtClean="0">
                <a:latin typeface="+mn-lt"/>
              </a:rPr>
              <a:t>The real power of a database is found in its queries – questions you ask about the contents of a database.</a:t>
            </a:r>
          </a:p>
          <a:p>
            <a:pPr marL="228600" indent="-228600" eaLnBrk="0" hangingPunct="0">
              <a:spcBef>
                <a:spcPts val="0"/>
              </a:spcBef>
              <a:defRPr/>
            </a:pPr>
            <a:endParaRPr lang="en-US" sz="2400" dirty="0" smtClean="0">
              <a:latin typeface="+mn-lt"/>
            </a:endParaRPr>
          </a:p>
          <a:p>
            <a:pPr marL="228600" indent="-228600" eaLnBrk="0" hangingPunct="0">
              <a:spcBef>
                <a:spcPts val="0"/>
              </a:spcBef>
              <a:defRPr/>
            </a:pPr>
            <a:r>
              <a:rPr lang="en-US" sz="2400" dirty="0" smtClean="0">
                <a:latin typeface="+mn-lt"/>
              </a:rPr>
              <a:t>Queries are used to extract data from the database.</a:t>
            </a:r>
          </a:p>
          <a:p>
            <a:pPr marL="228600" indent="-228600"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Query answers are subsets</a:t>
            </a:r>
            <a:br>
              <a:rPr lang="en-US" sz="2400" dirty="0" smtClean="0">
                <a:latin typeface="+mn-lt"/>
              </a:rPr>
            </a:br>
            <a:r>
              <a:rPr lang="en-US" sz="2400" dirty="0" smtClean="0">
                <a:latin typeface="+mn-lt"/>
              </a:rPr>
              <a:t>of records that meet a</a:t>
            </a:r>
            <a:br>
              <a:rPr lang="en-US" sz="2400" dirty="0" smtClean="0">
                <a:latin typeface="+mn-lt"/>
              </a:rPr>
            </a:br>
            <a:r>
              <a:rPr lang="en-US" sz="2400" dirty="0" smtClean="0">
                <a:latin typeface="+mn-lt"/>
              </a:rPr>
              <a:t>certain set of criteria.</a:t>
            </a:r>
          </a:p>
          <a:p>
            <a:pPr marL="228600" indent="-228600" eaLnBrk="0" hangingPunct="0">
              <a:spcBef>
                <a:spcPts val="0"/>
              </a:spcBef>
              <a:defRPr/>
            </a:pPr>
            <a:endParaRPr lang="en-US" sz="2400" dirty="0" smtClean="0">
              <a:latin typeface="+mn-lt"/>
            </a:endParaRPr>
          </a:p>
          <a:p>
            <a:pPr eaLnBrk="0" hangingPunct="0">
              <a:spcBef>
                <a:spcPts val="0"/>
              </a:spcBef>
              <a:defRPr/>
            </a:pPr>
            <a:r>
              <a:rPr lang="en-US" sz="2400" dirty="0" smtClean="0">
                <a:latin typeface="+mn-lt"/>
              </a:rPr>
              <a:t>To create a query, click the</a:t>
            </a:r>
            <a:br>
              <a:rPr lang="en-US" sz="2400" dirty="0" smtClean="0">
                <a:latin typeface="+mn-lt"/>
              </a:rPr>
            </a:br>
            <a:r>
              <a:rPr lang="en-US" sz="2400" dirty="0" smtClean="0">
                <a:latin typeface="+mn-lt"/>
              </a:rPr>
              <a:t>Create tab, and then, in</a:t>
            </a:r>
            <a:br>
              <a:rPr lang="en-US" sz="2400" dirty="0" smtClean="0">
                <a:latin typeface="+mn-lt"/>
              </a:rPr>
            </a:br>
            <a:r>
              <a:rPr lang="en-US" sz="2400" dirty="0" smtClean="0">
                <a:latin typeface="+mn-lt"/>
              </a:rPr>
              <a:t>the Queries group, click</a:t>
            </a:r>
            <a:br>
              <a:rPr lang="en-US" sz="2400" dirty="0" smtClean="0">
                <a:latin typeface="+mn-lt"/>
              </a:rPr>
            </a:br>
            <a:r>
              <a:rPr lang="en-US" sz="2400" dirty="0" smtClean="0">
                <a:latin typeface="+mn-lt"/>
              </a:rPr>
              <a:t>the Query Wizard button. </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Queries and Reports &gt; Simple Queries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Simple Queries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63671" y="2667000"/>
            <a:ext cx="3581288" cy="316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99462" y="1143000"/>
            <a:ext cx="8229600" cy="533400"/>
          </a:xfrm>
          <a:prstGeom prst="rect">
            <a:avLst/>
          </a:prstGeom>
          <a:noFill/>
          <a:ln>
            <a:miter lim="800000"/>
            <a:headEnd/>
            <a:tailEnd/>
          </a:ln>
        </p:spPr>
        <p:txBody>
          <a:bodyPr/>
          <a:lstStyle/>
          <a:p>
            <a:pPr marL="228600" indent="-228600" eaLnBrk="0" hangingPunct="0">
              <a:spcBef>
                <a:spcPct val="20000"/>
              </a:spcBef>
              <a:defRPr/>
            </a:pPr>
            <a:r>
              <a:rPr lang="en-US" sz="2400" dirty="0" smtClean="0">
                <a:latin typeface="+mn-lt"/>
              </a:rPr>
              <a:t>The Query Design tool is in Queries group, Create tab.</a:t>
            </a:r>
            <a:endParaRPr lang="en-US" sz="24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Queries and Reports &gt; Querying Joined Tables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Querying Joined Tables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28800"/>
            <a:ext cx="7315200" cy="40395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219200"/>
            <a:ext cx="8229600" cy="457200"/>
          </a:xfrm>
          <a:prstGeom prst="rect">
            <a:avLst/>
          </a:prstGeom>
          <a:noFill/>
          <a:ln>
            <a:miter lim="800000"/>
            <a:headEnd/>
            <a:tailEnd/>
          </a:ln>
        </p:spPr>
        <p:txBody>
          <a:bodyPr/>
          <a:lstStyle/>
          <a:p>
            <a:pPr eaLnBrk="0" hangingPunct="0">
              <a:spcBef>
                <a:spcPct val="20000"/>
              </a:spcBef>
              <a:defRPr/>
            </a:pPr>
            <a:r>
              <a:rPr lang="en-US" sz="2400" dirty="0" smtClean="0">
                <a:latin typeface="+mn-lt"/>
              </a:rPr>
              <a:t>Setting up a calculation in a query.</a:t>
            </a: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a:p>
            <a:pPr marL="34290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Queries and Reports &gt; Calculating Values</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Calculating Values</a:t>
            </a:r>
          </a:p>
        </p:txBody>
      </p:sp>
      <p:pic>
        <p:nvPicPr>
          <p:cNvPr id="3" name="Picture 2"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28800"/>
            <a:ext cx="7315200" cy="4022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828800"/>
            <a:ext cx="8229600" cy="914400"/>
          </a:xfrm>
          <a:prstGeom prst="rect">
            <a:avLst/>
          </a:prstGeom>
          <a:noFill/>
          <a:ln>
            <a:miter lim="800000"/>
            <a:headEnd/>
            <a:tailEnd/>
          </a:ln>
        </p:spPr>
        <p:txBody>
          <a:bodyPr/>
          <a:lstStyle/>
          <a:p>
            <a:pPr marR="0" lvl="0" algn="l" defTabSz="914400" rtl="0" eaLnBrk="0" fontAlgn="base" latinLnBrk="0" hangingPunct="0">
              <a:lnSpc>
                <a:spcPct val="100000"/>
              </a:lnSpc>
              <a:spcBef>
                <a:spcPct val="20000"/>
              </a:spcBef>
              <a:spcAft>
                <a:spcPct val="0"/>
              </a:spcAft>
              <a:buClrTx/>
              <a:buSzTx/>
              <a:tabLst/>
              <a:defRPr/>
            </a:pPr>
            <a:r>
              <a:rPr lang="en-US" sz="2400" dirty="0" smtClean="0"/>
              <a:t>Navigation Pane includes Database Objects: Tables, Queries, Forms, and Reports</a:t>
            </a:r>
          </a:p>
        </p:txBody>
      </p:sp>
      <p:sp>
        <p:nvSpPr>
          <p:cNvPr id="6"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 &gt; Database Management Tools and Features</a:t>
            </a:r>
          </a:p>
        </p:txBody>
      </p:sp>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Database Management Tools and Features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2743200"/>
            <a:ext cx="7557024" cy="2941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88576" y="1219200"/>
            <a:ext cx="8229600" cy="609600"/>
          </a:xfrm>
          <a:prstGeom prst="rect">
            <a:avLst/>
          </a:prstGeom>
          <a:noFill/>
          <a:ln>
            <a:miter lim="800000"/>
            <a:headEnd/>
            <a:tailEnd/>
          </a:ln>
        </p:spPr>
        <p:txBody>
          <a:bodyPr/>
          <a:lstStyle/>
          <a:p>
            <a:pPr marL="228600" indent="-228600" eaLnBrk="0" hangingPunct="0">
              <a:spcBef>
                <a:spcPct val="20000"/>
              </a:spcBef>
              <a:defRPr/>
            </a:pPr>
            <a:r>
              <a:rPr lang="en-US" sz="2400" dirty="0" smtClean="0">
                <a:latin typeface="+mn-lt"/>
              </a:rPr>
              <a:t>Create reports with Report Tool or Report Wizard.</a:t>
            </a:r>
          </a:p>
        </p:txBody>
      </p:sp>
      <p:sp>
        <p:nvSpPr>
          <p:cNvPr id="6"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Queries and Reports &gt; Reports</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Reports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28800"/>
            <a:ext cx="7315200" cy="4056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368879"/>
            <a:ext cx="8229600" cy="4120243"/>
          </a:xfrm>
          <a:prstGeom prst="rect">
            <a:avLst/>
          </a:prstGeom>
          <a:noFill/>
          <a:ln>
            <a:miter lim="800000"/>
            <a:headEnd/>
            <a:tailEnd/>
          </a:ln>
        </p:spPr>
        <p:txBody>
          <a:bodyPr/>
          <a:lstStyle/>
          <a:p>
            <a:pPr marL="228600" indent="-228600" eaLnBrk="0" hangingPunct="0">
              <a:spcBef>
                <a:spcPts val="0"/>
              </a:spcBef>
              <a:defRPr/>
            </a:pPr>
            <a:r>
              <a:rPr lang="en-US" sz="2400" dirty="0" smtClean="0"/>
              <a:t>Rows are called records; columns are called fields.</a:t>
            </a:r>
          </a:p>
          <a:p>
            <a:pPr marL="228600" indent="-228600" eaLnBrk="0" hangingPunct="0">
              <a:spcBef>
                <a:spcPts val="0"/>
              </a:spcBef>
              <a:defRPr/>
            </a:pPr>
            <a:r>
              <a:rPr lang="en-US" sz="2400" dirty="0"/>
              <a:t>All records in a table are related, and you will work with multiple tables in a single database.</a:t>
            </a:r>
          </a:p>
          <a:p>
            <a:pPr marL="228600" indent="-228600" eaLnBrk="0" hangingPunct="0">
              <a:spcBef>
                <a:spcPts val="0"/>
              </a:spcBef>
              <a:defRPr/>
            </a:pPr>
            <a:r>
              <a:rPr lang="en-US" sz="2400" dirty="0" smtClean="0"/>
              <a:t>“Primary key” field contains </a:t>
            </a:r>
            <a:r>
              <a:rPr lang="en-US" sz="2400" dirty="0"/>
              <a:t>a unique identifier for each </a:t>
            </a:r>
            <a:r>
              <a:rPr lang="en-US" sz="2400" dirty="0" smtClean="0"/>
              <a:t>record.</a:t>
            </a:r>
          </a:p>
          <a:p>
            <a:pPr marL="228600" indent="-228600" eaLnBrk="0" hangingPunct="0">
              <a:spcBef>
                <a:spcPts val="0"/>
              </a:spcBef>
              <a:defRPr/>
            </a:pPr>
            <a:r>
              <a:rPr lang="en-US" sz="2400" dirty="0" smtClean="0"/>
              <a:t>Tables are connected to each other via a shared, or common, field.</a:t>
            </a:r>
          </a:p>
          <a:p>
            <a:pPr eaLnBrk="0" hangingPunct="0">
              <a:spcBef>
                <a:spcPts val="0"/>
              </a:spcBef>
              <a:defRPr/>
            </a:pPr>
            <a:r>
              <a:rPr lang="en-US" sz="2400" dirty="0" smtClean="0"/>
              <a:t>In a well-designed database, you can easily:</a:t>
            </a:r>
          </a:p>
          <a:p>
            <a:pPr marL="342900" indent="-342900" eaLnBrk="0" hangingPunct="0">
              <a:spcBef>
                <a:spcPts val="0"/>
              </a:spcBef>
              <a:buFontTx/>
              <a:buChar char="•"/>
              <a:defRPr/>
            </a:pPr>
            <a:r>
              <a:rPr lang="en-US" sz="2400" dirty="0" smtClean="0"/>
              <a:t>Add new records, change the field values in existing records, and delete field values from records.</a:t>
            </a:r>
          </a:p>
          <a:p>
            <a:pPr marL="342900" indent="-342900" eaLnBrk="0" hangingPunct="0">
              <a:spcBef>
                <a:spcPts val="0"/>
              </a:spcBef>
              <a:buFontTx/>
              <a:buChar char="•"/>
              <a:defRPr/>
            </a:pPr>
            <a:r>
              <a:rPr lang="en-US" sz="2400" dirty="0"/>
              <a:t>G</a:t>
            </a:r>
            <a:r>
              <a:rPr lang="en-US" sz="2400" dirty="0" smtClean="0"/>
              <a:t>et answers to questions about the data.</a:t>
            </a:r>
          </a:p>
          <a:p>
            <a:pPr marL="800100" lvl="1"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553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 &gt; Effective Database Management</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Effective Database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ipe(down)">
                                      <p:cBhvr>
                                        <p:cTn id="13" dur="500"/>
                                        <p:tgtEl>
                                          <p:spTgt spid="5">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down)">
                                      <p:cBhvr>
                                        <p:cTn id="2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bwMode="auto">
          <a:xfrm>
            <a:off x="457200" y="6248400"/>
            <a:ext cx="65532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 &gt; Effective Database Management</a:t>
            </a: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Effective Database Management</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5822" y="1371600"/>
            <a:ext cx="4114800" cy="2712924"/>
          </a:xfrm>
          <a:prstGeom prst="rect">
            <a:avLst/>
          </a:prstGeom>
        </p:spPr>
      </p:pic>
      <p:pic>
        <p:nvPicPr>
          <p:cNvPr id="3" name="Picture 2"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03376" y="1371600"/>
            <a:ext cx="4114800" cy="2716601"/>
          </a:xfrm>
          <a:prstGeom prst="rect">
            <a:avLst/>
          </a:prstGeom>
        </p:spPr>
      </p:pic>
      <p:pic>
        <p:nvPicPr>
          <p:cNvPr id="4" name="Picture 3" descr="VlC Media Playe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49780" y="4240601"/>
            <a:ext cx="6844441" cy="1541930"/>
          </a:xfrm>
          <a:prstGeom prst="rect">
            <a:avLst/>
          </a:prstGeom>
        </p:spPr>
      </p:pic>
    </p:spTree>
    <p:extLst>
      <p:ext uri="{BB962C8B-B14F-4D97-AF65-F5344CB8AC3E}">
        <p14:creationId xmlns:p14="http://schemas.microsoft.com/office/powerpoint/2010/main" val="1263422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95401"/>
            <a:ext cx="3657600" cy="3276600"/>
          </a:xfrm>
        </p:spPr>
        <p:txBody>
          <a:bodyPr/>
          <a:lstStyle/>
          <a:p>
            <a:pPr marL="0" indent="0">
              <a:buNone/>
              <a:defRPr/>
            </a:pPr>
            <a:r>
              <a:rPr lang="en-US" sz="2400" b="1" dirty="0"/>
              <a:t>Businesses</a:t>
            </a:r>
            <a:r>
              <a:rPr lang="en-US" sz="2400" dirty="0"/>
              <a:t> use databases to track and manage</a:t>
            </a:r>
            <a:r>
              <a:rPr lang="en-US" sz="2400" dirty="0" smtClean="0"/>
              <a:t>: Customers, Advertising </a:t>
            </a:r>
            <a:r>
              <a:rPr lang="en-US" sz="2400" dirty="0"/>
              <a:t>and </a:t>
            </a:r>
            <a:r>
              <a:rPr lang="en-US" sz="2400" dirty="0" smtClean="0"/>
              <a:t>Sales, Employees, Inventory, Suppliers, Operations, and more.</a:t>
            </a:r>
          </a:p>
        </p:txBody>
      </p:sp>
      <p:sp>
        <p:nvSpPr>
          <p:cNvPr id="4" name="Content Placeholder 3"/>
          <p:cNvSpPr>
            <a:spLocks noGrp="1"/>
          </p:cNvSpPr>
          <p:nvPr>
            <p:ph sz="half" idx="2"/>
          </p:nvPr>
        </p:nvSpPr>
        <p:spPr>
          <a:xfrm>
            <a:off x="4572000" y="1295400"/>
            <a:ext cx="4114800" cy="3429000"/>
          </a:xfrm>
        </p:spPr>
        <p:txBody>
          <a:bodyPr/>
          <a:lstStyle/>
          <a:p>
            <a:pPr marL="0" indent="0">
              <a:buNone/>
              <a:defRPr/>
            </a:pPr>
            <a:r>
              <a:rPr lang="en-US" sz="2400" b="1" dirty="0"/>
              <a:t>Educational institutions </a:t>
            </a:r>
            <a:r>
              <a:rPr lang="en-US" sz="2400" dirty="0"/>
              <a:t>rely on databases to track and </a:t>
            </a:r>
            <a:r>
              <a:rPr lang="en-US" sz="2400" dirty="0" smtClean="0"/>
              <a:t>manage: Libraries, Housing, Class scheduling, Financial aid, Loans </a:t>
            </a:r>
            <a:r>
              <a:rPr lang="en-US" sz="2400" dirty="0"/>
              <a:t>and </a:t>
            </a:r>
            <a:r>
              <a:rPr lang="en-US" sz="2400" dirty="0" smtClean="0"/>
              <a:t>scholarships, Grades </a:t>
            </a:r>
            <a:r>
              <a:rPr lang="en-US" sz="2400" dirty="0"/>
              <a:t>and </a:t>
            </a:r>
            <a:r>
              <a:rPr lang="en-US" sz="2400" dirty="0" smtClean="0"/>
              <a:t>transcripts, Athletics </a:t>
            </a:r>
            <a:r>
              <a:rPr lang="en-US" sz="2400" dirty="0"/>
              <a:t>and </a:t>
            </a:r>
            <a:r>
              <a:rPr lang="en-US" sz="2400" dirty="0" smtClean="0"/>
              <a:t>clubs, Alumni contact, and more.</a:t>
            </a:r>
          </a:p>
        </p:txBody>
      </p:sp>
      <p:sp>
        <p:nvSpPr>
          <p:cNvPr id="9"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 &gt; Database Uses</a:t>
            </a:r>
          </a:p>
        </p:txBody>
      </p:sp>
      <p:sp>
        <p:nvSpPr>
          <p:cNvPr id="7" name="Rectangle 6"/>
          <p:cNvSpPr/>
          <p:nvPr/>
        </p:nvSpPr>
        <p:spPr>
          <a:xfrm>
            <a:off x="457200" y="4739207"/>
            <a:ext cx="8229600" cy="830997"/>
          </a:xfrm>
          <a:prstGeom prst="rect">
            <a:avLst/>
          </a:prstGeom>
        </p:spPr>
        <p:txBody>
          <a:bodyPr wrap="square">
            <a:spAutoFit/>
          </a:bodyPr>
          <a:lstStyle/>
          <a:p>
            <a:pPr marL="0" indent="0">
              <a:buNone/>
              <a:defRPr/>
            </a:pPr>
            <a:r>
              <a:rPr lang="en-US" sz="2400" b="1" dirty="0">
                <a:latin typeface="+mn-lt"/>
              </a:rPr>
              <a:t>Non-profit organizations </a:t>
            </a:r>
            <a:r>
              <a:rPr lang="en-US" sz="2400" dirty="0">
                <a:latin typeface="+mn-lt"/>
              </a:rPr>
              <a:t>use databases to track donors, fundraising events, </a:t>
            </a:r>
            <a:r>
              <a:rPr lang="en-US" sz="2400" dirty="0" smtClean="0">
                <a:latin typeface="+mn-lt"/>
              </a:rPr>
              <a:t>activities, and more. </a:t>
            </a:r>
            <a:endParaRPr lang="en-US" sz="2400" dirty="0">
              <a:latin typeface="+mn-lt"/>
            </a:endParaRP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Database 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7200" y="1143000"/>
            <a:ext cx="8229600" cy="1219200"/>
          </a:xfrm>
          <a:prstGeom prst="rect">
            <a:avLst/>
          </a:prstGeom>
          <a:noFill/>
          <a:ln>
            <a:miter lim="800000"/>
            <a:headEnd/>
            <a:tailEnd/>
          </a:ln>
        </p:spPr>
        <p:txBody>
          <a:bodyPr/>
          <a:lstStyle/>
          <a:p>
            <a:pPr eaLnBrk="0" hangingPunct="0">
              <a:spcBef>
                <a:spcPct val="20000"/>
              </a:spcBef>
              <a:defRPr/>
            </a:pPr>
            <a:r>
              <a:rPr lang="en-US" sz="2400" dirty="0" smtClean="0">
                <a:latin typeface="+mn-lt"/>
              </a:rPr>
              <a:t>Access requires you to create and name a new database </a:t>
            </a:r>
            <a:r>
              <a:rPr lang="en-US" sz="2400" i="1" dirty="0" smtClean="0">
                <a:latin typeface="+mn-lt"/>
              </a:rPr>
              <a:t>first</a:t>
            </a:r>
            <a:r>
              <a:rPr lang="en-US" sz="2400" dirty="0" smtClean="0">
                <a:latin typeface="+mn-lt"/>
              </a:rPr>
              <a:t>, before you start any work – </a:t>
            </a:r>
            <a:r>
              <a:rPr lang="en-US" sz="2400" b="1" i="1" dirty="0" smtClean="0">
                <a:latin typeface="+mn-lt"/>
              </a:rPr>
              <a:t>and there is limited Undo ability!</a:t>
            </a:r>
          </a:p>
          <a:p>
            <a:pPr marL="342900" indent="-342900" eaLnBrk="0" hangingPunct="0">
              <a:spcBef>
                <a:spcPct val="20000"/>
              </a:spcBef>
              <a:buFontTx/>
              <a:buChar char="•"/>
              <a:defRPr/>
            </a:pPr>
            <a:endParaRPr lang="en-US" sz="2000" dirty="0" smtClean="0"/>
          </a:p>
        </p:txBody>
      </p:sp>
      <p:sp>
        <p:nvSpPr>
          <p:cNvPr id="6" name="Text Placeholder 5"/>
          <p:cNvSpPr txBox="1">
            <a:spLocks/>
          </p:cNvSpPr>
          <p:nvPr/>
        </p:nvSpPr>
        <p:spPr bwMode="auto">
          <a:xfrm>
            <a:off x="457200" y="6248400"/>
            <a:ext cx="6019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Overview of Databases &gt; Creating and Saving Databases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and Saving Databases</a:t>
            </a:r>
          </a:p>
        </p:txBody>
      </p:sp>
      <p:pic>
        <p:nvPicPr>
          <p:cNvPr id="3" name="Picture 2"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286000" y="2743200"/>
            <a:ext cx="4572000" cy="2535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495497" y="4345635"/>
            <a:ext cx="1644650" cy="366713"/>
          </a:xfrm>
          <a:prstGeom prst="rect">
            <a:avLst/>
          </a:prstGeom>
          <a:noFill/>
          <a:ln w="9525">
            <a:noFill/>
            <a:miter lim="800000"/>
            <a:headEnd/>
            <a:tailEnd/>
          </a:ln>
        </p:spPr>
        <p:txBody>
          <a:bodyPr wrap="none">
            <a:spAutoFit/>
          </a:bodyPr>
          <a:lstStyle/>
          <a:p>
            <a:r>
              <a:rPr lang="en-US" dirty="0"/>
              <a:t>In this section:</a:t>
            </a:r>
          </a:p>
        </p:txBody>
      </p:sp>
      <p:sp>
        <p:nvSpPr>
          <p:cNvPr id="6" name="Rectangle 5"/>
          <p:cNvSpPr/>
          <p:nvPr/>
        </p:nvSpPr>
        <p:spPr>
          <a:xfrm>
            <a:off x="457200" y="1828800"/>
            <a:ext cx="8229600" cy="2246769"/>
          </a:xfrm>
          <a:prstGeom prst="rect">
            <a:avLst/>
          </a:prstGeom>
        </p:spPr>
        <p:txBody>
          <a:bodyPr wrap="square">
            <a:spAutoFit/>
          </a:bodyPr>
          <a:lstStyle/>
          <a:p>
            <a:r>
              <a:rPr lang="en-US" sz="2000" i="1" dirty="0">
                <a:latin typeface="+mn-lt"/>
              </a:rPr>
              <a:t>Before you can use a database for problem-solving and decision making, the database needs to be populated with data.  The data in any database also have to be arranged in a logical manner to make it easy to add, change, delete, and create information based on the data. The videos in this section show you all the different ways you can structure the data in a database, and then enter data into it, from typing it yourself by hand to importing it from a variety of external sources. </a:t>
            </a:r>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a:t>
            </a:r>
          </a:p>
        </p:txBody>
      </p:sp>
      <p:sp>
        <p:nvSpPr>
          <p:cNvPr id="8" name="Content Placeholder 2"/>
          <p:cNvSpPr txBox="1">
            <a:spLocks/>
          </p:cNvSpPr>
          <p:nvPr/>
        </p:nvSpPr>
        <p:spPr bwMode="auto">
          <a:xfrm>
            <a:off x="228600" y="457200"/>
            <a:ext cx="84582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Database Tables</a:t>
            </a:r>
          </a:p>
        </p:txBody>
      </p:sp>
      <p:sp>
        <p:nvSpPr>
          <p:cNvPr id="11" name="Content Placeholder 3"/>
          <p:cNvSpPr txBox="1">
            <a:spLocks/>
          </p:cNvSpPr>
          <p:nvPr/>
        </p:nvSpPr>
        <p:spPr bwMode="auto">
          <a:xfrm>
            <a:off x="495497" y="4674831"/>
            <a:ext cx="8229600" cy="1396773"/>
          </a:xfrm>
          <a:prstGeom prst="rect">
            <a:avLst/>
          </a:prstGeom>
          <a:noFill/>
          <a:ln>
            <a:miter lim="800000"/>
            <a:headEnd/>
            <a:tailEnd/>
          </a:ln>
        </p:spPr>
        <p:txBody>
          <a:bodyPr numCol="2"/>
          <a:lstStyle/>
          <a:p>
            <a:pPr marL="342900" lvl="0" indent="-182563">
              <a:spcBef>
                <a:spcPct val="20000"/>
              </a:spcBef>
              <a:buFontTx/>
              <a:buChar char="•"/>
              <a:defRPr/>
            </a:pPr>
            <a:r>
              <a:rPr lang="en-US" dirty="0"/>
              <a:t>Creating a Table in Datasheet View</a:t>
            </a:r>
          </a:p>
          <a:p>
            <a:pPr marL="342900" lvl="0" indent="-182563">
              <a:spcBef>
                <a:spcPct val="20000"/>
              </a:spcBef>
              <a:buFontTx/>
              <a:buChar char="•"/>
              <a:defRPr/>
            </a:pPr>
            <a:r>
              <a:rPr lang="en-US" kern="0" dirty="0"/>
              <a:t>Creating a Table in Design View</a:t>
            </a:r>
          </a:p>
          <a:p>
            <a:pPr marL="342900" lvl="0" indent="-182563">
              <a:spcBef>
                <a:spcPct val="20000"/>
              </a:spcBef>
              <a:buFontTx/>
              <a:buChar char="•"/>
              <a:defRPr/>
            </a:pPr>
            <a:r>
              <a:rPr lang="en-US" kern="0" dirty="0"/>
              <a:t>Primary </a:t>
            </a:r>
            <a:r>
              <a:rPr lang="en-US" kern="0" dirty="0" smtClean="0"/>
              <a:t>Keys</a:t>
            </a:r>
          </a:p>
          <a:p>
            <a:pPr marL="160337" lvl="0">
              <a:spcBef>
                <a:spcPct val="20000"/>
              </a:spcBef>
              <a:defRPr/>
            </a:pPr>
            <a:endParaRPr lang="en-US" kern="0" dirty="0"/>
          </a:p>
          <a:p>
            <a:pPr marL="342900" lvl="0" indent="-182563">
              <a:spcBef>
                <a:spcPct val="20000"/>
              </a:spcBef>
              <a:buFontTx/>
              <a:buChar char="•"/>
              <a:defRPr/>
            </a:pPr>
            <a:r>
              <a:rPr lang="en-US" kern="0" dirty="0" smtClean="0"/>
              <a:t>Adding </a:t>
            </a:r>
            <a:r>
              <a:rPr lang="en-US" kern="0" dirty="0"/>
              <a:t>Fields Using the Data Type </a:t>
            </a:r>
            <a:r>
              <a:rPr lang="en-US" kern="0" dirty="0" smtClean="0"/>
              <a:t>Gallery</a:t>
            </a:r>
            <a:endParaRPr lang="en-US" kern="0" dirty="0"/>
          </a:p>
          <a:p>
            <a:pPr marL="342900" lvl="0" indent="-182563">
              <a:spcBef>
                <a:spcPct val="20000"/>
              </a:spcBef>
              <a:buFontTx/>
              <a:buChar char="•"/>
              <a:defRPr/>
            </a:pPr>
            <a:r>
              <a:rPr lang="en-US" kern="0" dirty="0" smtClean="0"/>
              <a:t>Importing Data from a Text File</a:t>
            </a:r>
            <a:endParaRPr lang="en-US" kern="0" dirty="0" smtClean="0"/>
          </a:p>
          <a:p>
            <a:pPr marL="342900" lvl="0" indent="-182563">
              <a:spcBef>
                <a:spcPct val="20000"/>
              </a:spcBef>
              <a:buFontTx/>
              <a:buChar char="•"/>
              <a:defRPr/>
            </a:pPr>
            <a:r>
              <a:rPr lang="en-US" kern="0" dirty="0" smtClean="0"/>
              <a:t>Table Relationships	</a:t>
            </a:r>
            <a:endParaRPr lang="en-US" kern="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52718" y="1304925"/>
            <a:ext cx="8229600" cy="4248150"/>
          </a:xfrm>
          <a:prstGeom prst="rect">
            <a:avLst/>
          </a:prstGeom>
          <a:noFill/>
          <a:ln>
            <a:miter lim="800000"/>
            <a:headEnd/>
            <a:tailEnd/>
          </a:ln>
        </p:spPr>
        <p:txBody>
          <a:bodyPr/>
          <a:lstStyle/>
          <a:p>
            <a:pPr eaLnBrk="0" hangingPunct="0">
              <a:spcBef>
                <a:spcPct val="20000"/>
              </a:spcBef>
              <a:defRPr/>
            </a:pPr>
            <a:r>
              <a:rPr lang="en-US" sz="2400" dirty="0">
                <a:latin typeface="+mn-lt"/>
                <a:cs typeface="+mn-cs"/>
              </a:rPr>
              <a:t>To create a table, click the Create tab, and then click the Table button in the Tables group.</a:t>
            </a:r>
          </a:p>
          <a:p>
            <a:pPr eaLnBrk="0" hangingPunct="0">
              <a:spcBef>
                <a:spcPct val="20000"/>
              </a:spcBef>
              <a:defRPr/>
            </a:pPr>
            <a:endParaRPr lang="en-US" sz="2400" dirty="0">
              <a:latin typeface="+mn-lt"/>
              <a:cs typeface="+mn-cs"/>
            </a:endParaRPr>
          </a:p>
          <a:p>
            <a:pPr eaLnBrk="0" hangingPunct="0">
              <a:spcBef>
                <a:spcPct val="20000"/>
              </a:spcBef>
              <a:defRPr/>
            </a:pPr>
            <a:r>
              <a:rPr lang="en-US" sz="2400" dirty="0">
                <a:latin typeface="+mn-lt"/>
                <a:cs typeface="+mn-cs"/>
              </a:rPr>
              <a:t>Like the other Office applications, Access allows you to display your work in different views.</a:t>
            </a:r>
          </a:p>
          <a:p>
            <a:pPr eaLnBrk="0" hangingPunct="0">
              <a:spcBef>
                <a:spcPct val="20000"/>
              </a:spcBef>
              <a:defRPr/>
            </a:pPr>
            <a:endParaRPr lang="en-US" sz="2400" dirty="0">
              <a:latin typeface="+mn-lt"/>
              <a:cs typeface="+mn-cs"/>
            </a:endParaRPr>
          </a:p>
          <a:p>
            <a:pPr eaLnBrk="0" hangingPunct="0">
              <a:spcBef>
                <a:spcPct val="20000"/>
              </a:spcBef>
              <a:defRPr/>
            </a:pPr>
            <a:r>
              <a:rPr lang="en-US" sz="2400" dirty="0">
                <a:latin typeface="+mn-lt"/>
                <a:cs typeface="+mn-cs"/>
              </a:rPr>
              <a:t>Before you can enter any data into records, you have to create the fields that will contain this data. </a:t>
            </a:r>
          </a:p>
          <a:p>
            <a:pPr eaLnBrk="0" hangingPunct="0">
              <a:spcBef>
                <a:spcPct val="20000"/>
              </a:spcBef>
              <a:defRPr/>
            </a:pPr>
            <a:endParaRPr lang="en-US" sz="2400" dirty="0">
              <a:latin typeface="+mn-lt"/>
              <a:cs typeface="+mn-cs"/>
            </a:endParaRPr>
          </a:p>
          <a:p>
            <a:pPr eaLnBrk="0" hangingPunct="0">
              <a:spcBef>
                <a:spcPct val="20000"/>
              </a:spcBef>
              <a:defRPr/>
            </a:pPr>
            <a:r>
              <a:rPr lang="en-US" sz="2400" dirty="0">
                <a:latin typeface="+mn-lt"/>
                <a:cs typeface="+mn-cs"/>
              </a:rPr>
              <a:t>By default, every new table contains a field called “ID.”</a:t>
            </a:r>
          </a:p>
          <a:p>
            <a:pPr marL="342900" indent="-342900" eaLnBrk="0" hangingPunct="0">
              <a:spcBef>
                <a:spcPct val="20000"/>
              </a:spcBef>
              <a:buFontTx/>
              <a:buChar char="•"/>
              <a:defRPr/>
            </a:pPr>
            <a:endParaRPr lang="en-US" sz="2000" dirty="0" smtClean="0"/>
          </a:p>
        </p:txBody>
      </p:sp>
      <p:sp>
        <p:nvSpPr>
          <p:cNvPr id="7"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Access 2013 &gt; Database Tables &gt; Creating a Table in Datasheet View</a:t>
            </a: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 Table in Datasheet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down)">
                                      <p:cBhvr>
                                        <p:cTn id="10" dur="500"/>
                                        <p:tgtEl>
                                          <p:spTgt spid="5">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down)">
                                      <p:cBhvr>
                                        <p:cTn id="13" dur="500"/>
                                        <p:tgtEl>
                                          <p:spTgt spid="5">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wipe(down)">
                                      <p:cBhvr>
                                        <p:cTn id="1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9361</TotalTime>
  <Words>1849</Words>
  <Application>Microsoft Office PowerPoint</Application>
  <PresentationFormat>On-screen Show (4:3)</PresentationFormat>
  <Paragraphs>253</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219</cp:revision>
  <dcterms:created xsi:type="dcterms:W3CDTF">2011-05-17T15:36:59Z</dcterms:created>
  <dcterms:modified xsi:type="dcterms:W3CDTF">2013-06-03T18:08:21Z</dcterms:modified>
</cp:coreProperties>
</file>