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62"/>
  </p:notesMasterIdLst>
  <p:sldIdLst>
    <p:sldId id="292" r:id="rId2"/>
    <p:sldId id="318" r:id="rId3"/>
    <p:sldId id="265" r:id="rId4"/>
    <p:sldId id="319" r:id="rId5"/>
    <p:sldId id="320" r:id="rId6"/>
    <p:sldId id="322"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6" r:id="rId20"/>
    <p:sldId id="337" r:id="rId21"/>
    <p:sldId id="338" r:id="rId22"/>
    <p:sldId id="339" r:id="rId23"/>
    <p:sldId id="340" r:id="rId24"/>
    <p:sldId id="378" r:id="rId25"/>
    <p:sldId id="342" r:id="rId26"/>
    <p:sldId id="343" r:id="rId27"/>
    <p:sldId id="344" r:id="rId28"/>
    <p:sldId id="376" r:id="rId29"/>
    <p:sldId id="377" r:id="rId30"/>
    <p:sldId id="345" r:id="rId31"/>
    <p:sldId id="346" r:id="rId32"/>
    <p:sldId id="347" r:id="rId33"/>
    <p:sldId id="348" r:id="rId34"/>
    <p:sldId id="349" r:id="rId35"/>
    <p:sldId id="350" r:id="rId36"/>
    <p:sldId id="351" r:id="rId37"/>
    <p:sldId id="352" r:id="rId38"/>
    <p:sldId id="353" r:id="rId39"/>
    <p:sldId id="354" r:id="rId40"/>
    <p:sldId id="355" r:id="rId41"/>
    <p:sldId id="356" r:id="rId42"/>
    <p:sldId id="358" r:id="rId43"/>
    <p:sldId id="359" r:id="rId44"/>
    <p:sldId id="360" r:id="rId45"/>
    <p:sldId id="361" r:id="rId46"/>
    <p:sldId id="362" r:id="rId47"/>
    <p:sldId id="363" r:id="rId48"/>
    <p:sldId id="364" r:id="rId49"/>
    <p:sldId id="365" r:id="rId50"/>
    <p:sldId id="366" r:id="rId51"/>
    <p:sldId id="367" r:id="rId52"/>
    <p:sldId id="368" r:id="rId53"/>
    <p:sldId id="369" r:id="rId54"/>
    <p:sldId id="370" r:id="rId55"/>
    <p:sldId id="371" r:id="rId56"/>
    <p:sldId id="372" r:id="rId57"/>
    <p:sldId id="373" r:id="rId58"/>
    <p:sldId id="374" r:id="rId59"/>
    <p:sldId id="375" r:id="rId60"/>
    <p:sldId id="379" r:id="rId6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AA3B"/>
    <a:srgbClr val="00AF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41" autoAdjust="0"/>
    <p:restoredTop sz="97998" autoAdjust="0"/>
  </p:normalViewPr>
  <p:slideViewPr>
    <p:cSldViewPr>
      <p:cViewPr varScale="1">
        <p:scale>
          <a:sx n="86" d="100"/>
          <a:sy n="86" d="100"/>
        </p:scale>
        <p:origin x="-84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3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5D82F02C-3546-4B89-BF91-8747E819C874}" type="datetime1">
              <a:rPr lang="en-US"/>
              <a:pPr/>
              <a:t>6/3/2013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B889A32-E639-411C-973A-26AADD693F55}" type="slidenum">
              <a:rPr lang="en-US"/>
              <a:pPr/>
              <a:t>‹#›</a:t>
            </a:fld>
            <a:endParaRPr lang="en-US" dirty="0"/>
          </a:p>
        </p:txBody>
      </p:sp>
    </p:spTree>
    <p:extLst>
      <p:ext uri="{BB962C8B-B14F-4D97-AF65-F5344CB8AC3E}">
        <p14:creationId xmlns:p14="http://schemas.microsoft.com/office/powerpoint/2010/main" val="3828713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EB807580-50F1-4C94-AA6E-8A238A4DF4E6}" type="slidenum">
              <a:rPr lang="en-US"/>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EB807580-50F1-4C94-AA6E-8A238A4DF4E6}" type="slidenum">
              <a:rPr lang="en-US"/>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EB807580-50F1-4C94-AA6E-8A238A4DF4E6}" type="slidenum">
              <a:rPr lang="en-US"/>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EB807580-50F1-4C94-AA6E-8A238A4DF4E6}" type="slidenum">
              <a:rPr lang="en-US"/>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EB807580-50F1-4C94-AA6E-8A238A4DF4E6}" type="slidenum">
              <a:rPr lang="en-US"/>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EB807580-50F1-4C94-AA6E-8A238A4DF4E6}" type="slidenum">
              <a:rPr lang="en-US"/>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EB807580-50F1-4C94-AA6E-8A238A4DF4E6}" type="slidenum">
              <a:rPr lang="en-US"/>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60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EB807580-50F1-4C94-AA6E-8A238A4DF4E6}" type="slidenum">
              <a:rPr lang="en-US"/>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oleObject" Target="../embeddings/oleObject2.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16"/>
          <p:cNvGraphicFramePr>
            <a:graphicFrameLocks noChangeAspect="1"/>
          </p:cNvGraphicFramePr>
          <p:nvPr/>
        </p:nvGraphicFramePr>
        <p:xfrm>
          <a:off x="152400" y="1133475"/>
          <a:ext cx="8991600" cy="5724525"/>
        </p:xfrm>
        <a:graphic>
          <a:graphicData uri="http://schemas.openxmlformats.org/presentationml/2006/ole">
            <mc:AlternateContent xmlns:mc="http://schemas.openxmlformats.org/markup-compatibility/2006">
              <mc:Choice xmlns:v="urn:schemas-microsoft-com:vml" Requires="v">
                <p:oleObj spid="_x0000_s1109" name="Image" r:id="rId14" imgW="13714286" imgH="8584127" progId="">
                  <p:embed/>
                </p:oleObj>
              </mc:Choice>
              <mc:Fallback>
                <p:oleObj name="Image" r:id="rId14" imgW="13714286" imgH="8584127" progId="">
                  <p:embed/>
                  <p:pic>
                    <p:nvPicPr>
                      <p:cNvPr id="0"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400" y="1133475"/>
                        <a:ext cx="8991600" cy="572452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027" name="Object 13"/>
          <p:cNvGraphicFramePr>
            <a:graphicFrameLocks noChangeAspect="1"/>
          </p:cNvGraphicFramePr>
          <p:nvPr/>
        </p:nvGraphicFramePr>
        <p:xfrm>
          <a:off x="0" y="5976938"/>
          <a:ext cx="9144000" cy="881062"/>
        </p:xfrm>
        <a:graphic>
          <a:graphicData uri="http://schemas.openxmlformats.org/presentationml/2006/ole">
            <mc:AlternateContent xmlns:mc="http://schemas.openxmlformats.org/markup-compatibility/2006">
              <mc:Choice xmlns:v="urn:schemas-microsoft-com:vml" Requires="v">
                <p:oleObj spid="_x0000_s1110" name="Image" r:id="rId16" imgW="13714286" imgH="1320635" progId="">
                  <p:embed/>
                </p:oleObj>
              </mc:Choice>
              <mc:Fallback>
                <p:oleObj name="Image" r:id="rId16" imgW="13714286" imgH="1320635" progId="">
                  <p:embed/>
                  <p:pic>
                    <p:nvPicPr>
                      <p:cNvPr id="0" name="Object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5976938"/>
                        <a:ext cx="9144000" cy="88106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1028" name="Picture 4" descr="EmergeGreen"/>
          <p:cNvPicPr>
            <a:picLocks noChangeAspect="1" noChangeArrowheads="1"/>
          </p:cNvPicPr>
          <p:nvPr userDrawn="1"/>
        </p:nvPicPr>
        <p:blipFill>
          <a:blip r:embed="rId18" cstate="screen">
            <a:extLst>
              <a:ext uri="{28A0092B-C50C-407E-A947-70E740481C1C}">
                <a14:useLocalDpi xmlns:a14="http://schemas.microsoft.com/office/drawing/2010/main" val="0"/>
              </a:ext>
            </a:extLst>
          </a:blip>
          <a:srcRect/>
          <a:stretch>
            <a:fillRect/>
          </a:stretch>
        </p:blipFill>
        <p:spPr bwMode="auto">
          <a:xfrm>
            <a:off x="6553200" y="0"/>
            <a:ext cx="2590800" cy="663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sz="quarter" idx="4294967295"/>
          </p:nvPr>
        </p:nvSpPr>
        <p:spPr bwMode="auto">
          <a:xfrm>
            <a:off x="443753" y="1676400"/>
            <a:ext cx="8229600" cy="2590800"/>
          </a:xfrm>
          <a:prstGeom prst="rect">
            <a:avLst/>
          </a:prstGeom>
          <a:noFill/>
          <a:ln>
            <a:miter lim="800000"/>
            <a:headEnd/>
            <a:tailEnd/>
          </a:ln>
        </p:spPr>
        <p:txBody>
          <a:bodyPr/>
          <a:lstStyle/>
          <a:p>
            <a:pPr marL="0" indent="0" eaLnBrk="1" hangingPunct="1">
              <a:spcBef>
                <a:spcPct val="0"/>
              </a:spcBef>
              <a:buNone/>
            </a:pPr>
            <a:r>
              <a:rPr lang="en-US" sz="2000" b="1" i="1" dirty="0" smtClean="0"/>
              <a:t>Microsoft Excel 2013 </a:t>
            </a:r>
            <a:r>
              <a:rPr lang="en-US" sz="2000" i="1" dirty="0" smtClean="0"/>
              <a:t>is a spreadsheet application that is ideal for collecting, analyzing, reporting, and sharing both qualitative and quantitative data and information. Everything from personal household budgets to large corporate financial plans are created and used in Excel every day around the world. The software makes it easy to create graphics for quick visualization of historical data patterns, current organizational activity, and future data trend predictions, making it the “go-to” program for serious business professionals. </a:t>
            </a:r>
          </a:p>
        </p:txBody>
      </p:sp>
      <p:sp>
        <p:nvSpPr>
          <p:cNvPr id="5" name="TextBox 8"/>
          <p:cNvSpPr txBox="1">
            <a:spLocks noChangeArrowheads="1"/>
          </p:cNvSpPr>
          <p:nvPr/>
        </p:nvSpPr>
        <p:spPr bwMode="auto">
          <a:xfrm>
            <a:off x="475130" y="4427305"/>
            <a:ext cx="1644650" cy="366713"/>
          </a:xfrm>
          <a:prstGeom prst="rect">
            <a:avLst/>
          </a:prstGeom>
          <a:noFill/>
          <a:ln w="9525">
            <a:noFill/>
            <a:miter lim="800000"/>
            <a:headEnd/>
            <a:tailEnd/>
          </a:ln>
        </p:spPr>
        <p:txBody>
          <a:bodyPr wrap="none">
            <a:spAutoFit/>
          </a:bodyPr>
          <a:lstStyle/>
          <a:p>
            <a:r>
              <a:rPr lang="en-US" dirty="0"/>
              <a:t>In </a:t>
            </a:r>
            <a:r>
              <a:rPr lang="en-US" dirty="0" smtClean="0"/>
              <a:t>this </a:t>
            </a:r>
            <a:r>
              <a:rPr lang="en-US" dirty="0"/>
              <a:t>section:</a:t>
            </a:r>
          </a:p>
        </p:txBody>
      </p:sp>
      <p:sp>
        <p:nvSpPr>
          <p:cNvPr id="6" name="Content Placeholder 3"/>
          <p:cNvSpPr txBox="1">
            <a:spLocks/>
          </p:cNvSpPr>
          <p:nvPr/>
        </p:nvSpPr>
        <p:spPr bwMode="auto">
          <a:xfrm>
            <a:off x="475130" y="4808305"/>
            <a:ext cx="8001000" cy="1219200"/>
          </a:xfrm>
          <a:prstGeom prst="rect">
            <a:avLst/>
          </a:prstGeom>
          <a:noFill/>
          <a:ln>
            <a:miter lim="800000"/>
            <a:headEnd/>
            <a:tailEnd/>
          </a:ln>
        </p:spPr>
        <p:txBody>
          <a:bodyPr numCol="2"/>
          <a:lstStyle/>
          <a:p>
            <a:pPr marL="342900" marR="0" lvl="0" indent="-182563" algn="l" defTabSz="914400" rtl="0" eaLnBrk="1" fontAlgn="base" latinLnBrk="0" hangingPunct="1">
              <a:lnSpc>
                <a:spcPct val="100000"/>
              </a:lnSpc>
              <a:spcBef>
                <a:spcPts val="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Overview of Spreadsheets</a:t>
            </a:r>
          </a:p>
          <a:p>
            <a:pPr marL="342900" marR="0" lvl="0" indent="-182563" algn="l" defTabSz="914400" rtl="0" eaLnBrk="1" fontAlgn="base" latinLnBrk="0" hangingPunct="1">
              <a:lnSpc>
                <a:spcPct val="100000"/>
              </a:lnSpc>
              <a:spcBef>
                <a:spcPts val="0"/>
              </a:spcBef>
              <a:spcAft>
                <a:spcPct val="0"/>
              </a:spcAft>
              <a:buClrTx/>
              <a:buSzTx/>
              <a:buFontTx/>
              <a:buChar char="•"/>
              <a:tabLst/>
              <a:defRPr/>
            </a:pPr>
            <a:r>
              <a:rPr lang="en-US" kern="0" dirty="0" smtClean="0">
                <a:latin typeface="+mn-lt"/>
                <a:cs typeface="+mn-cs"/>
              </a:rPr>
              <a:t>Cells and Cell Data</a:t>
            </a:r>
          </a:p>
          <a:p>
            <a:pPr marL="342900" marR="0" lvl="0" indent="-182563" algn="l" defTabSz="914400" rtl="0" eaLnBrk="1" fontAlgn="base" latinLnBrk="0" hangingPunct="1">
              <a:lnSpc>
                <a:spcPct val="100000"/>
              </a:lnSpc>
              <a:spcBef>
                <a:spcPts val="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Formulas</a:t>
            </a:r>
          </a:p>
          <a:p>
            <a:pPr marL="342900" marR="0" lvl="0" indent="-182563" algn="l" defTabSz="914400" rtl="0" eaLnBrk="1" fontAlgn="base" latinLnBrk="0" hangingPunct="1">
              <a:lnSpc>
                <a:spcPct val="100000"/>
              </a:lnSpc>
              <a:spcBef>
                <a:spcPts val="0"/>
              </a:spcBef>
              <a:spcAft>
                <a:spcPct val="0"/>
              </a:spcAft>
              <a:buClrTx/>
              <a:buSzTx/>
              <a:buFontTx/>
              <a:buChar char="•"/>
              <a:tabLst/>
              <a:defRPr/>
            </a:pPr>
            <a:r>
              <a:rPr lang="en-US" kern="0" dirty="0" smtClean="0">
                <a:latin typeface="+mn-lt"/>
                <a:cs typeface="+mn-cs"/>
              </a:rPr>
              <a:t>Functions</a:t>
            </a:r>
          </a:p>
          <a:p>
            <a:pPr marL="342900" marR="0" lvl="0" indent="-182563" algn="l" defTabSz="914400" rtl="0" eaLnBrk="1" fontAlgn="base" latinLnBrk="0" hangingPunct="1">
              <a:lnSpc>
                <a:spcPct val="100000"/>
              </a:lnSpc>
              <a:spcBef>
                <a:spcPts val="0"/>
              </a:spcBef>
              <a:spcAft>
                <a:spcPct val="0"/>
              </a:spcAft>
              <a:buClrTx/>
              <a:buSzTx/>
              <a:buFontTx/>
              <a:buChar char="•"/>
              <a:tabLst/>
              <a:defRPr/>
            </a:pPr>
            <a:endParaRPr lang="en-US" kern="0" dirty="0" smtClean="0">
              <a:latin typeface="+mn-lt"/>
              <a:cs typeface="+mn-cs"/>
            </a:endParaRPr>
          </a:p>
          <a:p>
            <a:pPr marL="342900" marR="0" lvl="0" indent="-182563" algn="l" defTabSz="914400" rtl="0" eaLnBrk="1" fontAlgn="base" latinLnBrk="0" hangingPunct="1">
              <a:lnSpc>
                <a:spcPct val="100000"/>
              </a:lnSpc>
              <a:spcBef>
                <a:spcPts val="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Formatting Spreadsheets</a:t>
            </a:r>
          </a:p>
          <a:p>
            <a:pPr marL="342900" marR="0" lvl="0" indent="-182563" algn="l" defTabSz="914400" rtl="0" eaLnBrk="1" fontAlgn="base" latinLnBrk="0" hangingPunct="1">
              <a:lnSpc>
                <a:spcPct val="100000"/>
              </a:lnSpc>
              <a:spcBef>
                <a:spcPts val="0"/>
              </a:spcBef>
              <a:spcAft>
                <a:spcPct val="0"/>
              </a:spcAft>
              <a:buClrTx/>
              <a:buSzTx/>
              <a:buFontTx/>
              <a:buChar char="•"/>
              <a:tabLst/>
              <a:defRPr/>
            </a:pPr>
            <a:r>
              <a:rPr lang="en-US" kern="0" dirty="0" smtClean="0">
                <a:latin typeface="+mn-lt"/>
                <a:cs typeface="+mn-cs"/>
              </a:rPr>
              <a:t>Spreadsheet Graphics</a:t>
            </a:r>
          </a:p>
          <a:p>
            <a:pPr marL="342900" marR="0" lvl="0" indent="-182563" algn="l" defTabSz="914400" rtl="0" eaLnBrk="1" fontAlgn="base" latinLnBrk="0" hangingPunct="1">
              <a:lnSpc>
                <a:spcPct val="100000"/>
              </a:lnSpc>
              <a:spcBef>
                <a:spcPts val="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Advanced</a:t>
            </a:r>
            <a:r>
              <a:rPr kumimoji="0" lang="en-US" sz="1800" b="0" i="0" u="none" strike="noStrike" kern="0" cap="none" spc="0" normalizeH="0" noProof="0" dirty="0" smtClean="0">
                <a:ln>
                  <a:noFill/>
                </a:ln>
                <a:solidFill>
                  <a:schemeClr val="tx1"/>
                </a:solidFill>
                <a:effectLst/>
                <a:uLnTx/>
                <a:uFillTx/>
                <a:latin typeface="+mn-lt"/>
                <a:ea typeface="+mn-ea"/>
                <a:cs typeface="+mn-cs"/>
              </a:rPr>
              <a:t> Spreadsheet Tools</a:t>
            </a: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182563" algn="l" defTabSz="914400" rtl="0" eaLnBrk="1" fontAlgn="base" latinLnBrk="0" hangingPunct="1">
              <a:lnSpc>
                <a:spcPct val="100000"/>
              </a:lnSpc>
              <a:spcBef>
                <a:spcPts val="0"/>
              </a:spcBef>
              <a:spcAft>
                <a:spcPct val="0"/>
              </a:spcAft>
              <a:buClrTx/>
              <a:buSzTx/>
              <a:buFontTx/>
              <a:buChar char="•"/>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182563" algn="l" defTabSz="914400" rtl="0" eaLnBrk="1" fontAlgn="base" latinLnBrk="0" hangingPunct="1">
              <a:lnSpc>
                <a:spcPct val="100000"/>
              </a:lnSpc>
              <a:spcBef>
                <a:spcPts val="0"/>
              </a:spcBef>
              <a:spcAft>
                <a:spcPct val="0"/>
              </a:spcAft>
              <a:buClrTx/>
              <a:buSzTx/>
              <a:buFontTx/>
              <a:buNone/>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7"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a:t>
            </a:r>
          </a:p>
        </p:txBody>
      </p:sp>
      <p:sp>
        <p:nvSpPr>
          <p:cNvPr id="8" name="Content Placeholder 2"/>
          <p:cNvSpPr txBox="1">
            <a:spLocks/>
          </p:cNvSpPr>
          <p:nvPr/>
        </p:nvSpPr>
        <p:spPr bwMode="auto">
          <a:xfrm>
            <a:off x="228600" y="457200"/>
            <a:ext cx="5410200" cy="13716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marL="0" indent="0" eaLnBrk="1" hangingPunct="1">
              <a:buFontTx/>
              <a:buNone/>
            </a:pPr>
            <a:r>
              <a:rPr lang="en-US" sz="6600" b="1" dirty="0" smtClean="0">
                <a:solidFill>
                  <a:srgbClr val="00AFD7"/>
                </a:solidFill>
                <a:latin typeface="Calibri" charset="0"/>
              </a:rPr>
              <a:t>Excel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562100"/>
            <a:ext cx="8229600" cy="2324100"/>
          </a:xfrm>
          <a:prstGeom prst="rect">
            <a:avLst/>
          </a:prstGeom>
          <a:noFill/>
          <a:ln>
            <a:miter lim="800000"/>
            <a:headEnd/>
            <a:tailEnd/>
          </a:ln>
        </p:spPr>
        <p:txBody>
          <a:bodyPr/>
          <a:lstStyle/>
          <a:p>
            <a:pPr eaLnBrk="0" hangingPunct="0">
              <a:spcBef>
                <a:spcPts val="0"/>
              </a:spcBef>
              <a:defRPr/>
            </a:pPr>
            <a:r>
              <a:rPr lang="en-US" sz="2400" dirty="0" smtClean="0"/>
              <a:t>You enter and edit data in worksheet cells.</a:t>
            </a:r>
          </a:p>
          <a:p>
            <a:pPr eaLnBrk="0" hangingPunct="0">
              <a:spcBef>
                <a:spcPts val="0"/>
              </a:spcBef>
              <a:defRPr/>
            </a:pPr>
            <a:endParaRPr lang="en-US" sz="2400" dirty="0" smtClean="0"/>
          </a:p>
          <a:p>
            <a:pPr eaLnBrk="0" hangingPunct="0">
              <a:spcBef>
                <a:spcPts val="0"/>
              </a:spcBef>
              <a:defRPr/>
            </a:pPr>
            <a:r>
              <a:rPr lang="en-US" sz="2400" dirty="0" smtClean="0"/>
              <a:t>To finish entering text or data in a cell, you have to click outside the cell.</a:t>
            </a:r>
          </a:p>
          <a:p>
            <a:pPr eaLnBrk="0" hangingPunct="0">
              <a:spcBef>
                <a:spcPts val="0"/>
              </a:spcBef>
              <a:defRPr/>
            </a:pPr>
            <a:endParaRPr lang="en-US" sz="2400" dirty="0" smtClean="0"/>
          </a:p>
          <a:p>
            <a:pPr eaLnBrk="0" hangingPunct="0">
              <a:spcBef>
                <a:spcPts val="0"/>
              </a:spcBef>
              <a:defRPr/>
            </a:pPr>
            <a:r>
              <a:rPr lang="en-US" sz="2400" dirty="0" smtClean="0"/>
              <a:t>To completely replace the cell contents, just start typing. </a:t>
            </a:r>
          </a:p>
          <a:p>
            <a:pPr>
              <a:spcBef>
                <a:spcPts val="0"/>
              </a:spcBef>
            </a:pPr>
            <a:endParaRPr dirty="0"/>
          </a:p>
          <a:p>
            <a:pPr marL="342900" lvl="0" indent="-342900" eaLnBrk="0" hangingPunct="0">
              <a:spcBef>
                <a:spcPts val="0"/>
              </a:spcBef>
              <a:buFontTx/>
              <a:buChar char="•"/>
              <a:defRPr/>
            </a:pPr>
            <a:endParaRPr lang="en-US" sz="2000" dirty="0" smtClean="0"/>
          </a:p>
          <a:p>
            <a:pPr marL="342900" lvl="0" indent="-342900" eaLnBrk="0" hangingPunct="0">
              <a:spcBef>
                <a:spcPts val="0"/>
              </a:spcBef>
              <a:buFontTx/>
              <a:buChar char="•"/>
              <a:defRPr/>
            </a:pPr>
            <a:endParaRPr lang="en-US" sz="2000" dirty="0" smtClean="0"/>
          </a:p>
        </p:txBody>
      </p:sp>
      <p:sp>
        <p:nvSpPr>
          <p:cNvPr id="6"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Cells and Cell Data &gt; Entering and Editing Data</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3488" y="4267200"/>
            <a:ext cx="7557024" cy="1255059"/>
          </a:xfrm>
          <a:prstGeom prst="rect">
            <a:avLst/>
          </a:prstGeom>
        </p:spPr>
      </p:pic>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Entering and Editing Data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wipe(down)">
                                      <p:cBhvr>
                                        <p:cTn id="1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209675"/>
            <a:ext cx="8229600" cy="4438650"/>
          </a:xfrm>
          <a:prstGeom prst="rect">
            <a:avLst/>
          </a:prstGeom>
          <a:noFill/>
          <a:ln>
            <a:miter lim="800000"/>
            <a:headEnd/>
            <a:tailEnd/>
          </a:ln>
        </p:spPr>
        <p:txBody>
          <a:bodyPr/>
          <a:lstStyle/>
          <a:p>
            <a:pPr eaLnBrk="0" hangingPunct="0">
              <a:spcBef>
                <a:spcPts val="0"/>
              </a:spcBef>
              <a:defRPr/>
            </a:pPr>
            <a:r>
              <a:rPr lang="en-US" sz="2400" dirty="0" smtClean="0"/>
              <a:t>Adjust a column’s width with the AutoFit feature or click and drag the mouse pointer.</a:t>
            </a:r>
          </a:p>
          <a:p>
            <a:pPr eaLnBrk="0" hangingPunct="0">
              <a:spcBef>
                <a:spcPts val="0"/>
              </a:spcBef>
              <a:defRPr/>
            </a:pPr>
            <a:endParaRPr lang="en-US" sz="2400" dirty="0" smtClean="0"/>
          </a:p>
          <a:p>
            <a:pPr eaLnBrk="0" hangingPunct="0">
              <a:spcBef>
                <a:spcPts val="0"/>
              </a:spcBef>
              <a:defRPr/>
            </a:pPr>
            <a:r>
              <a:rPr lang="en-US" sz="2400" dirty="0" smtClean="0"/>
              <a:t>Adjusting row heights works the same way, except row heights are measured in points, not characters.</a:t>
            </a:r>
          </a:p>
          <a:p>
            <a:pPr marL="457200" indent="-457200" eaLnBrk="0" hangingPunct="0">
              <a:spcBef>
                <a:spcPts val="0"/>
              </a:spcBef>
              <a:defRPr/>
            </a:pPr>
            <a:endParaRPr lang="en-US" sz="2400" dirty="0" smtClean="0"/>
          </a:p>
          <a:p>
            <a:pPr eaLnBrk="0" hangingPunct="0">
              <a:spcBef>
                <a:spcPts val="0"/>
              </a:spcBef>
              <a:defRPr/>
            </a:pPr>
            <a:r>
              <a:rPr lang="en-US" sz="2400" dirty="0" smtClean="0"/>
              <a:t>To adjust a group of rows:</a:t>
            </a:r>
          </a:p>
          <a:p>
            <a:pPr marL="800100" lvl="1" indent="-342900" eaLnBrk="0" hangingPunct="0">
              <a:spcBef>
                <a:spcPts val="0"/>
              </a:spcBef>
              <a:buFontTx/>
              <a:buChar char="•"/>
              <a:defRPr/>
            </a:pPr>
            <a:r>
              <a:rPr lang="en-US" sz="2400" dirty="0" smtClean="0"/>
              <a:t>First select by clicking and dragging in row headers.</a:t>
            </a:r>
          </a:p>
          <a:p>
            <a:pPr marL="800100" lvl="1" indent="-342900" eaLnBrk="0" hangingPunct="0">
              <a:spcBef>
                <a:spcPts val="0"/>
              </a:spcBef>
              <a:buFontTx/>
              <a:buChar char="•"/>
              <a:defRPr/>
            </a:pPr>
            <a:r>
              <a:rPr lang="en-US" sz="2400" dirty="0" smtClean="0"/>
              <a:t>Then click Format button in Cells group, Home tab. </a:t>
            </a:r>
          </a:p>
          <a:p>
            <a:pPr marL="800100" lvl="1" indent="-342900" eaLnBrk="0" hangingPunct="0">
              <a:spcBef>
                <a:spcPts val="0"/>
              </a:spcBef>
              <a:buFontTx/>
              <a:buChar char="•"/>
              <a:defRPr/>
            </a:pPr>
            <a:r>
              <a:rPr lang="en-US" sz="2400" dirty="0" smtClean="0"/>
              <a:t>In the menu, click Row Height.</a:t>
            </a:r>
          </a:p>
          <a:p>
            <a:pPr marL="800100" lvl="1" indent="-342900" eaLnBrk="0" hangingPunct="0">
              <a:spcBef>
                <a:spcPts val="0"/>
              </a:spcBef>
              <a:buFontTx/>
              <a:buChar char="•"/>
              <a:defRPr/>
            </a:pPr>
            <a:r>
              <a:rPr lang="en-US" sz="2400" dirty="0" smtClean="0"/>
              <a:t>In the Row Height box, enter the height you want in points. </a:t>
            </a:r>
          </a:p>
          <a:p>
            <a:pPr marL="342900" indent="-342900" eaLnBrk="0" hangingPunct="0">
              <a:spcBef>
                <a:spcPts val="0"/>
              </a:spcBef>
              <a:buFontTx/>
              <a:buChar char="•"/>
              <a:defRPr/>
            </a:pPr>
            <a:endParaRPr lang="en-US" sz="2000" dirty="0" smtClean="0"/>
          </a:p>
          <a:p>
            <a:pPr>
              <a:spcBef>
                <a:spcPts val="0"/>
              </a:spcBef>
            </a:pPr>
            <a:endParaRPr lang="en-US" sz="2000" dirty="0" smtClean="0"/>
          </a:p>
          <a:p>
            <a:pPr marL="342900" lvl="0" indent="-342900" eaLnBrk="0" hangingPunct="0">
              <a:spcBef>
                <a:spcPts val="0"/>
              </a:spcBef>
              <a:buFontTx/>
              <a:buChar char="•"/>
              <a:defRPr/>
            </a:pPr>
            <a:endParaRPr lang="en-US" sz="2000" dirty="0" smtClean="0"/>
          </a:p>
          <a:p>
            <a:pPr marL="342900" lvl="0" indent="-342900" eaLnBrk="0" hangingPunct="0">
              <a:spcBef>
                <a:spcPts val="0"/>
              </a:spcBef>
              <a:buFontTx/>
              <a:buChar char="•"/>
              <a:defRPr/>
            </a:pPr>
            <a:endParaRPr lang="en-US" sz="2000" dirty="0" smtClean="0"/>
          </a:p>
        </p:txBody>
      </p:sp>
      <p:sp>
        <p:nvSpPr>
          <p:cNvPr id="6"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Cells and Cell Data &gt; Adjusting Rows and Columns</a:t>
            </a:r>
          </a:p>
        </p:txBody>
      </p:sp>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Adjusting Rows and Columns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wipe(down)">
                                      <p:cBhvr>
                                        <p:cTn id="13" dur="500"/>
                                        <p:tgtEl>
                                          <p:spTgt spid="5">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wipe(down)">
                                      <p:cBhvr>
                                        <p:cTn id="16" dur="500"/>
                                        <p:tgtEl>
                                          <p:spTgt spid="5">
                                            <p:txEl>
                                              <p:pRg st="5" end="5"/>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wipe(down)">
                                      <p:cBhvr>
                                        <p:cTn id="19" dur="500"/>
                                        <p:tgtEl>
                                          <p:spTgt spid="5">
                                            <p:txEl>
                                              <p:pRg st="6" end="6"/>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wipe(down)">
                                      <p:cBhvr>
                                        <p:cTn id="22" dur="500"/>
                                        <p:tgtEl>
                                          <p:spTgt spid="5">
                                            <p:txEl>
                                              <p:pRg st="7" end="7"/>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animEffect transition="in" filter="wipe(down)">
                                      <p:cBhvr>
                                        <p:cTn id="25"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609600" y="1143000"/>
            <a:ext cx="8534400" cy="4495800"/>
          </a:xfrm>
          <a:prstGeom prst="rect">
            <a:avLst/>
          </a:prstGeom>
          <a:noFill/>
          <a:ln>
            <a:miter lim="800000"/>
            <a:headEnd/>
            <a:tailEnd/>
          </a:ln>
        </p:spPr>
        <p:txBody>
          <a:bodyPr/>
          <a:lstStyle/>
          <a:p>
            <a:pPr marL="342900" lvl="0" indent="-342900" eaLnBrk="0" hangingPunct="0">
              <a:spcBef>
                <a:spcPct val="20000"/>
              </a:spcBef>
              <a:buFontTx/>
              <a:buChar char="•"/>
              <a:defRPr/>
            </a:pPr>
            <a:endParaRPr lang="en-US" sz="2000" dirty="0" smtClean="0"/>
          </a:p>
        </p:txBody>
      </p:sp>
      <p:sp>
        <p:nvSpPr>
          <p:cNvPr id="7"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Cells and Cell Data &gt; Adjusting Rows and Columns</a:t>
            </a:r>
          </a:p>
        </p:txBody>
      </p:sp>
      <p:pic>
        <p:nvPicPr>
          <p:cNvPr id="3" name="Picture 2"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3488" y="1322294"/>
            <a:ext cx="7557024" cy="4213413"/>
          </a:xfrm>
          <a:prstGeom prst="rect">
            <a:avLst/>
          </a:prstGeom>
        </p:spPr>
      </p:pic>
      <p:sp>
        <p:nvSpPr>
          <p:cNvPr id="8"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Adjusting Rows and Columns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39271" y="1181100"/>
            <a:ext cx="8229600" cy="4495800"/>
          </a:xfrm>
          <a:prstGeom prst="rect">
            <a:avLst/>
          </a:prstGeom>
          <a:noFill/>
          <a:ln>
            <a:miter lim="800000"/>
            <a:headEnd/>
            <a:tailEnd/>
          </a:ln>
        </p:spPr>
        <p:txBody>
          <a:bodyPr/>
          <a:lstStyle/>
          <a:p>
            <a:pPr marL="457200" indent="-457200" eaLnBrk="0" hangingPunct="0">
              <a:spcBef>
                <a:spcPts val="0"/>
              </a:spcBef>
              <a:defRPr/>
            </a:pPr>
            <a:r>
              <a:rPr lang="en-US" sz="2400" dirty="0" smtClean="0"/>
              <a:t>A group of specific cells in a worksheet is called a range. </a:t>
            </a:r>
          </a:p>
          <a:p>
            <a:pPr marL="457200" indent="-457200" eaLnBrk="0" hangingPunct="0">
              <a:spcBef>
                <a:spcPts val="0"/>
              </a:spcBef>
              <a:defRPr/>
            </a:pPr>
            <a:endParaRPr lang="en-US" sz="2400" dirty="0" smtClean="0"/>
          </a:p>
          <a:p>
            <a:pPr eaLnBrk="0" hangingPunct="0">
              <a:spcBef>
                <a:spcPts val="0"/>
              </a:spcBef>
              <a:defRPr/>
            </a:pPr>
            <a:r>
              <a:rPr lang="en-US" sz="2400" dirty="0" smtClean="0"/>
              <a:t>To select a range of adjacent cells, click in a cell, and then hold down and drag the mouse pointer to select additional cells. The selected cells</a:t>
            </a:r>
            <a:br>
              <a:rPr lang="en-US" sz="2400" dirty="0" smtClean="0"/>
            </a:br>
            <a:r>
              <a:rPr lang="en-US" sz="2400" dirty="0" smtClean="0"/>
              <a:t>are highlighted.</a:t>
            </a:r>
          </a:p>
          <a:p>
            <a:pPr eaLnBrk="0" hangingPunct="0">
              <a:spcBef>
                <a:spcPts val="0"/>
              </a:spcBef>
              <a:defRPr/>
            </a:pPr>
            <a:endParaRPr lang="en-US" sz="2400" dirty="0" smtClean="0"/>
          </a:p>
          <a:p>
            <a:pPr eaLnBrk="0" hangingPunct="0">
              <a:spcBef>
                <a:spcPts val="0"/>
              </a:spcBef>
              <a:defRPr/>
            </a:pPr>
            <a:r>
              <a:rPr lang="en-US" sz="2400" dirty="0" smtClean="0"/>
              <a:t>You can also select a range</a:t>
            </a:r>
            <a:br>
              <a:rPr lang="en-US" sz="2400" dirty="0" smtClean="0"/>
            </a:br>
            <a:r>
              <a:rPr lang="en-US" sz="2400" dirty="0" smtClean="0"/>
              <a:t>of non-adjacent cells by </a:t>
            </a:r>
            <a:br>
              <a:rPr lang="en-US" sz="2400" dirty="0" smtClean="0"/>
            </a:br>
            <a:r>
              <a:rPr lang="en-US" sz="2400" dirty="0" smtClean="0"/>
              <a:t>pressing and holding the</a:t>
            </a:r>
            <a:br>
              <a:rPr lang="en-US" sz="2400" dirty="0" smtClean="0"/>
            </a:br>
            <a:r>
              <a:rPr lang="en-US" sz="2400" dirty="0" smtClean="0"/>
              <a:t>Control key, and then</a:t>
            </a:r>
            <a:br>
              <a:rPr lang="en-US" sz="2400" dirty="0" smtClean="0"/>
            </a:br>
            <a:r>
              <a:rPr lang="en-US" sz="2400" dirty="0" smtClean="0"/>
              <a:t>clicking the other cells. </a:t>
            </a:r>
          </a:p>
        </p:txBody>
      </p:sp>
      <p:sp>
        <p:nvSpPr>
          <p:cNvPr id="7"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Cells and Cell Data &gt; Grouping Rows and Columns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88335" y="2819400"/>
            <a:ext cx="4298465" cy="3083859"/>
          </a:xfrm>
          <a:prstGeom prst="rect">
            <a:avLst/>
          </a:prstGeom>
        </p:spPr>
      </p:pic>
      <p:sp>
        <p:nvSpPr>
          <p:cNvPr id="8"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Grouping Rows and Columns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wipe(down)">
                                      <p:cBhvr>
                                        <p:cTn id="1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990600"/>
            <a:ext cx="8229600" cy="2438400"/>
          </a:xfrm>
          <a:prstGeom prst="rect">
            <a:avLst/>
          </a:prstGeom>
          <a:noFill/>
          <a:ln>
            <a:miter lim="800000"/>
            <a:headEnd/>
            <a:tailEnd/>
          </a:ln>
        </p:spPr>
        <p:txBody>
          <a:bodyPr/>
          <a:lstStyle/>
          <a:p>
            <a:pPr eaLnBrk="0" hangingPunct="0">
              <a:spcBef>
                <a:spcPts val="0"/>
              </a:spcBef>
              <a:defRPr/>
            </a:pPr>
            <a:r>
              <a:rPr lang="en-US" sz="2400" dirty="0" smtClean="0"/>
              <a:t>One of the most common tasks in Excel is copying and pasting cell data. You can copy the contents of a single cell, or the contents of an entire range of cells. </a:t>
            </a:r>
          </a:p>
          <a:p>
            <a:pPr marL="457200" indent="-457200" eaLnBrk="0" hangingPunct="0">
              <a:spcBef>
                <a:spcPts val="0"/>
              </a:spcBef>
              <a:defRPr/>
            </a:pPr>
            <a:endParaRPr lang="en-US" sz="2400" dirty="0" smtClean="0"/>
          </a:p>
          <a:p>
            <a:pPr eaLnBrk="0" hangingPunct="0">
              <a:spcBef>
                <a:spcPts val="0"/>
              </a:spcBef>
              <a:defRPr/>
            </a:pPr>
            <a:r>
              <a:rPr lang="en-US" sz="2400" dirty="0" smtClean="0"/>
              <a:t>To copy cell data, click the Copy button in the Clipboard group on the Home tab.</a:t>
            </a:r>
          </a:p>
          <a:p>
            <a:pPr marL="342900" indent="-342900" eaLnBrk="0" hangingPunct="0">
              <a:spcBef>
                <a:spcPts val="0"/>
              </a:spcBef>
              <a:buFontTx/>
              <a:buChar char="•"/>
              <a:defRPr/>
            </a:pPr>
            <a:endParaRPr lang="en-US" sz="2000" dirty="0" smtClean="0"/>
          </a:p>
          <a:p>
            <a:pPr marL="342900" indent="-342900" eaLnBrk="0" hangingPunct="0">
              <a:spcBef>
                <a:spcPts val="0"/>
              </a:spcBef>
              <a:buFontTx/>
              <a:buChar char="•"/>
              <a:defRPr/>
            </a:pPr>
            <a:endParaRPr lang="en-US" sz="2000" dirty="0" smtClean="0"/>
          </a:p>
          <a:p>
            <a:pPr marL="800100" lvl="1" indent="-342900" eaLnBrk="0" hangingPunct="0">
              <a:spcBef>
                <a:spcPts val="0"/>
              </a:spcBef>
              <a:defRPr/>
            </a:pPr>
            <a:endParaRPr lang="en-US" sz="2000" dirty="0" smtClean="0"/>
          </a:p>
          <a:p>
            <a:pPr marL="342900" indent="-342900" eaLnBrk="0" hangingPunct="0">
              <a:spcBef>
                <a:spcPts val="0"/>
              </a:spcBef>
              <a:buFontTx/>
              <a:buChar char="•"/>
              <a:defRPr/>
            </a:pPr>
            <a:endParaRPr lang="en-US" sz="2000" dirty="0" smtClean="0"/>
          </a:p>
          <a:p>
            <a:pPr>
              <a:spcBef>
                <a:spcPts val="0"/>
              </a:spcBef>
            </a:pPr>
            <a:endParaRPr lang="en-US" sz="2000" dirty="0" smtClean="0"/>
          </a:p>
          <a:p>
            <a:pPr marL="342900" lvl="0" indent="-342900" eaLnBrk="0" hangingPunct="0">
              <a:spcBef>
                <a:spcPts val="0"/>
              </a:spcBef>
              <a:buFontTx/>
              <a:buChar char="•"/>
              <a:defRPr/>
            </a:pPr>
            <a:endParaRPr lang="en-US" sz="2000" dirty="0" smtClean="0"/>
          </a:p>
          <a:p>
            <a:pPr marL="342900" lvl="0" indent="-342900" eaLnBrk="0" hangingPunct="0">
              <a:spcBef>
                <a:spcPts val="0"/>
              </a:spcBef>
              <a:buFontTx/>
              <a:buChar char="•"/>
              <a:defRPr/>
            </a:pPr>
            <a:endParaRPr lang="en-US" sz="2000" dirty="0" smtClean="0"/>
          </a:p>
        </p:txBody>
      </p:sp>
      <p:sp>
        <p:nvSpPr>
          <p:cNvPr id="6"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Cells and Cell Data &gt; Copying Cell Data</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02453" y="3429000"/>
            <a:ext cx="7557024" cy="2438401"/>
          </a:xfrm>
          <a:prstGeom prst="rect">
            <a:avLst/>
          </a:prstGeom>
        </p:spPr>
      </p:pic>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Copying Cell Data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299883"/>
            <a:ext cx="8229600" cy="2286000"/>
          </a:xfrm>
          <a:prstGeom prst="rect">
            <a:avLst/>
          </a:prstGeom>
          <a:noFill/>
          <a:ln>
            <a:miter lim="800000"/>
            <a:headEnd/>
            <a:tailEnd/>
          </a:ln>
        </p:spPr>
        <p:txBody>
          <a:bodyPr/>
          <a:lstStyle/>
          <a:p>
            <a:pPr eaLnBrk="0" hangingPunct="0">
              <a:spcBef>
                <a:spcPts val="0"/>
              </a:spcBef>
              <a:defRPr/>
            </a:pPr>
            <a:r>
              <a:rPr lang="en-US" sz="2400" dirty="0" smtClean="0"/>
              <a:t>The fill handle (small green box in lower-right corner of cell) is the fastest way to copy and paste content, including formulas, from one cell or range to another.</a:t>
            </a:r>
          </a:p>
          <a:p>
            <a:pPr eaLnBrk="0" hangingPunct="0">
              <a:spcBef>
                <a:spcPts val="0"/>
              </a:spcBef>
              <a:defRPr/>
            </a:pPr>
            <a:endParaRPr lang="en-US" sz="2400" dirty="0" smtClean="0"/>
          </a:p>
          <a:p>
            <a:pPr eaLnBrk="0" hangingPunct="0">
              <a:spcBef>
                <a:spcPts val="0"/>
              </a:spcBef>
              <a:defRPr/>
            </a:pPr>
            <a:r>
              <a:rPr lang="en-US" sz="2400" dirty="0" smtClean="0"/>
              <a:t>Flash </a:t>
            </a:r>
            <a:r>
              <a:rPr lang="en-US" sz="2400" dirty="0"/>
              <a:t>Fill automatically fills in values for you, based on a pattern Excel detects in your data. </a:t>
            </a:r>
            <a:endParaRPr lang="en-US" sz="2400" dirty="0" smtClean="0"/>
          </a:p>
          <a:p>
            <a:pPr marL="342900" indent="-342900" eaLnBrk="0" hangingPunct="0">
              <a:spcBef>
                <a:spcPts val="0"/>
              </a:spcBef>
              <a:buFontTx/>
              <a:buChar char="•"/>
              <a:defRPr/>
            </a:pPr>
            <a:endParaRPr lang="en-US" sz="2000" dirty="0" smtClean="0"/>
          </a:p>
          <a:p>
            <a:pPr marL="800100" lvl="1" indent="-342900" eaLnBrk="0" hangingPunct="0">
              <a:spcBef>
                <a:spcPts val="0"/>
              </a:spcBef>
              <a:defRPr/>
            </a:pPr>
            <a:endParaRPr lang="en-US" sz="2000" dirty="0" smtClean="0"/>
          </a:p>
          <a:p>
            <a:pPr marL="342900" indent="-342900" eaLnBrk="0" hangingPunct="0">
              <a:spcBef>
                <a:spcPts val="0"/>
              </a:spcBef>
              <a:buFontTx/>
              <a:buChar char="•"/>
              <a:defRPr/>
            </a:pPr>
            <a:endParaRPr lang="en-US" sz="2000" dirty="0" smtClean="0"/>
          </a:p>
          <a:p>
            <a:pPr>
              <a:spcBef>
                <a:spcPts val="0"/>
              </a:spcBef>
            </a:pPr>
            <a:endParaRPr lang="en-US" sz="2000" dirty="0" smtClean="0"/>
          </a:p>
          <a:p>
            <a:pPr marL="342900" lvl="0" indent="-342900" eaLnBrk="0" hangingPunct="0">
              <a:spcBef>
                <a:spcPts val="0"/>
              </a:spcBef>
              <a:buFontTx/>
              <a:buChar char="•"/>
              <a:defRPr/>
            </a:pPr>
            <a:endParaRPr lang="en-US" sz="2000" dirty="0" smtClean="0"/>
          </a:p>
          <a:p>
            <a:pPr marL="342900" lvl="0" indent="-342900" eaLnBrk="0" hangingPunct="0">
              <a:spcBef>
                <a:spcPts val="0"/>
              </a:spcBef>
              <a:buFontTx/>
              <a:buChar char="•"/>
              <a:defRPr/>
            </a:pPr>
            <a:endParaRPr lang="en-US" sz="2000" dirty="0" smtClean="0"/>
          </a:p>
        </p:txBody>
      </p:sp>
      <p:sp>
        <p:nvSpPr>
          <p:cNvPr id="9" name="Text Placeholder 5"/>
          <p:cNvSpPr txBox="1">
            <a:spLocks/>
          </p:cNvSpPr>
          <p:nvPr/>
        </p:nvSpPr>
        <p:spPr bwMode="auto">
          <a:xfrm>
            <a:off x="457200" y="6248400"/>
            <a:ext cx="56388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Cells and Cell Data &gt; Using the Fill Handle and Flash Fill</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2024" y="3895165"/>
            <a:ext cx="1512738" cy="1918447"/>
          </a:xfrm>
          <a:prstGeom prst="rect">
            <a:avLst/>
          </a:prstGeom>
        </p:spPr>
      </p:pic>
      <p:pic>
        <p:nvPicPr>
          <p:cNvPr id="3" name="Picture 2" descr="VlC Media Playe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338640" y="3886200"/>
            <a:ext cx="1452282" cy="1936377"/>
          </a:xfrm>
          <a:prstGeom prst="rect">
            <a:avLst/>
          </a:prstGeom>
        </p:spPr>
      </p:pic>
      <p:pic>
        <p:nvPicPr>
          <p:cNvPr id="4" name="Picture 3" descr="VlC Media Playe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114800" y="3995864"/>
            <a:ext cx="4572000" cy="1717048"/>
          </a:xfrm>
          <a:prstGeom prst="rect">
            <a:avLst/>
          </a:prstGeom>
        </p:spPr>
      </p:pic>
      <p:sp>
        <p:nvSpPr>
          <p:cNvPr id="10"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Using the Fill Handle and Flash Fill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97541" y="1171575"/>
            <a:ext cx="8229600" cy="4514850"/>
          </a:xfrm>
          <a:prstGeom prst="rect">
            <a:avLst/>
          </a:prstGeom>
          <a:noFill/>
          <a:ln>
            <a:miter lim="800000"/>
            <a:headEnd/>
            <a:tailEnd/>
          </a:ln>
        </p:spPr>
        <p:txBody>
          <a:bodyPr/>
          <a:lstStyle/>
          <a:p>
            <a:pPr eaLnBrk="0" hangingPunct="0">
              <a:spcBef>
                <a:spcPts val="0"/>
              </a:spcBef>
              <a:defRPr/>
            </a:pPr>
            <a:r>
              <a:rPr lang="en-US" sz="2400" dirty="0" smtClean="0"/>
              <a:t>To insert a row, select the row </a:t>
            </a:r>
            <a:r>
              <a:rPr lang="en-US" sz="2400" i="1" dirty="0" smtClean="0"/>
              <a:t>below</a:t>
            </a:r>
            <a:r>
              <a:rPr lang="en-US" sz="2400" dirty="0" smtClean="0"/>
              <a:t> where you want to insert a row then click Insert button, Cells group, Home tab.</a:t>
            </a:r>
          </a:p>
          <a:p>
            <a:pPr eaLnBrk="0" hangingPunct="0">
              <a:spcBef>
                <a:spcPts val="0"/>
              </a:spcBef>
              <a:defRPr/>
            </a:pPr>
            <a:endParaRPr lang="en-US" sz="2400" dirty="0" smtClean="0"/>
          </a:p>
          <a:p>
            <a:pPr eaLnBrk="0" hangingPunct="0">
              <a:spcBef>
                <a:spcPts val="0"/>
              </a:spcBef>
              <a:defRPr/>
            </a:pPr>
            <a:r>
              <a:rPr lang="en-US" sz="2400" dirty="0" smtClean="0"/>
              <a:t>To insert a column, select the column to the </a:t>
            </a:r>
            <a:r>
              <a:rPr lang="en-US" sz="2400" i="1" dirty="0" smtClean="0"/>
              <a:t>right</a:t>
            </a:r>
            <a:r>
              <a:rPr lang="en-US" sz="2400" dirty="0" smtClean="0"/>
              <a:t> of where you want to insert a column then click Insert button, Cells group. </a:t>
            </a:r>
          </a:p>
          <a:p>
            <a:pPr eaLnBrk="0" hangingPunct="0">
              <a:spcBef>
                <a:spcPts val="0"/>
              </a:spcBef>
              <a:defRPr/>
            </a:pPr>
            <a:endParaRPr lang="en-US" sz="2400" dirty="0" smtClean="0"/>
          </a:p>
          <a:p>
            <a:pPr eaLnBrk="0" hangingPunct="0">
              <a:spcBef>
                <a:spcPts val="0"/>
              </a:spcBef>
              <a:defRPr/>
            </a:pPr>
            <a:r>
              <a:rPr lang="en-US" sz="2400" dirty="0" smtClean="0"/>
              <a:t>To delete a row or column, select it then click Delete button (Cells group, Home tab) and choose Delete Cells.</a:t>
            </a:r>
          </a:p>
          <a:p>
            <a:pPr eaLnBrk="0" hangingPunct="0">
              <a:spcBef>
                <a:spcPts val="0"/>
              </a:spcBef>
              <a:defRPr/>
            </a:pPr>
            <a:endParaRPr lang="en-US" sz="2400" dirty="0" smtClean="0"/>
          </a:p>
          <a:p>
            <a:pPr eaLnBrk="0" hangingPunct="0">
              <a:spcBef>
                <a:spcPts val="0"/>
              </a:spcBef>
              <a:defRPr/>
            </a:pPr>
            <a:r>
              <a:rPr lang="en-US" sz="2400" dirty="0" smtClean="0"/>
              <a:t>To insert a line break in a </a:t>
            </a:r>
            <a:r>
              <a:rPr lang="en-US" sz="2400" dirty="0"/>
              <a:t>cell, </a:t>
            </a:r>
            <a:r>
              <a:rPr lang="en-US" sz="2400" dirty="0" smtClean="0"/>
              <a:t>press </a:t>
            </a:r>
            <a:r>
              <a:rPr lang="en-US" sz="2400" dirty="0"/>
              <a:t>and hold the ALT key </a:t>
            </a:r>
            <a:r>
              <a:rPr lang="en-US" sz="2400" dirty="0" smtClean="0"/>
              <a:t>then press </a:t>
            </a:r>
            <a:r>
              <a:rPr lang="en-US" sz="2400" dirty="0"/>
              <a:t>the Enter </a:t>
            </a:r>
            <a:r>
              <a:rPr lang="en-US" sz="2400" dirty="0" smtClean="0"/>
              <a:t>key. </a:t>
            </a:r>
          </a:p>
          <a:p>
            <a:pPr marL="800100" lvl="1" indent="-342900" eaLnBrk="0" hangingPunct="0">
              <a:spcBef>
                <a:spcPts val="0"/>
              </a:spcBef>
              <a:defRPr/>
            </a:pPr>
            <a:endParaRPr lang="en-US" sz="2000" dirty="0" smtClean="0"/>
          </a:p>
          <a:p>
            <a:pPr marL="342900" indent="-342900" eaLnBrk="0" hangingPunct="0">
              <a:spcBef>
                <a:spcPts val="0"/>
              </a:spcBef>
              <a:buFontTx/>
              <a:buChar char="•"/>
              <a:defRPr/>
            </a:pPr>
            <a:endParaRPr lang="en-US" sz="2000" dirty="0" smtClean="0"/>
          </a:p>
          <a:p>
            <a:pPr>
              <a:spcBef>
                <a:spcPts val="0"/>
              </a:spcBef>
            </a:pPr>
            <a:endParaRPr lang="en-US" sz="2000" dirty="0" smtClean="0"/>
          </a:p>
        </p:txBody>
      </p:sp>
      <p:sp>
        <p:nvSpPr>
          <p:cNvPr id="6"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Cells and Cell Data &gt; Inserting and Deleting</a:t>
            </a:r>
          </a:p>
        </p:txBody>
      </p:sp>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Inserting and Deleting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wipe(down)">
                                      <p:cBhvr>
                                        <p:cTn id="13" dur="500"/>
                                        <p:tgtEl>
                                          <p:spTgt spid="5">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wipe(down)">
                                      <p:cBhvr>
                                        <p:cTn id="16"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600200"/>
            <a:ext cx="8229600" cy="2554545"/>
          </a:xfrm>
          <a:prstGeom prst="rect">
            <a:avLst/>
          </a:prstGeom>
        </p:spPr>
        <p:txBody>
          <a:bodyPr wrap="square">
            <a:spAutoFit/>
          </a:bodyPr>
          <a:lstStyle/>
          <a:p>
            <a:r>
              <a:rPr lang="en-US" sz="2000" i="1" dirty="0" smtClean="0"/>
              <a:t>The video lessons in this section are designed to strengthen your ability to understand arithmetic formulas and to successfully debug them to remove errors when they don’t provide correct results. You’ll also see how to name a range of cells, and then use that named range as a reference in cell formulas and functions. It’s one thing to know how to set up a formula, but quite another to figure out how to fix one with errors in it.  Being able to do this efficiently is a great problem-solving skill to possess.</a:t>
            </a:r>
            <a:endParaRPr lang="en-US" sz="2000" i="1" dirty="0"/>
          </a:p>
        </p:txBody>
      </p:sp>
      <p:sp>
        <p:nvSpPr>
          <p:cNvPr id="4" name="TextBox 8"/>
          <p:cNvSpPr txBox="1">
            <a:spLocks noChangeArrowheads="1"/>
          </p:cNvSpPr>
          <p:nvPr/>
        </p:nvSpPr>
        <p:spPr bwMode="auto">
          <a:xfrm>
            <a:off x="457200" y="4635520"/>
            <a:ext cx="1644650" cy="366713"/>
          </a:xfrm>
          <a:prstGeom prst="rect">
            <a:avLst/>
          </a:prstGeom>
          <a:noFill/>
          <a:ln w="9525">
            <a:noFill/>
            <a:miter lim="800000"/>
            <a:headEnd/>
            <a:tailEnd/>
          </a:ln>
        </p:spPr>
        <p:txBody>
          <a:bodyPr wrap="none">
            <a:spAutoFit/>
          </a:bodyPr>
          <a:lstStyle/>
          <a:p>
            <a:r>
              <a:rPr lang="en-US" dirty="0"/>
              <a:t>In this section:</a:t>
            </a:r>
          </a:p>
        </p:txBody>
      </p:sp>
      <p:sp>
        <p:nvSpPr>
          <p:cNvPr id="5" name="Content Placeholder 3"/>
          <p:cNvSpPr txBox="1">
            <a:spLocks/>
          </p:cNvSpPr>
          <p:nvPr/>
        </p:nvSpPr>
        <p:spPr bwMode="auto">
          <a:xfrm>
            <a:off x="457200" y="5016520"/>
            <a:ext cx="4038600" cy="927080"/>
          </a:xfrm>
          <a:prstGeom prst="rect">
            <a:avLst/>
          </a:prstGeom>
          <a:noFill/>
          <a:ln>
            <a:miter lim="800000"/>
            <a:headEnd/>
            <a:tailEnd/>
          </a:ln>
        </p:spPr>
        <p:txBody>
          <a:bodyPr/>
          <a:lstStyle/>
          <a:p>
            <a:pPr marL="342900" marR="0" lvl="0" indent="-182563" algn="l" defTabSz="914400" rtl="0" eaLnBrk="1" fontAlgn="base" latinLnBrk="0" hangingPunct="1">
              <a:lnSpc>
                <a:spcPct val="100000"/>
              </a:lnSpc>
              <a:spcBef>
                <a:spcPts val="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Using</a:t>
            </a:r>
            <a:r>
              <a:rPr kumimoji="0" lang="en-US" sz="1800" b="0" i="0" u="none" strike="noStrike" kern="0" cap="none" spc="0" normalizeH="0" noProof="0" dirty="0" smtClean="0">
                <a:ln>
                  <a:noFill/>
                </a:ln>
                <a:solidFill>
                  <a:schemeClr val="tx1"/>
                </a:solidFill>
                <a:effectLst/>
                <a:uLnTx/>
                <a:uFillTx/>
                <a:latin typeface="+mn-lt"/>
                <a:ea typeface="+mn-ea"/>
                <a:cs typeface="+mn-cs"/>
              </a:rPr>
              <a:t> Arithmetic Formulas</a:t>
            </a:r>
          </a:p>
          <a:p>
            <a:pPr marL="342900" marR="0" lvl="0" indent="-182563" algn="l" defTabSz="914400" rtl="0" eaLnBrk="1" fontAlgn="base" latinLnBrk="0" hangingPunct="1">
              <a:lnSpc>
                <a:spcPct val="100000"/>
              </a:lnSpc>
              <a:spcBef>
                <a:spcPts val="0"/>
              </a:spcBef>
              <a:spcAft>
                <a:spcPct val="0"/>
              </a:spcAft>
              <a:buClrTx/>
              <a:buSzTx/>
              <a:buFontTx/>
              <a:buChar char="•"/>
              <a:tabLst/>
              <a:defRPr/>
            </a:pPr>
            <a:r>
              <a:rPr lang="en-US" kern="0" baseline="0" dirty="0" smtClean="0">
                <a:latin typeface="+mn-lt"/>
                <a:cs typeface="+mn-cs"/>
              </a:rPr>
              <a:t>Formula Auditing</a:t>
            </a:r>
          </a:p>
          <a:p>
            <a:pPr marL="342900" marR="0" lvl="0" indent="-182563" algn="l" defTabSz="914400" rtl="0" eaLnBrk="1" fontAlgn="base" latinLnBrk="0" hangingPunct="1">
              <a:lnSpc>
                <a:spcPct val="100000"/>
              </a:lnSpc>
              <a:spcBef>
                <a:spcPts val="0"/>
              </a:spcBef>
              <a:spcAft>
                <a:spcPct val="0"/>
              </a:spcAft>
              <a:buClrTx/>
              <a:buSzTx/>
              <a:buFontTx/>
              <a:buChar char="•"/>
              <a:tabLst/>
              <a:defRPr/>
            </a:pPr>
            <a:r>
              <a:rPr lang="en-US" kern="0" dirty="0" smtClean="0">
                <a:latin typeface="+mn-lt"/>
                <a:cs typeface="+mn-cs"/>
              </a:rPr>
              <a:t>Using Named Ranges</a:t>
            </a: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182563" algn="l" defTabSz="914400" rtl="0" eaLnBrk="1" fontAlgn="base" latinLnBrk="0" hangingPunct="1">
              <a:lnSpc>
                <a:spcPct val="100000"/>
              </a:lnSpc>
              <a:spcBef>
                <a:spcPts val="0"/>
              </a:spcBef>
              <a:spcAft>
                <a:spcPct val="0"/>
              </a:spcAft>
              <a:buClrTx/>
              <a:buSzTx/>
              <a:buFontTx/>
              <a:buNone/>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7"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Formulas</a:t>
            </a:r>
          </a:p>
        </p:txBody>
      </p:sp>
      <p:sp>
        <p:nvSpPr>
          <p:cNvPr id="8" name="Content Placeholder 2"/>
          <p:cNvSpPr txBox="1">
            <a:spLocks/>
          </p:cNvSpPr>
          <p:nvPr/>
        </p:nvSpPr>
        <p:spPr bwMode="auto">
          <a:xfrm>
            <a:off x="228600" y="457200"/>
            <a:ext cx="5410200" cy="13716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marL="0" indent="0" eaLnBrk="1" hangingPunct="1">
              <a:buFontTx/>
              <a:buNone/>
            </a:pPr>
            <a:r>
              <a:rPr lang="en-US" sz="6600" b="1" dirty="0" smtClean="0">
                <a:solidFill>
                  <a:srgbClr val="00AFD7"/>
                </a:solidFill>
                <a:latin typeface="Calibri" charset="0"/>
              </a:rPr>
              <a:t>Formulas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609600" y="1047750"/>
            <a:ext cx="7924800" cy="4762500"/>
          </a:xfrm>
          <a:prstGeom prst="rect">
            <a:avLst/>
          </a:prstGeom>
          <a:noFill/>
          <a:ln>
            <a:miter lim="800000"/>
            <a:headEnd/>
            <a:tailEnd/>
          </a:ln>
        </p:spPr>
        <p:txBody>
          <a:bodyPr/>
          <a:lstStyle/>
          <a:p>
            <a:pPr eaLnBrk="0" hangingPunct="0">
              <a:spcBef>
                <a:spcPts val="0"/>
              </a:spcBef>
              <a:defRPr/>
            </a:pPr>
            <a:r>
              <a:rPr lang="en-US" sz="2400" dirty="0" smtClean="0"/>
              <a:t>A formula is an expression that, in most cases, results in a numerical value.</a:t>
            </a:r>
          </a:p>
          <a:p>
            <a:pPr eaLnBrk="0" hangingPunct="0">
              <a:spcBef>
                <a:spcPts val="0"/>
              </a:spcBef>
              <a:defRPr/>
            </a:pPr>
            <a:endParaRPr lang="en-US" sz="2400" dirty="0" smtClean="0"/>
          </a:p>
          <a:p>
            <a:pPr eaLnBrk="0" hangingPunct="0">
              <a:spcBef>
                <a:spcPts val="0"/>
              </a:spcBef>
              <a:defRPr/>
            </a:pPr>
            <a:r>
              <a:rPr lang="en-US" sz="2400" dirty="0" smtClean="0"/>
              <a:t>Every Excel formula starts with an equal sign, followed by the expression needed to calculate the value.</a:t>
            </a:r>
          </a:p>
          <a:p>
            <a:pPr eaLnBrk="0" hangingPunct="0">
              <a:spcBef>
                <a:spcPts val="0"/>
              </a:spcBef>
              <a:defRPr/>
            </a:pPr>
            <a:endParaRPr lang="en-US" sz="2400" dirty="0" smtClean="0"/>
          </a:p>
          <a:p>
            <a:pPr eaLnBrk="0" hangingPunct="0">
              <a:spcBef>
                <a:spcPts val="0"/>
              </a:spcBef>
              <a:defRPr/>
            </a:pPr>
            <a:r>
              <a:rPr lang="en-US" sz="2400" dirty="0" smtClean="0"/>
              <a:t>Formulas are written using operators, most of which are arithmetic (+, -, </a:t>
            </a:r>
            <a:r>
              <a:rPr lang="en-US" sz="2400" dirty="0"/>
              <a:t>*, </a:t>
            </a:r>
            <a:r>
              <a:rPr lang="en-US" sz="2400" dirty="0" smtClean="0"/>
              <a:t>/), with the </a:t>
            </a:r>
            <a:r>
              <a:rPr lang="en-US" sz="2400" dirty="0"/>
              <a:t>same order of precedence </a:t>
            </a:r>
            <a:r>
              <a:rPr lang="en-US" sz="2400" dirty="0" smtClean="0"/>
              <a:t> </a:t>
            </a:r>
            <a:r>
              <a:rPr lang="en-US" sz="2400" dirty="0"/>
              <a:t>you’ve seen in math classes</a:t>
            </a:r>
            <a:r>
              <a:rPr lang="en-US" sz="2400" dirty="0" smtClean="0"/>
              <a:t>.</a:t>
            </a:r>
          </a:p>
          <a:p>
            <a:pPr eaLnBrk="0" hangingPunct="0">
              <a:spcBef>
                <a:spcPts val="0"/>
              </a:spcBef>
              <a:defRPr/>
            </a:pPr>
            <a:endParaRPr lang="en-US" sz="2400" dirty="0" smtClean="0"/>
          </a:p>
          <a:p>
            <a:pPr eaLnBrk="0" hangingPunct="0">
              <a:spcBef>
                <a:spcPts val="0"/>
              </a:spcBef>
              <a:defRPr/>
            </a:pPr>
            <a:r>
              <a:rPr lang="en-US" sz="2400" dirty="0" smtClean="0"/>
              <a:t>Most Excel formulas contain </a:t>
            </a:r>
            <a:r>
              <a:rPr lang="en-US" sz="2400" i="1" dirty="0" smtClean="0"/>
              <a:t>cell references</a:t>
            </a:r>
            <a:r>
              <a:rPr lang="en-US" sz="2400" dirty="0" smtClean="0"/>
              <a:t>,</a:t>
            </a:r>
            <a:r>
              <a:rPr lang="en-US" sz="2400" i="1" dirty="0" smtClean="0"/>
              <a:t> </a:t>
            </a:r>
            <a:r>
              <a:rPr lang="en-US" sz="2400" dirty="0" smtClean="0"/>
              <a:t>instead of specific values, because when new values are entered  in cells, the formula updates to display the new result.</a:t>
            </a:r>
          </a:p>
        </p:txBody>
      </p:sp>
      <p:sp>
        <p:nvSpPr>
          <p:cNvPr id="6"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Formulas &gt; Using Arithmetic Formulas</a:t>
            </a:r>
          </a:p>
        </p:txBody>
      </p:sp>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Using Arithmetic Formulas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wipe(down)">
                                      <p:cBhvr>
                                        <p:cTn id="13" dur="500"/>
                                        <p:tgtEl>
                                          <p:spTgt spid="5">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wipe(down)">
                                      <p:cBhvr>
                                        <p:cTn id="16"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066800"/>
            <a:ext cx="8229600" cy="2209800"/>
          </a:xfrm>
          <a:prstGeom prst="rect">
            <a:avLst/>
          </a:prstGeom>
          <a:noFill/>
          <a:ln>
            <a:miter lim="800000"/>
            <a:headEnd/>
            <a:tailEnd/>
          </a:ln>
        </p:spPr>
        <p:txBody>
          <a:bodyPr/>
          <a:lstStyle/>
          <a:p>
            <a:pPr eaLnBrk="0" hangingPunct="0">
              <a:spcBef>
                <a:spcPts val="0"/>
              </a:spcBef>
              <a:defRPr/>
            </a:pPr>
            <a:r>
              <a:rPr lang="en-US" sz="2400" dirty="0" smtClean="0"/>
              <a:t>Formula auditing is analyzing formulas that don’t seem to work properly or that contain errors.</a:t>
            </a:r>
          </a:p>
          <a:p>
            <a:pPr eaLnBrk="0" hangingPunct="0">
              <a:spcBef>
                <a:spcPts val="0"/>
              </a:spcBef>
              <a:defRPr/>
            </a:pPr>
            <a:endParaRPr lang="en-US" sz="2400" dirty="0" smtClean="0"/>
          </a:p>
          <a:p>
            <a:pPr eaLnBrk="0" hangingPunct="0">
              <a:spcBef>
                <a:spcPts val="0"/>
              </a:spcBef>
              <a:defRPr/>
            </a:pPr>
            <a:r>
              <a:rPr lang="en-US" sz="2400" dirty="0" smtClean="0"/>
              <a:t>Formula auditing can range from a simple examination of a formula’s parts to advanced use of special Excel tools on the Formulas tab to help identify and correct errors.</a:t>
            </a:r>
          </a:p>
        </p:txBody>
      </p:sp>
      <p:sp>
        <p:nvSpPr>
          <p:cNvPr id="7"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Formulas &gt; Formula Auditing</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3488" y="3429000"/>
            <a:ext cx="7557024" cy="2438400"/>
          </a:xfrm>
          <a:prstGeom prst="rect">
            <a:avLst/>
          </a:prstGeom>
        </p:spPr>
      </p:pic>
      <p:sp>
        <p:nvSpPr>
          <p:cNvPr id="8"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Formula Auditing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2819400"/>
            <a:ext cx="8229600" cy="1323439"/>
          </a:xfrm>
          <a:prstGeom prst="rect">
            <a:avLst/>
          </a:prstGeom>
        </p:spPr>
        <p:txBody>
          <a:bodyPr wrap="square">
            <a:spAutoFit/>
          </a:bodyPr>
          <a:lstStyle/>
          <a:p>
            <a:r>
              <a:rPr lang="en-US" sz="2000" i="1" dirty="0" smtClean="0">
                <a:latin typeface="+mn-lt"/>
              </a:rPr>
              <a:t>In these Excel lessons, you’ll learn what types of situations are best suited for using spreadsheets, and how to structure your own spreadsheets for easier and faster data analysis when changes are required.</a:t>
            </a:r>
            <a:endParaRPr lang="en-US" sz="2000" i="1" dirty="0">
              <a:latin typeface="+mn-lt"/>
            </a:endParaRPr>
          </a:p>
        </p:txBody>
      </p:sp>
      <p:sp>
        <p:nvSpPr>
          <p:cNvPr id="4" name="TextBox 8"/>
          <p:cNvSpPr txBox="1">
            <a:spLocks noChangeArrowheads="1"/>
          </p:cNvSpPr>
          <p:nvPr/>
        </p:nvSpPr>
        <p:spPr bwMode="auto">
          <a:xfrm>
            <a:off x="533400" y="4653306"/>
            <a:ext cx="1644650" cy="366713"/>
          </a:xfrm>
          <a:prstGeom prst="rect">
            <a:avLst/>
          </a:prstGeom>
          <a:noFill/>
          <a:ln w="9525">
            <a:noFill/>
            <a:miter lim="800000"/>
            <a:headEnd/>
            <a:tailEnd/>
          </a:ln>
        </p:spPr>
        <p:txBody>
          <a:bodyPr wrap="none">
            <a:spAutoFit/>
          </a:bodyPr>
          <a:lstStyle/>
          <a:p>
            <a:r>
              <a:rPr lang="en-US" dirty="0"/>
              <a:t>In this section:</a:t>
            </a:r>
          </a:p>
        </p:txBody>
      </p:sp>
      <p:sp>
        <p:nvSpPr>
          <p:cNvPr id="5" name="Content Placeholder 3"/>
          <p:cNvSpPr txBox="1">
            <a:spLocks/>
          </p:cNvSpPr>
          <p:nvPr/>
        </p:nvSpPr>
        <p:spPr bwMode="auto">
          <a:xfrm>
            <a:off x="533400" y="5096219"/>
            <a:ext cx="4038600" cy="869997"/>
          </a:xfrm>
          <a:prstGeom prst="rect">
            <a:avLst/>
          </a:prstGeom>
          <a:noFill/>
          <a:ln>
            <a:miter lim="800000"/>
            <a:headEnd/>
            <a:tailEnd/>
          </a:ln>
        </p:spPr>
        <p:txBody>
          <a:bodyPr/>
          <a:lstStyle/>
          <a:p>
            <a:pPr marL="342900" marR="0" lvl="0" indent="-182563" algn="l" defTabSz="914400" rtl="0" eaLnBrk="1" fontAlgn="base" latinLnBrk="0" hangingPunct="1">
              <a:lnSpc>
                <a:spcPct val="100000"/>
              </a:lnSpc>
              <a:spcBef>
                <a:spcPts val="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Spreadsheet Tools and Features</a:t>
            </a:r>
          </a:p>
          <a:p>
            <a:pPr marL="342900" marR="0" lvl="0" indent="-182563" algn="l" defTabSz="914400" rtl="0" eaLnBrk="1" fontAlgn="base" latinLnBrk="0" hangingPunct="1">
              <a:lnSpc>
                <a:spcPct val="100000"/>
              </a:lnSpc>
              <a:spcBef>
                <a:spcPts val="0"/>
              </a:spcBef>
              <a:spcAft>
                <a:spcPct val="0"/>
              </a:spcAft>
              <a:buClrTx/>
              <a:buSzTx/>
              <a:buFontTx/>
              <a:buChar char="•"/>
              <a:tabLst/>
              <a:defRPr/>
            </a:pPr>
            <a:r>
              <a:rPr lang="en-US" kern="0" dirty="0" smtClean="0">
                <a:latin typeface="+mn-lt"/>
                <a:cs typeface="+mn-cs"/>
              </a:rPr>
              <a:t>Well-Formed Spreadsheets</a:t>
            </a:r>
          </a:p>
          <a:p>
            <a:pPr marL="342900" marR="0" lvl="0" indent="-182563" algn="l" defTabSz="914400" rtl="0" eaLnBrk="1" fontAlgn="base" latinLnBrk="0" hangingPunct="1">
              <a:lnSpc>
                <a:spcPct val="100000"/>
              </a:lnSpc>
              <a:spcBef>
                <a:spcPts val="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Spreadsheet</a:t>
            </a:r>
            <a:r>
              <a:rPr kumimoji="0" lang="en-US" sz="1800" b="0" i="0" u="none" strike="noStrike" kern="0" cap="none" spc="0" normalizeH="0" noProof="0" dirty="0" smtClean="0">
                <a:ln>
                  <a:noFill/>
                </a:ln>
                <a:solidFill>
                  <a:schemeClr val="tx1"/>
                </a:solidFill>
                <a:effectLst/>
                <a:uLnTx/>
                <a:uFillTx/>
                <a:latin typeface="+mn-lt"/>
                <a:ea typeface="+mn-ea"/>
                <a:cs typeface="+mn-cs"/>
              </a:rPr>
              <a:t> Uses</a:t>
            </a: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182563" algn="l" defTabSz="914400" rtl="0" eaLnBrk="1" fontAlgn="base" latinLnBrk="0" hangingPunct="1">
              <a:lnSpc>
                <a:spcPct val="100000"/>
              </a:lnSpc>
              <a:spcBef>
                <a:spcPts val="0"/>
              </a:spcBef>
              <a:spcAft>
                <a:spcPct val="0"/>
              </a:spcAft>
              <a:buClrTx/>
              <a:buSzTx/>
              <a:buFontTx/>
              <a:buChar char="•"/>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182563" algn="l" defTabSz="914400" rtl="0" eaLnBrk="1" fontAlgn="base" latinLnBrk="0" hangingPunct="1">
              <a:lnSpc>
                <a:spcPct val="100000"/>
              </a:lnSpc>
              <a:spcBef>
                <a:spcPts val="0"/>
              </a:spcBef>
              <a:spcAft>
                <a:spcPct val="0"/>
              </a:spcAft>
              <a:buClrTx/>
              <a:buSzTx/>
              <a:buFontTx/>
              <a:buNone/>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7"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Overview of Spreadsheets</a:t>
            </a:r>
          </a:p>
        </p:txBody>
      </p:sp>
      <p:sp>
        <p:nvSpPr>
          <p:cNvPr id="8" name="Content Placeholder 2"/>
          <p:cNvSpPr txBox="1">
            <a:spLocks/>
          </p:cNvSpPr>
          <p:nvPr/>
        </p:nvSpPr>
        <p:spPr bwMode="auto">
          <a:xfrm>
            <a:off x="228600" y="457200"/>
            <a:ext cx="8458200" cy="21336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marL="228600" indent="-228600" eaLnBrk="1" hangingPunct="1">
              <a:buFontTx/>
              <a:buNone/>
            </a:pPr>
            <a:r>
              <a:rPr lang="en-US" sz="6600" b="1" dirty="0" smtClean="0">
                <a:solidFill>
                  <a:srgbClr val="00AFD7"/>
                </a:solidFill>
                <a:latin typeface="Calibri" charset="0"/>
              </a:rPr>
              <a:t>Overview of Spreadsheets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200150"/>
            <a:ext cx="8229600" cy="4457700"/>
          </a:xfrm>
          <a:prstGeom prst="rect">
            <a:avLst/>
          </a:prstGeom>
          <a:noFill/>
          <a:ln>
            <a:miter lim="800000"/>
            <a:headEnd/>
            <a:tailEnd/>
          </a:ln>
        </p:spPr>
        <p:txBody>
          <a:bodyPr/>
          <a:lstStyle/>
          <a:p>
            <a:pPr eaLnBrk="0" hangingPunct="0">
              <a:spcBef>
                <a:spcPts val="0"/>
              </a:spcBef>
              <a:defRPr/>
            </a:pPr>
            <a:r>
              <a:rPr lang="en-US" sz="2400" dirty="0" smtClean="0"/>
              <a:t>To make formulas easier to read, assign names to specific cells or ranges of cells, and then use those names instead of cell addresses.</a:t>
            </a:r>
          </a:p>
          <a:p>
            <a:pPr eaLnBrk="0" hangingPunct="0">
              <a:spcBef>
                <a:spcPts val="0"/>
              </a:spcBef>
              <a:defRPr/>
            </a:pPr>
            <a:r>
              <a:rPr lang="en-US" sz="2400" dirty="0" smtClean="0"/>
              <a:t> </a:t>
            </a:r>
          </a:p>
          <a:p>
            <a:pPr eaLnBrk="0" hangingPunct="0">
              <a:spcBef>
                <a:spcPts val="0"/>
              </a:spcBef>
              <a:defRPr/>
            </a:pPr>
            <a:r>
              <a:rPr lang="en-US" sz="2400" dirty="0" smtClean="0"/>
              <a:t>A name assigned to a cell or range is called a “defined name.”</a:t>
            </a:r>
          </a:p>
          <a:p>
            <a:pPr eaLnBrk="0" hangingPunct="0">
              <a:spcBef>
                <a:spcPts val="0"/>
              </a:spcBef>
              <a:defRPr/>
            </a:pPr>
            <a:endParaRPr lang="en-US" sz="2400" dirty="0" smtClean="0"/>
          </a:p>
          <a:p>
            <a:pPr eaLnBrk="0" hangingPunct="0">
              <a:spcBef>
                <a:spcPts val="0"/>
              </a:spcBef>
              <a:defRPr/>
            </a:pPr>
            <a:r>
              <a:rPr lang="en-US" sz="2400" dirty="0" smtClean="0"/>
              <a:t>When creating defined names, it’s important to pick a simple naming convention, and then use it throughout the workbook.</a:t>
            </a:r>
          </a:p>
          <a:p>
            <a:pPr eaLnBrk="0" hangingPunct="0">
              <a:spcBef>
                <a:spcPts val="0"/>
              </a:spcBef>
              <a:defRPr/>
            </a:pPr>
            <a:endParaRPr lang="en-US" sz="2400" dirty="0" smtClean="0"/>
          </a:p>
          <a:p>
            <a:pPr eaLnBrk="0" hangingPunct="0">
              <a:spcBef>
                <a:spcPts val="0"/>
              </a:spcBef>
              <a:defRPr/>
            </a:pPr>
            <a:r>
              <a:rPr lang="en-US" sz="2400" dirty="0" smtClean="0"/>
              <a:t>Defined names work just like cell addresses in formulas. </a:t>
            </a:r>
          </a:p>
          <a:p>
            <a:pPr marL="342900" lvl="0" indent="-342900" eaLnBrk="0" hangingPunct="0">
              <a:spcBef>
                <a:spcPts val="0"/>
              </a:spcBef>
              <a:buFontTx/>
              <a:buChar char="•"/>
              <a:defRPr/>
            </a:pPr>
            <a:endParaRPr lang="en-US" sz="2000" dirty="0" smtClean="0"/>
          </a:p>
          <a:p>
            <a:pPr marL="342900" lvl="0" indent="-342900" eaLnBrk="0" hangingPunct="0">
              <a:spcBef>
                <a:spcPts val="0"/>
              </a:spcBef>
              <a:buFontTx/>
              <a:buChar char="•"/>
              <a:defRPr/>
            </a:pPr>
            <a:endParaRPr lang="en-US" sz="2000" dirty="0" smtClean="0"/>
          </a:p>
        </p:txBody>
      </p:sp>
      <p:sp>
        <p:nvSpPr>
          <p:cNvPr id="6"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Formulas &gt; Using Named Ranges</a:t>
            </a:r>
          </a:p>
        </p:txBody>
      </p:sp>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Using Named Ranges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wipe(down)">
                                      <p:cBhvr>
                                        <p:cTn id="16" dur="500"/>
                                        <p:tgtEl>
                                          <p:spTgt spid="5">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wipe(down)">
                                      <p:cBhvr>
                                        <p:cTn id="19"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Formulas &gt; Using Named Ranges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3488" y="1528482"/>
            <a:ext cx="7557024" cy="3801036"/>
          </a:xfrm>
          <a:prstGeom prst="rect">
            <a:avLst/>
          </a:prstGeom>
        </p:spPr>
      </p:pic>
      <p:sp>
        <p:nvSpPr>
          <p:cNvPr id="8"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Using Named Ranges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457200" y="4114800"/>
            <a:ext cx="1644650" cy="366713"/>
          </a:xfrm>
          <a:prstGeom prst="rect">
            <a:avLst/>
          </a:prstGeom>
          <a:noFill/>
          <a:ln w="9525">
            <a:noFill/>
            <a:miter lim="800000"/>
            <a:headEnd/>
            <a:tailEnd/>
          </a:ln>
        </p:spPr>
        <p:txBody>
          <a:bodyPr wrap="none">
            <a:spAutoFit/>
          </a:bodyPr>
          <a:lstStyle/>
          <a:p>
            <a:r>
              <a:rPr lang="en-US" dirty="0"/>
              <a:t>In this section:</a:t>
            </a:r>
          </a:p>
        </p:txBody>
      </p:sp>
      <p:sp>
        <p:nvSpPr>
          <p:cNvPr id="6" name="Rectangle 5"/>
          <p:cNvSpPr/>
          <p:nvPr/>
        </p:nvSpPr>
        <p:spPr>
          <a:xfrm>
            <a:off x="457200" y="2133600"/>
            <a:ext cx="8229600" cy="1015663"/>
          </a:xfrm>
          <a:prstGeom prst="rect">
            <a:avLst/>
          </a:prstGeom>
        </p:spPr>
        <p:txBody>
          <a:bodyPr wrap="square">
            <a:spAutoFit/>
          </a:bodyPr>
          <a:lstStyle/>
          <a:p>
            <a:r>
              <a:rPr lang="en-US" sz="2000" i="1" dirty="0" smtClean="0"/>
              <a:t>In the lessons on this page, you’ll see how pre-made formulas, called functions, can speed up creation of more complex formulas and add powerful decision making tools to your work.</a:t>
            </a:r>
            <a:endParaRPr lang="en-US" sz="2000" i="1" dirty="0"/>
          </a:p>
        </p:txBody>
      </p:sp>
      <p:sp>
        <p:nvSpPr>
          <p:cNvPr id="7"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Functions</a:t>
            </a:r>
          </a:p>
        </p:txBody>
      </p:sp>
      <p:sp>
        <p:nvSpPr>
          <p:cNvPr id="8" name="Content Placeholder 2"/>
          <p:cNvSpPr txBox="1">
            <a:spLocks/>
          </p:cNvSpPr>
          <p:nvPr/>
        </p:nvSpPr>
        <p:spPr bwMode="auto">
          <a:xfrm>
            <a:off x="228600" y="457200"/>
            <a:ext cx="5410200" cy="13716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marL="0" indent="0" eaLnBrk="1" hangingPunct="1">
              <a:buFontTx/>
              <a:buNone/>
            </a:pPr>
            <a:r>
              <a:rPr lang="en-US" sz="6600" b="1" dirty="0" smtClean="0">
                <a:solidFill>
                  <a:srgbClr val="00AFD7"/>
                </a:solidFill>
                <a:latin typeface="Calibri" charset="0"/>
              </a:rPr>
              <a:t>Functions</a:t>
            </a:r>
          </a:p>
        </p:txBody>
      </p:sp>
      <p:sp>
        <p:nvSpPr>
          <p:cNvPr id="9" name="Content Placeholder 3"/>
          <p:cNvSpPr txBox="1">
            <a:spLocks/>
          </p:cNvSpPr>
          <p:nvPr/>
        </p:nvSpPr>
        <p:spPr bwMode="auto">
          <a:xfrm>
            <a:off x="457200" y="4508498"/>
            <a:ext cx="8229600" cy="1435102"/>
          </a:xfrm>
          <a:prstGeom prst="rect">
            <a:avLst/>
          </a:prstGeom>
          <a:noFill/>
          <a:ln>
            <a:miter lim="800000"/>
            <a:headEnd/>
            <a:tailEnd/>
          </a:ln>
        </p:spPr>
        <p:txBody>
          <a:bodyPr numCol="2" spcCol="0"/>
          <a:lstStyle/>
          <a:p>
            <a:pPr marL="342900" marR="0" lvl="0" indent="-182563" algn="l" defTabSz="914400" rtl="0" eaLnBrk="1" fontAlgn="base" latinLnBrk="0" hangingPunct="1">
              <a:lnSpc>
                <a:spcPct val="100000"/>
              </a:lnSpc>
              <a:spcBef>
                <a:spcPts val="0"/>
              </a:spcBef>
              <a:spcAft>
                <a:spcPct val="0"/>
              </a:spcAft>
              <a:buClrTx/>
              <a:buSzTx/>
              <a:buFontTx/>
              <a:buChar char="•"/>
              <a:defRPr/>
            </a:pPr>
            <a:r>
              <a:rPr kumimoji="0" lang="en-US" b="0" i="0" u="none" strike="noStrike" kern="0" cap="none" spc="0" normalizeH="0" baseline="0" noProof="0" dirty="0" smtClean="0">
                <a:ln>
                  <a:noFill/>
                </a:ln>
                <a:solidFill>
                  <a:schemeClr val="tx1"/>
                </a:solidFill>
                <a:effectLst/>
                <a:uLnTx/>
                <a:uFillTx/>
                <a:latin typeface="+mn-lt"/>
                <a:cs typeface="+mn-cs"/>
              </a:rPr>
              <a:t>Using Functions</a:t>
            </a:r>
          </a:p>
          <a:p>
            <a:pPr marL="342900" marR="0" lvl="0" indent="-182563" algn="l" defTabSz="914400" rtl="0" eaLnBrk="1" fontAlgn="base" latinLnBrk="0" hangingPunct="1">
              <a:lnSpc>
                <a:spcPct val="100000"/>
              </a:lnSpc>
              <a:spcBef>
                <a:spcPts val="0"/>
              </a:spcBef>
              <a:spcAft>
                <a:spcPct val="0"/>
              </a:spcAft>
              <a:buClrTx/>
              <a:buSzTx/>
              <a:buFontTx/>
              <a:buChar char="•"/>
              <a:tabLst/>
              <a:defRPr/>
            </a:pPr>
            <a:r>
              <a:rPr lang="en-US" kern="0" dirty="0" smtClean="0">
                <a:latin typeface="+mn-lt"/>
                <a:cs typeface="+mn-cs"/>
              </a:rPr>
              <a:t>Copying Functions</a:t>
            </a:r>
          </a:p>
          <a:p>
            <a:pPr marL="342900" marR="0" lvl="0" indent="-182563" algn="l" defTabSz="914400" rtl="0" eaLnBrk="1" fontAlgn="base" latinLnBrk="0" hangingPunct="1">
              <a:lnSpc>
                <a:spcPct val="100000"/>
              </a:lnSpc>
              <a:spcBef>
                <a:spcPts val="0"/>
              </a:spcBef>
              <a:spcAft>
                <a:spcPct val="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mn-lt"/>
                <a:cs typeface="+mn-cs"/>
              </a:rPr>
              <a:t>3D References</a:t>
            </a:r>
          </a:p>
          <a:p>
            <a:pPr marL="342900" marR="0" lvl="0" indent="-182563" algn="l" defTabSz="914400" rtl="0" eaLnBrk="1" fontAlgn="base" latinLnBrk="0" hangingPunct="1">
              <a:lnSpc>
                <a:spcPct val="100000"/>
              </a:lnSpc>
              <a:spcBef>
                <a:spcPts val="0"/>
              </a:spcBef>
              <a:spcAft>
                <a:spcPct val="0"/>
              </a:spcAft>
              <a:buClrTx/>
              <a:buSzTx/>
              <a:buFontTx/>
              <a:buChar char="•"/>
              <a:tabLst/>
              <a:defRPr/>
            </a:pPr>
            <a:r>
              <a:rPr lang="en-US" kern="0" dirty="0" smtClean="0">
                <a:latin typeface="+mn-lt"/>
                <a:cs typeface="+mn-cs"/>
              </a:rPr>
              <a:t>Absolute References</a:t>
            </a:r>
          </a:p>
          <a:p>
            <a:pPr marL="342900" marR="0" lvl="0" indent="-182563" algn="l" defTabSz="914400" rtl="0" eaLnBrk="1" fontAlgn="base" latinLnBrk="0" hangingPunct="1">
              <a:lnSpc>
                <a:spcPct val="100000"/>
              </a:lnSpc>
              <a:spcBef>
                <a:spcPts val="0"/>
              </a:spcBef>
              <a:spcAft>
                <a:spcPct val="0"/>
              </a:spcAft>
              <a:buClrTx/>
              <a:buSzTx/>
              <a:buFontTx/>
              <a:buChar char="•"/>
              <a:tabLst/>
              <a:defRPr/>
            </a:pPr>
            <a:endParaRPr lang="en-US" kern="0" dirty="0" smtClean="0">
              <a:latin typeface="+mn-lt"/>
              <a:cs typeface="+mn-cs"/>
            </a:endParaRPr>
          </a:p>
          <a:p>
            <a:pPr marL="342900" marR="0" lvl="0" indent="-182563" algn="l" defTabSz="914400" rtl="0" eaLnBrk="1" fontAlgn="base" latinLnBrk="0" hangingPunct="1">
              <a:lnSpc>
                <a:spcPct val="100000"/>
              </a:lnSpc>
              <a:spcBef>
                <a:spcPts val="0"/>
              </a:spcBef>
              <a:spcAft>
                <a:spcPct val="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mn-lt"/>
                <a:cs typeface="+mn-cs"/>
              </a:rPr>
              <a:t>Using Logical Functions</a:t>
            </a:r>
            <a:r>
              <a:rPr kumimoji="0" lang="en-US" b="0" i="0" u="none" strike="noStrike" kern="0" cap="none" spc="0" normalizeH="0" noProof="0" dirty="0" smtClean="0">
                <a:ln>
                  <a:noFill/>
                </a:ln>
                <a:solidFill>
                  <a:schemeClr val="tx1"/>
                </a:solidFill>
                <a:effectLst/>
                <a:uLnTx/>
                <a:uFillTx/>
                <a:latin typeface="+mn-lt"/>
                <a:cs typeface="+mn-cs"/>
              </a:rPr>
              <a:t> (IF)</a:t>
            </a:r>
            <a:endParaRPr kumimoji="0" lang="en-US" b="0" i="0" u="none" strike="noStrike" kern="0" cap="none" spc="0" normalizeH="0" baseline="0" noProof="0" dirty="0" smtClean="0">
              <a:ln>
                <a:noFill/>
              </a:ln>
              <a:solidFill>
                <a:schemeClr val="tx1"/>
              </a:solidFill>
              <a:effectLst/>
              <a:uLnTx/>
              <a:uFillTx/>
              <a:latin typeface="+mn-lt"/>
              <a:cs typeface="+mn-cs"/>
            </a:endParaRPr>
          </a:p>
          <a:p>
            <a:pPr marL="342900" marR="0" lvl="0" indent="-182563" algn="l" defTabSz="914400" rtl="0" eaLnBrk="1" fontAlgn="base" latinLnBrk="0" hangingPunct="1">
              <a:lnSpc>
                <a:spcPct val="100000"/>
              </a:lnSpc>
              <a:spcBef>
                <a:spcPts val="0"/>
              </a:spcBef>
              <a:spcAft>
                <a:spcPct val="0"/>
              </a:spcAft>
              <a:buClrTx/>
              <a:buSzTx/>
              <a:buFontTx/>
              <a:buChar char="•"/>
              <a:tabLst/>
              <a:defRPr/>
            </a:pPr>
            <a:r>
              <a:rPr lang="en-US" kern="0" dirty="0" smtClean="0">
                <a:latin typeface="+mn-lt"/>
                <a:cs typeface="+mn-cs"/>
              </a:rPr>
              <a:t>Advanced Functions (VLOOKUP and PMT)</a:t>
            </a:r>
          </a:p>
          <a:p>
            <a:pPr marL="342900" marR="0" lvl="0" indent="-182563" algn="l" defTabSz="914400" rtl="0" eaLnBrk="1" fontAlgn="base" latinLnBrk="0" hangingPunct="1">
              <a:lnSpc>
                <a:spcPct val="100000"/>
              </a:lnSpc>
              <a:spcBef>
                <a:spcPts val="0"/>
              </a:spcBef>
              <a:spcAft>
                <a:spcPct val="0"/>
              </a:spcAft>
              <a:buClrTx/>
              <a:buSzTx/>
              <a:buFontTx/>
              <a:buChar char="•"/>
              <a:tabLst/>
              <a:defRPr/>
            </a:pPr>
            <a:r>
              <a:rPr lang="en-US" kern="0" dirty="0" smtClean="0">
                <a:latin typeface="+mn-lt"/>
                <a:cs typeface="+mn-cs"/>
              </a:rPr>
              <a:t>Function and Formula Troubleshooting</a:t>
            </a:r>
            <a:endParaRPr kumimoji="0" lang="en-US" b="0" i="0" u="none" strike="noStrike" kern="0" cap="none" spc="0" normalizeH="0" baseline="0" noProof="0" dirty="0" smtClean="0">
              <a:ln>
                <a:noFill/>
              </a:ln>
              <a:solidFill>
                <a:schemeClr val="tx1"/>
              </a:solidFill>
              <a:effectLst/>
              <a:uLnTx/>
              <a:uFillTx/>
              <a:latin typeface="+mn-lt"/>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409700"/>
            <a:ext cx="8229600" cy="4038600"/>
          </a:xfrm>
          <a:prstGeom prst="rect">
            <a:avLst/>
          </a:prstGeom>
          <a:noFill/>
          <a:ln>
            <a:miter lim="800000"/>
            <a:headEnd/>
            <a:tailEnd/>
          </a:ln>
        </p:spPr>
        <p:txBody>
          <a:bodyPr/>
          <a:lstStyle/>
          <a:p>
            <a:pPr eaLnBrk="0" hangingPunct="0">
              <a:spcBef>
                <a:spcPts val="0"/>
              </a:spcBef>
              <a:defRPr/>
            </a:pPr>
            <a:r>
              <a:rPr lang="en-US" sz="2400" dirty="0" smtClean="0"/>
              <a:t>A function is a pre-made formula that computes a value.</a:t>
            </a:r>
          </a:p>
          <a:p>
            <a:pPr eaLnBrk="0" hangingPunct="0">
              <a:spcBef>
                <a:spcPts val="0"/>
              </a:spcBef>
              <a:defRPr/>
            </a:pPr>
            <a:endParaRPr lang="en-US" sz="2400" dirty="0" smtClean="0"/>
          </a:p>
          <a:p>
            <a:pPr eaLnBrk="0" hangingPunct="0">
              <a:spcBef>
                <a:spcPts val="0"/>
              </a:spcBef>
              <a:defRPr/>
            </a:pPr>
            <a:r>
              <a:rPr lang="en-US" sz="2400" dirty="0" smtClean="0"/>
              <a:t>Functions are the fastest and most accurate way to include formulas in a spreadsheet.</a:t>
            </a:r>
          </a:p>
          <a:p>
            <a:pPr eaLnBrk="0" hangingPunct="0">
              <a:spcBef>
                <a:spcPts val="0"/>
              </a:spcBef>
              <a:defRPr/>
            </a:pPr>
            <a:endParaRPr lang="en-US" sz="2400" dirty="0" smtClean="0"/>
          </a:p>
          <a:p>
            <a:pPr eaLnBrk="0" hangingPunct="0">
              <a:spcBef>
                <a:spcPts val="0"/>
              </a:spcBef>
              <a:defRPr/>
            </a:pPr>
            <a:r>
              <a:rPr lang="en-US" sz="2400" dirty="0" smtClean="0"/>
              <a:t>One of the most popular functions is the SUM function, which adds the values found in a specified range.</a:t>
            </a:r>
          </a:p>
          <a:p>
            <a:pPr eaLnBrk="0" hangingPunct="0">
              <a:spcBef>
                <a:spcPts val="0"/>
              </a:spcBef>
              <a:defRPr/>
            </a:pPr>
            <a:endParaRPr lang="en-US" sz="2400" dirty="0" smtClean="0"/>
          </a:p>
          <a:p>
            <a:pPr eaLnBrk="0" hangingPunct="0">
              <a:spcBef>
                <a:spcPts val="0"/>
              </a:spcBef>
              <a:defRPr/>
            </a:pPr>
            <a:r>
              <a:rPr lang="en-US" sz="2400" dirty="0" smtClean="0"/>
              <a:t>To make it easier to find the function you need, they are divided into a categories with names like Financial, Database, and Statistical.</a:t>
            </a:r>
          </a:p>
          <a:p>
            <a:pPr marL="342900" indent="-342900" eaLnBrk="0" hangingPunct="0">
              <a:spcBef>
                <a:spcPts val="0"/>
              </a:spcBef>
              <a:buFontTx/>
              <a:buChar char="•"/>
              <a:defRPr/>
            </a:pPr>
            <a:endParaRPr lang="en-US" sz="2000" dirty="0" smtClean="0"/>
          </a:p>
          <a:p>
            <a:pPr marL="342900" lvl="0" indent="-342900" eaLnBrk="0" hangingPunct="0">
              <a:spcBef>
                <a:spcPts val="0"/>
              </a:spcBef>
              <a:buFontTx/>
              <a:buChar char="•"/>
              <a:defRPr/>
            </a:pPr>
            <a:endParaRPr lang="en-US" sz="2000" dirty="0" smtClean="0"/>
          </a:p>
        </p:txBody>
      </p:sp>
      <p:sp>
        <p:nvSpPr>
          <p:cNvPr id="8"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Functions &gt; Using Functions</a:t>
            </a:r>
          </a:p>
        </p:txBody>
      </p:sp>
      <p:sp>
        <p:nvSpPr>
          <p:cNvPr id="9"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Using Functions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wipe(down)">
                                      <p:cBhvr>
                                        <p:cTn id="13" dur="500"/>
                                        <p:tgtEl>
                                          <p:spTgt spid="5">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wipe(down)">
                                      <p:cBhvr>
                                        <p:cTn id="16"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Functions &gt; Using Functions</a:t>
            </a:r>
          </a:p>
        </p:txBody>
      </p:sp>
      <p:sp>
        <p:nvSpPr>
          <p:cNvPr id="9"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Using Functions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3488" y="1342465"/>
            <a:ext cx="7557024" cy="4173071"/>
          </a:xfrm>
          <a:prstGeom prst="rect">
            <a:avLst/>
          </a:prstGeom>
        </p:spPr>
      </p:pic>
    </p:spTree>
    <p:extLst>
      <p:ext uri="{BB962C8B-B14F-4D97-AF65-F5344CB8AC3E}">
        <p14:creationId xmlns:p14="http://schemas.microsoft.com/office/powerpoint/2010/main" val="33894273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210235"/>
            <a:ext cx="8229600" cy="457200"/>
          </a:xfrm>
          <a:prstGeom prst="rect">
            <a:avLst/>
          </a:prstGeom>
          <a:noFill/>
          <a:ln>
            <a:miter lim="800000"/>
            <a:headEnd/>
            <a:tailEnd/>
          </a:ln>
        </p:spPr>
        <p:txBody>
          <a:bodyPr/>
          <a:lstStyle/>
          <a:p>
            <a:pPr eaLnBrk="0" hangingPunct="0">
              <a:spcBef>
                <a:spcPct val="20000"/>
              </a:spcBef>
              <a:defRPr/>
            </a:pPr>
            <a:r>
              <a:rPr lang="en-US" sz="2400" dirty="0" smtClean="0"/>
              <a:t>Copying a formula is just like copying a number or value. </a:t>
            </a:r>
          </a:p>
        </p:txBody>
      </p:sp>
      <p:sp>
        <p:nvSpPr>
          <p:cNvPr id="9"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Functions &gt; Copying Functions</a:t>
            </a:r>
          </a:p>
        </p:txBody>
      </p:sp>
      <p:sp>
        <p:nvSpPr>
          <p:cNvPr id="10"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Copying Functions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124200" y="2151528"/>
            <a:ext cx="2648959" cy="30121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138221"/>
            <a:ext cx="8229600" cy="1828800"/>
          </a:xfrm>
          <a:prstGeom prst="rect">
            <a:avLst/>
          </a:prstGeom>
          <a:noFill/>
          <a:ln>
            <a:miter lim="800000"/>
            <a:headEnd/>
            <a:tailEnd/>
          </a:ln>
        </p:spPr>
        <p:txBody>
          <a:bodyPr/>
          <a:lstStyle/>
          <a:p>
            <a:pPr eaLnBrk="0" hangingPunct="0">
              <a:spcBef>
                <a:spcPts val="0"/>
              </a:spcBef>
              <a:defRPr/>
            </a:pPr>
            <a:r>
              <a:rPr lang="en-US" sz="2400" dirty="0" smtClean="0"/>
              <a:t>A 3-D reference refers to the same cell or range of cells on multiple worksheets.</a:t>
            </a:r>
          </a:p>
          <a:p>
            <a:pPr eaLnBrk="0" hangingPunct="0">
              <a:spcBef>
                <a:spcPts val="0"/>
              </a:spcBef>
              <a:defRPr/>
            </a:pPr>
            <a:endParaRPr lang="en-US" sz="2400" dirty="0" smtClean="0"/>
          </a:p>
          <a:p>
            <a:pPr eaLnBrk="0" hangingPunct="0">
              <a:spcBef>
                <a:spcPts val="0"/>
              </a:spcBef>
              <a:defRPr/>
            </a:pPr>
            <a:r>
              <a:rPr lang="en-US" sz="2400" dirty="0" smtClean="0"/>
              <a:t>In addition to summing, you can use 3-D references to compute statistics, such as averages and much more. </a:t>
            </a:r>
          </a:p>
        </p:txBody>
      </p:sp>
      <p:sp>
        <p:nvSpPr>
          <p:cNvPr id="6"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Functions &gt; 3D References</a:t>
            </a:r>
          </a:p>
        </p:txBody>
      </p:sp>
      <p:sp>
        <p:nvSpPr>
          <p:cNvPr id="8"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3D References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3488" y="3114643"/>
            <a:ext cx="7557024" cy="2743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244599"/>
            <a:ext cx="8229600" cy="3683001"/>
          </a:xfrm>
          <a:prstGeom prst="rect">
            <a:avLst/>
          </a:prstGeom>
          <a:noFill/>
          <a:ln>
            <a:miter lim="800000"/>
            <a:headEnd/>
            <a:tailEnd/>
          </a:ln>
        </p:spPr>
        <p:txBody>
          <a:bodyPr/>
          <a:lstStyle/>
          <a:p>
            <a:pPr eaLnBrk="0" hangingPunct="0">
              <a:spcBef>
                <a:spcPts val="0"/>
              </a:spcBef>
              <a:defRPr/>
            </a:pPr>
            <a:r>
              <a:rPr lang="en-US" sz="2400" dirty="0" smtClean="0"/>
              <a:t>A relative reference changes when a formula is copied to a new cell, because the reference is interpreted in relation to the location of the cell holding the formula.</a:t>
            </a:r>
          </a:p>
          <a:p>
            <a:pPr eaLnBrk="0" hangingPunct="0">
              <a:spcBef>
                <a:spcPts val="0"/>
              </a:spcBef>
              <a:defRPr/>
            </a:pPr>
            <a:endParaRPr lang="en-US" sz="2400" dirty="0" smtClean="0"/>
          </a:p>
          <a:p>
            <a:pPr eaLnBrk="0" hangingPunct="0">
              <a:spcBef>
                <a:spcPts val="0"/>
              </a:spcBef>
              <a:defRPr/>
            </a:pPr>
            <a:r>
              <a:rPr lang="en-US" sz="2400" dirty="0" smtClean="0"/>
              <a:t>An absolute reference doesn’t change when the formula referencing it is copied to another cell.</a:t>
            </a:r>
          </a:p>
          <a:p>
            <a:pPr eaLnBrk="0" hangingPunct="0">
              <a:spcBef>
                <a:spcPts val="0"/>
              </a:spcBef>
              <a:defRPr/>
            </a:pPr>
            <a:endParaRPr lang="en-US" sz="2400" dirty="0" smtClean="0"/>
          </a:p>
          <a:p>
            <a:pPr eaLnBrk="0" hangingPunct="0">
              <a:spcBef>
                <a:spcPts val="0"/>
              </a:spcBef>
              <a:defRPr/>
            </a:pPr>
            <a:r>
              <a:rPr lang="en-US" sz="2400" dirty="0" smtClean="0"/>
              <a:t>An absolute cell reference uses a dollar sign in front of the column letter or row number to tell Excel to always go to the same column letter or row number listed. </a:t>
            </a:r>
          </a:p>
        </p:txBody>
      </p:sp>
      <p:sp>
        <p:nvSpPr>
          <p:cNvPr id="7"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Functions &gt; Absolute References</a:t>
            </a:r>
          </a:p>
        </p:txBody>
      </p:sp>
      <p:sp>
        <p:nvSpPr>
          <p:cNvPr id="8"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Absolute References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3488" y="5181599"/>
            <a:ext cx="7557024" cy="5916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wipe(down)">
                                      <p:cBhvr>
                                        <p:cTn id="1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181100"/>
            <a:ext cx="8229600" cy="4495800"/>
          </a:xfrm>
          <a:prstGeom prst="rect">
            <a:avLst/>
          </a:prstGeom>
          <a:noFill/>
          <a:ln>
            <a:miter lim="800000"/>
            <a:headEnd/>
            <a:tailEnd/>
          </a:ln>
        </p:spPr>
        <p:txBody>
          <a:bodyPr/>
          <a:lstStyle/>
          <a:p>
            <a:pPr eaLnBrk="0" hangingPunct="0">
              <a:spcBef>
                <a:spcPts val="0"/>
              </a:spcBef>
              <a:defRPr/>
            </a:pPr>
            <a:r>
              <a:rPr lang="en-US" sz="2400" dirty="0" smtClean="0"/>
              <a:t>A </a:t>
            </a:r>
            <a:r>
              <a:rPr lang="en-US" sz="2400" dirty="0"/>
              <a:t>logical function is a formula that tests a condition that can either be true or false, and then returns a value based on the result of the condition</a:t>
            </a:r>
            <a:r>
              <a:rPr lang="en-US" sz="2400" dirty="0" smtClean="0"/>
              <a:t>.</a:t>
            </a:r>
          </a:p>
          <a:p>
            <a:pPr eaLnBrk="0" hangingPunct="0">
              <a:spcBef>
                <a:spcPts val="0"/>
              </a:spcBef>
              <a:defRPr/>
            </a:pPr>
            <a:endParaRPr lang="en-US" sz="2400" dirty="0" smtClean="0"/>
          </a:p>
          <a:p>
            <a:pPr eaLnBrk="0" hangingPunct="0">
              <a:spcBef>
                <a:spcPts val="0"/>
              </a:spcBef>
              <a:defRPr/>
            </a:pPr>
            <a:r>
              <a:rPr lang="en-US" sz="2400" dirty="0"/>
              <a:t>The most commonly used logical function is the IF function. It returns one value if the condition is true, and another if the condition is false</a:t>
            </a:r>
            <a:r>
              <a:rPr lang="en-US" sz="2400" dirty="0" smtClean="0"/>
              <a:t>.</a:t>
            </a:r>
          </a:p>
          <a:p>
            <a:pPr marL="457200" indent="-457200" eaLnBrk="0" hangingPunct="0">
              <a:spcBef>
                <a:spcPts val="0"/>
              </a:spcBef>
              <a:defRPr/>
            </a:pPr>
            <a:endParaRPr lang="en-US" sz="2400" dirty="0" smtClean="0"/>
          </a:p>
          <a:p>
            <a:pPr marL="457200" indent="-457200" eaLnBrk="0" hangingPunct="0">
              <a:spcBef>
                <a:spcPts val="0"/>
              </a:spcBef>
              <a:defRPr/>
            </a:pPr>
            <a:r>
              <a:rPr lang="en-US" sz="2400" dirty="0" smtClean="0"/>
              <a:t>In the Function Arguments dialog box:</a:t>
            </a:r>
          </a:p>
          <a:p>
            <a:pPr marL="914400" lvl="1" indent="-457200" eaLnBrk="0" hangingPunct="0">
              <a:spcBef>
                <a:spcPts val="0"/>
              </a:spcBef>
              <a:buFont typeface="Arial"/>
              <a:buChar char="•"/>
              <a:defRPr/>
            </a:pPr>
            <a:r>
              <a:rPr lang="en-US" sz="2400" dirty="0" smtClean="0"/>
              <a:t>First line = logical text or condition</a:t>
            </a:r>
          </a:p>
          <a:p>
            <a:pPr marL="914400" lvl="1" indent="-457200" eaLnBrk="0" hangingPunct="0">
              <a:spcBef>
                <a:spcPts val="0"/>
              </a:spcBef>
              <a:buFont typeface="Arial"/>
              <a:buChar char="•"/>
              <a:defRPr/>
            </a:pPr>
            <a:r>
              <a:rPr lang="en-US" sz="2400" dirty="0" smtClean="0"/>
              <a:t>Second line = Value_if_true box</a:t>
            </a:r>
          </a:p>
          <a:p>
            <a:pPr marL="914400" lvl="1" indent="-457200" eaLnBrk="0" hangingPunct="0">
              <a:spcBef>
                <a:spcPts val="0"/>
              </a:spcBef>
              <a:buFont typeface="Arial"/>
              <a:buChar char="•"/>
              <a:defRPr/>
            </a:pPr>
            <a:r>
              <a:rPr lang="en-US" sz="2400" dirty="0" smtClean="0"/>
              <a:t>Third line = Value_if_false box</a:t>
            </a:r>
          </a:p>
        </p:txBody>
      </p:sp>
      <p:sp>
        <p:nvSpPr>
          <p:cNvPr id="7"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Functions &gt; Using Logical Functions (IF)</a:t>
            </a:r>
          </a:p>
        </p:txBody>
      </p:sp>
      <p:sp>
        <p:nvSpPr>
          <p:cNvPr id="6"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Using Logical Functions (IF)</a:t>
            </a:r>
          </a:p>
        </p:txBody>
      </p:sp>
    </p:spTree>
    <p:extLst>
      <p:ext uri="{BB962C8B-B14F-4D97-AF65-F5344CB8AC3E}">
        <p14:creationId xmlns:p14="http://schemas.microsoft.com/office/powerpoint/2010/main" val="316462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wipe(down)">
                                      <p:cBhvr>
                                        <p:cTn id="13" dur="500"/>
                                        <p:tgtEl>
                                          <p:spTgt spid="5">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wipe(down)">
                                      <p:cBhvr>
                                        <p:cTn id="16" dur="500"/>
                                        <p:tgtEl>
                                          <p:spTgt spid="5">
                                            <p:txEl>
                                              <p:pRg st="5" end="5"/>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wipe(down)">
                                      <p:cBhvr>
                                        <p:cTn id="19" dur="500"/>
                                        <p:tgtEl>
                                          <p:spTgt spid="5">
                                            <p:txEl>
                                              <p:pRg st="6" end="6"/>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wipe(down)">
                                      <p:cBhvr>
                                        <p:cTn id="2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Functions &gt; Using Logical Functions (IF)</a:t>
            </a:r>
          </a:p>
        </p:txBody>
      </p:sp>
      <p:sp>
        <p:nvSpPr>
          <p:cNvPr id="4"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Using Logical Functions (IF)</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3488" y="1333500"/>
            <a:ext cx="7557024" cy="4191000"/>
          </a:xfrm>
          <a:prstGeom prst="rect">
            <a:avLst/>
          </a:prstGeom>
        </p:spPr>
      </p:pic>
    </p:spTree>
    <p:extLst>
      <p:ext uri="{BB962C8B-B14F-4D97-AF65-F5344CB8AC3E}">
        <p14:creationId xmlns:p14="http://schemas.microsoft.com/office/powerpoint/2010/main" val="1934038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990600"/>
            <a:ext cx="8229600" cy="4876800"/>
          </a:xfrm>
          <a:prstGeom prst="rect">
            <a:avLst/>
          </a:prstGeom>
          <a:noFill/>
          <a:ln>
            <a:miter lim="800000"/>
            <a:headEnd/>
            <a:tailEnd/>
          </a:ln>
        </p:spPr>
        <p:txBody>
          <a:bodyPr/>
          <a:lstStyle/>
          <a:p>
            <a:pPr marR="0" lvl="0" algn="l" defTabSz="914400" rtl="0" eaLnBrk="0" fontAlgn="base" latinLnBrk="0" hangingPunct="0">
              <a:spcBef>
                <a:spcPts val="0"/>
              </a:spcBef>
              <a:spcAft>
                <a:spcPct val="0"/>
              </a:spcAft>
              <a:buClrTx/>
              <a:buSzTx/>
              <a:tabLst/>
              <a:defRPr/>
            </a:pPr>
            <a:r>
              <a:rPr lang="en-US" sz="2400" dirty="0" smtClean="0"/>
              <a:t>A worksheet is essentially a grid, with rows and columns.</a:t>
            </a:r>
          </a:p>
          <a:p>
            <a:pPr marL="800100" lvl="1" indent="-342900" eaLnBrk="0" hangingPunct="0">
              <a:spcBef>
                <a:spcPts val="0"/>
              </a:spcBef>
              <a:buFontTx/>
              <a:buChar char="•"/>
              <a:defRPr/>
            </a:pPr>
            <a:r>
              <a:rPr lang="en-US" sz="2400" dirty="0" smtClean="0"/>
              <a:t>Rows are </a:t>
            </a:r>
            <a:r>
              <a:rPr lang="en-US" sz="2400" i="1" dirty="0" smtClean="0"/>
              <a:t>numbered</a:t>
            </a:r>
            <a:r>
              <a:rPr lang="en-US" sz="2400" dirty="0" smtClean="0"/>
              <a:t>, starting with 1.</a:t>
            </a:r>
          </a:p>
          <a:p>
            <a:pPr marL="800100" lvl="1" indent="-342900" eaLnBrk="0" hangingPunct="0">
              <a:spcBef>
                <a:spcPts val="0"/>
              </a:spcBef>
              <a:buFontTx/>
              <a:buChar char="•"/>
              <a:defRPr/>
            </a:pPr>
            <a:r>
              <a:rPr lang="en-US" sz="2400" dirty="0" smtClean="0"/>
              <a:t>Columns are named with </a:t>
            </a:r>
            <a:r>
              <a:rPr lang="en-US" sz="2400" i="1" dirty="0" smtClean="0"/>
              <a:t>letters</a:t>
            </a:r>
            <a:r>
              <a:rPr lang="en-US" sz="2400" dirty="0" smtClean="0"/>
              <a:t>, starting with A.</a:t>
            </a:r>
          </a:p>
          <a:p>
            <a:pPr marL="800100" lvl="1" indent="-342900" eaLnBrk="0" hangingPunct="0">
              <a:spcBef>
                <a:spcPts val="0"/>
              </a:spcBef>
              <a:buFontTx/>
              <a:buChar char="•"/>
              <a:defRPr/>
            </a:pPr>
            <a:r>
              <a:rPr lang="en-US" sz="2400" dirty="0" smtClean="0"/>
              <a:t>The intersection of a row and column is called a cell, and is referred to by its column and row intersection.</a:t>
            </a:r>
          </a:p>
          <a:p>
            <a:pPr lvl="1" eaLnBrk="0" hangingPunct="0">
              <a:spcBef>
                <a:spcPts val="0"/>
              </a:spcBef>
              <a:defRPr/>
            </a:pPr>
            <a:endParaRPr lang="en-US" sz="2400" dirty="0" smtClean="0"/>
          </a:p>
          <a:p>
            <a:pPr lvl="0" eaLnBrk="0" hangingPunct="0">
              <a:spcBef>
                <a:spcPts val="0"/>
              </a:spcBef>
              <a:defRPr/>
            </a:pPr>
            <a:r>
              <a:rPr lang="en-US" sz="2400" i="1" dirty="0" smtClean="0"/>
              <a:t>Formula</a:t>
            </a:r>
            <a:r>
              <a:rPr lang="en-US" sz="2400" dirty="0" smtClean="0"/>
              <a:t> tab tools use pre-made functions to generate formulas efficiently and accurately.</a:t>
            </a:r>
          </a:p>
          <a:p>
            <a:pPr lvl="0" eaLnBrk="0" hangingPunct="0">
              <a:spcBef>
                <a:spcPts val="0"/>
              </a:spcBef>
              <a:defRPr/>
            </a:pPr>
            <a:endParaRPr lang="en-US" sz="2400" dirty="0" smtClean="0"/>
          </a:p>
          <a:p>
            <a:pPr lvl="0" eaLnBrk="0" hangingPunct="0">
              <a:spcBef>
                <a:spcPts val="0"/>
              </a:spcBef>
              <a:defRPr/>
            </a:pPr>
            <a:r>
              <a:rPr lang="en-US" sz="2400" i="1" dirty="0" smtClean="0"/>
              <a:t>Insert</a:t>
            </a:r>
            <a:r>
              <a:rPr lang="en-US" sz="2400" dirty="0" smtClean="0"/>
              <a:t> tab contains tools for displaying information graphically through illustrations, charts, and </a:t>
            </a:r>
            <a:r>
              <a:rPr lang="en-US" sz="2400" dirty="0" err="1" smtClean="0"/>
              <a:t>sparklines</a:t>
            </a:r>
            <a:r>
              <a:rPr lang="en-US" sz="2400" dirty="0" smtClean="0"/>
              <a:t>.</a:t>
            </a:r>
          </a:p>
          <a:p>
            <a:pPr lvl="0" eaLnBrk="0" hangingPunct="0">
              <a:spcBef>
                <a:spcPts val="0"/>
              </a:spcBef>
              <a:defRPr/>
            </a:pPr>
            <a:endParaRPr lang="en-US" sz="2400" dirty="0" smtClean="0"/>
          </a:p>
          <a:p>
            <a:pPr lvl="0" eaLnBrk="0" hangingPunct="0">
              <a:spcBef>
                <a:spcPts val="0"/>
              </a:spcBef>
              <a:defRPr/>
            </a:pPr>
            <a:r>
              <a:rPr lang="en-US" sz="2400" i="1" dirty="0" smtClean="0"/>
              <a:t>Home</a:t>
            </a:r>
            <a:r>
              <a:rPr lang="en-US" sz="2400" dirty="0" smtClean="0"/>
              <a:t> tab tools enhance worksheet formatting. </a:t>
            </a:r>
          </a:p>
        </p:txBody>
      </p:sp>
      <p:sp>
        <p:nvSpPr>
          <p:cNvPr id="6" name="Text Placeholder 5"/>
          <p:cNvSpPr txBox="1">
            <a:spLocks/>
          </p:cNvSpPr>
          <p:nvPr/>
        </p:nvSpPr>
        <p:spPr bwMode="auto">
          <a:xfrm>
            <a:off x="457200" y="6248400"/>
            <a:ext cx="70866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Overview of Spreadsheets &gt; Spreadsheet Tools and Features</a:t>
            </a:r>
          </a:p>
        </p:txBody>
      </p:sp>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Spreadsheet Tools and Features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wipe(down)">
                                      <p:cBhvr>
                                        <p:cTn id="19" dur="500"/>
                                        <p:tgtEl>
                                          <p:spTgt spid="5">
                                            <p:txEl>
                                              <p:pRg st="5" end="5"/>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wipe(down)">
                                      <p:cBhvr>
                                        <p:cTn id="22" dur="500"/>
                                        <p:tgtEl>
                                          <p:spTgt spid="5">
                                            <p:txEl>
                                              <p:pRg st="7" end="7"/>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animEffect transition="in" filter="wipe(down)">
                                      <p:cBhvr>
                                        <p:cTn id="25"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390650"/>
            <a:ext cx="8229600" cy="4076700"/>
          </a:xfrm>
          <a:prstGeom prst="rect">
            <a:avLst/>
          </a:prstGeom>
          <a:noFill/>
          <a:ln>
            <a:miter lim="800000"/>
            <a:headEnd/>
            <a:tailEnd/>
          </a:ln>
        </p:spPr>
        <p:txBody>
          <a:bodyPr/>
          <a:lstStyle/>
          <a:p>
            <a:pPr eaLnBrk="0" hangingPunct="0">
              <a:spcBef>
                <a:spcPts val="0"/>
              </a:spcBef>
              <a:defRPr/>
            </a:pPr>
            <a:r>
              <a:rPr lang="en-US" sz="2400" dirty="0" smtClean="0"/>
              <a:t>One of the more advanced functions in Excel is the VLOOKUP, or “vertical lookup,” function.</a:t>
            </a:r>
          </a:p>
          <a:p>
            <a:pPr eaLnBrk="0" hangingPunct="0">
              <a:spcBef>
                <a:spcPts val="0"/>
              </a:spcBef>
              <a:defRPr/>
            </a:pPr>
            <a:endParaRPr lang="en-US" sz="2400" dirty="0" smtClean="0"/>
          </a:p>
          <a:p>
            <a:pPr eaLnBrk="0" hangingPunct="0">
              <a:spcBef>
                <a:spcPts val="0"/>
              </a:spcBef>
              <a:defRPr/>
            </a:pPr>
            <a:r>
              <a:rPr lang="en-US" sz="2400" dirty="0" smtClean="0"/>
              <a:t>This function looks up values in a table of data and then inserts those values in another location in a worksheet.</a:t>
            </a:r>
          </a:p>
          <a:p>
            <a:pPr eaLnBrk="0" hangingPunct="0">
              <a:spcBef>
                <a:spcPts val="0"/>
              </a:spcBef>
              <a:defRPr/>
            </a:pPr>
            <a:endParaRPr lang="en-US" sz="2400" dirty="0" smtClean="0"/>
          </a:p>
          <a:p>
            <a:pPr eaLnBrk="0" hangingPunct="0">
              <a:spcBef>
                <a:spcPts val="0"/>
              </a:spcBef>
              <a:defRPr/>
            </a:pPr>
            <a:r>
              <a:rPr lang="en-US" sz="2400" dirty="0" smtClean="0"/>
              <a:t>The VLOOKUP function requires three pieces of information:</a:t>
            </a:r>
          </a:p>
          <a:p>
            <a:pPr marL="800100" lvl="1" indent="-342900" eaLnBrk="0" hangingPunct="0">
              <a:spcBef>
                <a:spcPts val="0"/>
              </a:spcBef>
              <a:buFontTx/>
              <a:buChar char="•"/>
              <a:defRPr/>
            </a:pPr>
            <a:r>
              <a:rPr lang="en-US" sz="2400" dirty="0" smtClean="0"/>
              <a:t>Value you want to look up.</a:t>
            </a:r>
          </a:p>
          <a:p>
            <a:pPr marL="800100" lvl="1" indent="-342900" eaLnBrk="0" hangingPunct="0">
              <a:spcBef>
                <a:spcPts val="0"/>
              </a:spcBef>
              <a:buFontTx/>
              <a:buChar char="•"/>
              <a:defRPr/>
            </a:pPr>
            <a:r>
              <a:rPr lang="en-US" sz="2400" dirty="0" smtClean="0"/>
              <a:t>Range of cells where the lookup table is located.</a:t>
            </a:r>
          </a:p>
          <a:p>
            <a:pPr marL="800100" lvl="1" indent="-342900" eaLnBrk="0" hangingPunct="0">
              <a:spcBef>
                <a:spcPts val="0"/>
              </a:spcBef>
              <a:buFontTx/>
              <a:buChar char="•"/>
              <a:defRPr/>
            </a:pPr>
            <a:r>
              <a:rPr lang="en-US" sz="2400" dirty="0" smtClean="0"/>
              <a:t>Column in the table that holds the value you want.</a:t>
            </a:r>
          </a:p>
        </p:txBody>
      </p:sp>
      <p:sp>
        <p:nvSpPr>
          <p:cNvPr id="7"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Functions &gt; Advanced Functions: VLOOKUP</a:t>
            </a:r>
          </a:p>
        </p:txBody>
      </p:sp>
      <p:sp>
        <p:nvSpPr>
          <p:cNvPr id="6"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Advanced Functions: VLOOKUP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wipe(down)">
                                      <p:cBhvr>
                                        <p:cTn id="13" dur="500"/>
                                        <p:tgtEl>
                                          <p:spTgt spid="5">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wipe(down)">
                                      <p:cBhvr>
                                        <p:cTn id="16" dur="500"/>
                                        <p:tgtEl>
                                          <p:spTgt spid="5">
                                            <p:txEl>
                                              <p:pRg st="5" end="5"/>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wipe(down)">
                                      <p:cBhvr>
                                        <p:cTn id="19" dur="500"/>
                                        <p:tgtEl>
                                          <p:spTgt spid="5">
                                            <p:txEl>
                                              <p:pRg st="6" end="6"/>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wipe(down)">
                                      <p:cBhvr>
                                        <p:cTn id="2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Functions &gt; Advanced Functions: VLOOKUP</a:t>
            </a:r>
          </a:p>
        </p:txBody>
      </p:sp>
      <p:sp>
        <p:nvSpPr>
          <p:cNvPr id="6"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Advanced Functions: VLOOKUP</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3488" y="1333500"/>
            <a:ext cx="7557024" cy="41910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028700"/>
            <a:ext cx="8229600" cy="4800600"/>
          </a:xfrm>
          <a:prstGeom prst="rect">
            <a:avLst/>
          </a:prstGeom>
          <a:noFill/>
          <a:ln>
            <a:miter lim="800000"/>
            <a:headEnd/>
            <a:tailEnd/>
          </a:ln>
        </p:spPr>
        <p:txBody>
          <a:bodyPr/>
          <a:lstStyle/>
          <a:p>
            <a:pPr eaLnBrk="0" hangingPunct="0">
              <a:spcBef>
                <a:spcPts val="0"/>
              </a:spcBef>
              <a:defRPr/>
            </a:pPr>
            <a:r>
              <a:rPr lang="en-US" sz="2400" dirty="0" smtClean="0"/>
              <a:t>When making a purchase decision that involves a series of loan payments, it’s helpful to calculate what those payments will be before committing to the decision.</a:t>
            </a:r>
          </a:p>
          <a:p>
            <a:pPr eaLnBrk="0" hangingPunct="0">
              <a:spcBef>
                <a:spcPts val="0"/>
              </a:spcBef>
              <a:defRPr/>
            </a:pPr>
            <a:endParaRPr lang="en-US" sz="2400" dirty="0" smtClean="0"/>
          </a:p>
          <a:p>
            <a:pPr eaLnBrk="0" hangingPunct="0">
              <a:spcBef>
                <a:spcPts val="0"/>
              </a:spcBef>
              <a:defRPr/>
            </a:pPr>
            <a:r>
              <a:rPr lang="en-US" sz="2400" dirty="0" smtClean="0"/>
              <a:t>Excel has a PMT, or Payment function, to help figure it out.</a:t>
            </a:r>
          </a:p>
          <a:p>
            <a:pPr eaLnBrk="0" hangingPunct="0">
              <a:spcBef>
                <a:spcPts val="0"/>
              </a:spcBef>
              <a:defRPr/>
            </a:pPr>
            <a:endParaRPr lang="en-US" sz="2400" dirty="0" smtClean="0"/>
          </a:p>
          <a:p>
            <a:pPr eaLnBrk="0" hangingPunct="0">
              <a:spcBef>
                <a:spcPts val="0"/>
              </a:spcBef>
              <a:defRPr/>
            </a:pPr>
            <a:r>
              <a:rPr lang="en-US" sz="2400" dirty="0" smtClean="0"/>
              <a:t>Three pieces of information are needed:</a:t>
            </a:r>
          </a:p>
          <a:p>
            <a:pPr marL="0" lvl="1" eaLnBrk="0" hangingPunct="0">
              <a:spcBef>
                <a:spcPts val="0"/>
              </a:spcBef>
              <a:buFontTx/>
              <a:buChar char="•"/>
              <a:defRPr/>
            </a:pPr>
            <a:r>
              <a:rPr lang="en-US" sz="2400" dirty="0" smtClean="0"/>
              <a:t>Amount to be borrowed.</a:t>
            </a:r>
          </a:p>
          <a:p>
            <a:pPr marL="0" lvl="1" eaLnBrk="0" hangingPunct="0">
              <a:spcBef>
                <a:spcPts val="0"/>
              </a:spcBef>
              <a:buFontTx/>
              <a:buChar char="•"/>
              <a:defRPr/>
            </a:pPr>
            <a:r>
              <a:rPr lang="en-US" sz="2400" dirty="0" smtClean="0"/>
              <a:t>Annual interest rate.</a:t>
            </a:r>
          </a:p>
          <a:p>
            <a:pPr marL="0" lvl="1" eaLnBrk="0" hangingPunct="0">
              <a:spcBef>
                <a:spcPts val="0"/>
              </a:spcBef>
              <a:buFontTx/>
              <a:buChar char="•"/>
              <a:defRPr/>
            </a:pPr>
            <a:r>
              <a:rPr lang="en-US" sz="2400" dirty="0" smtClean="0"/>
              <a:t>Duration of the loan.</a:t>
            </a:r>
          </a:p>
          <a:p>
            <a:pPr marL="0" lvl="1" eaLnBrk="0" hangingPunct="0">
              <a:spcBef>
                <a:spcPts val="0"/>
              </a:spcBef>
              <a:defRPr/>
            </a:pPr>
            <a:endParaRPr lang="en-US" sz="2400" dirty="0" smtClean="0"/>
          </a:p>
          <a:p>
            <a:pPr eaLnBrk="0" hangingPunct="0">
              <a:spcBef>
                <a:spcPts val="0"/>
              </a:spcBef>
              <a:defRPr/>
            </a:pPr>
            <a:r>
              <a:rPr lang="en-US" sz="2400" dirty="0" smtClean="0"/>
              <a:t>Using absolute values in the formula makes it easy to copy the formula. </a:t>
            </a:r>
          </a:p>
        </p:txBody>
      </p:sp>
      <p:sp>
        <p:nvSpPr>
          <p:cNvPr id="7"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Functions &gt; Advanced Functions: PMT</a:t>
            </a:r>
          </a:p>
        </p:txBody>
      </p:sp>
      <p:sp>
        <p:nvSpPr>
          <p:cNvPr id="6"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Advanced Functions: PMT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wipe(down)">
                                      <p:cBhvr>
                                        <p:cTn id="13" dur="500"/>
                                        <p:tgtEl>
                                          <p:spTgt spid="5">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wipe(down)">
                                      <p:cBhvr>
                                        <p:cTn id="16" dur="500"/>
                                        <p:tgtEl>
                                          <p:spTgt spid="5">
                                            <p:txEl>
                                              <p:pRg st="5" end="5"/>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wipe(down)">
                                      <p:cBhvr>
                                        <p:cTn id="19" dur="500"/>
                                        <p:tgtEl>
                                          <p:spTgt spid="5">
                                            <p:txEl>
                                              <p:pRg st="6" end="6"/>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wipe(down)">
                                      <p:cBhvr>
                                        <p:cTn id="22" dur="500"/>
                                        <p:tgtEl>
                                          <p:spTgt spid="5">
                                            <p:txEl>
                                              <p:pRg st="7" end="7"/>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animEffect transition="in" filter="wipe(down)">
                                      <p:cBhvr>
                                        <p:cTn id="25"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Functions &gt; Advanced Functions: PMT</a:t>
            </a:r>
          </a:p>
        </p:txBody>
      </p:sp>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Advanced Functions: PMT</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3488" y="1333500"/>
            <a:ext cx="7557024" cy="41910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84742" y="1828800"/>
            <a:ext cx="8229600" cy="3733800"/>
          </a:xfrm>
          <a:prstGeom prst="rect">
            <a:avLst/>
          </a:prstGeom>
          <a:noFill/>
          <a:ln>
            <a:miter lim="800000"/>
            <a:headEnd/>
            <a:tailEnd/>
          </a:ln>
        </p:spPr>
        <p:txBody>
          <a:bodyPr/>
          <a:lstStyle/>
          <a:p>
            <a:pPr eaLnBrk="0" hangingPunct="0">
              <a:spcBef>
                <a:spcPts val="0"/>
              </a:spcBef>
              <a:defRPr/>
            </a:pPr>
            <a:r>
              <a:rPr lang="en-US" sz="2400" dirty="0" smtClean="0"/>
              <a:t>When working with more advanced functions and formulas, you may occasionally encounter errors—sometimes called bugs—that prevent the calculation from working correctly.</a:t>
            </a:r>
          </a:p>
          <a:p>
            <a:pPr eaLnBrk="0" hangingPunct="0">
              <a:spcBef>
                <a:spcPts val="0"/>
              </a:spcBef>
              <a:defRPr/>
            </a:pPr>
            <a:endParaRPr lang="en-US" sz="2400" dirty="0" smtClean="0"/>
          </a:p>
          <a:p>
            <a:pPr eaLnBrk="0" hangingPunct="0">
              <a:spcBef>
                <a:spcPts val="0"/>
              </a:spcBef>
              <a:defRPr/>
            </a:pPr>
            <a:r>
              <a:rPr lang="en-US" sz="2400" dirty="0" smtClean="0"/>
              <a:t>To see information about an error, click one of the cells with a green triangle. This displays an information icon to the left. Holding the mouse pointer over the icon displays a ScreenTip explaining the nature of the error. You can also use the Error Checking button in the Formula Auditing group.</a:t>
            </a:r>
          </a:p>
          <a:p>
            <a:pPr marL="342900" indent="-342900" eaLnBrk="0" hangingPunct="0">
              <a:spcBef>
                <a:spcPts val="0"/>
              </a:spcBef>
              <a:buFontTx/>
              <a:buChar char="•"/>
              <a:defRPr/>
            </a:pPr>
            <a:endParaRPr lang="en-US" sz="2000" dirty="0" smtClean="0"/>
          </a:p>
          <a:p>
            <a:pPr marL="342900" indent="-342900" eaLnBrk="0" hangingPunct="0">
              <a:spcBef>
                <a:spcPts val="0"/>
              </a:spcBef>
              <a:buFontTx/>
              <a:buChar char="•"/>
              <a:defRPr/>
            </a:pPr>
            <a:endParaRPr lang="en-US" sz="2000" dirty="0" smtClean="0"/>
          </a:p>
        </p:txBody>
      </p:sp>
      <p:sp>
        <p:nvSpPr>
          <p:cNvPr id="7"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Functions &gt; Function and Formula Troubleshooting</a:t>
            </a:r>
          </a:p>
        </p:txBody>
      </p:sp>
      <p:sp>
        <p:nvSpPr>
          <p:cNvPr id="9" name="Rectangle 4"/>
          <p:cNvSpPr txBox="1">
            <a:spLocks noChangeArrowheads="1"/>
          </p:cNvSpPr>
          <p:nvPr/>
        </p:nvSpPr>
        <p:spPr bwMode="auto">
          <a:xfrm>
            <a:off x="457200" y="274638"/>
            <a:ext cx="8229600" cy="14017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marL="228600" indent="-228600" eaLnBrk="1" hangingPunct="1"/>
            <a:r>
              <a:rPr lang="en-US" dirty="0" smtClean="0"/>
              <a:t>Function and Formula Troubleshooting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Functions &gt; Function and Formula Troubleshooting</a:t>
            </a:r>
          </a:p>
        </p:txBody>
      </p:sp>
      <p:sp>
        <p:nvSpPr>
          <p:cNvPr id="6" name="Rectangle 4"/>
          <p:cNvSpPr txBox="1">
            <a:spLocks noChangeArrowheads="1"/>
          </p:cNvSpPr>
          <p:nvPr/>
        </p:nvSpPr>
        <p:spPr bwMode="auto">
          <a:xfrm>
            <a:off x="457200" y="274638"/>
            <a:ext cx="8229600" cy="14017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marL="228600" indent="-228600" eaLnBrk="1" hangingPunct="1"/>
            <a:r>
              <a:rPr lang="en-US" dirty="0" smtClean="0"/>
              <a:t>Function and Formula Troubleshooting</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3488" y="1981200"/>
            <a:ext cx="7557024" cy="34343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457200" y="4518212"/>
            <a:ext cx="1644650" cy="366713"/>
          </a:xfrm>
          <a:prstGeom prst="rect">
            <a:avLst/>
          </a:prstGeom>
          <a:noFill/>
          <a:ln w="9525">
            <a:noFill/>
            <a:miter lim="800000"/>
            <a:headEnd/>
            <a:tailEnd/>
          </a:ln>
        </p:spPr>
        <p:txBody>
          <a:bodyPr wrap="none">
            <a:spAutoFit/>
          </a:bodyPr>
          <a:lstStyle/>
          <a:p>
            <a:r>
              <a:rPr lang="en-US" dirty="0"/>
              <a:t>In this section:</a:t>
            </a:r>
          </a:p>
        </p:txBody>
      </p:sp>
      <p:sp>
        <p:nvSpPr>
          <p:cNvPr id="5" name="Content Placeholder 3"/>
          <p:cNvSpPr txBox="1">
            <a:spLocks/>
          </p:cNvSpPr>
          <p:nvPr/>
        </p:nvSpPr>
        <p:spPr bwMode="auto">
          <a:xfrm>
            <a:off x="457200" y="4975412"/>
            <a:ext cx="8229600" cy="990600"/>
          </a:xfrm>
          <a:prstGeom prst="rect">
            <a:avLst/>
          </a:prstGeom>
          <a:noFill/>
          <a:ln>
            <a:miter lim="800000"/>
            <a:headEnd/>
            <a:tailEnd/>
          </a:ln>
        </p:spPr>
        <p:txBody>
          <a:bodyPr numCol="2"/>
          <a:lstStyle/>
          <a:p>
            <a:pPr marL="342900" marR="0" lvl="0" indent="-182563" algn="l" defTabSz="914400" rtl="0" eaLnBrk="1" fontAlgn="base" latinLnBrk="0" hangingPunct="1">
              <a:lnSpc>
                <a:spcPct val="100000"/>
              </a:lnSpc>
              <a:spcBef>
                <a:spcPts val="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Number Formats</a:t>
            </a:r>
          </a:p>
          <a:p>
            <a:pPr marL="342900" marR="0" lvl="0" indent="-182563" algn="l" defTabSz="914400" rtl="0" eaLnBrk="1" fontAlgn="base" latinLnBrk="0" hangingPunct="1">
              <a:lnSpc>
                <a:spcPct val="100000"/>
              </a:lnSpc>
              <a:spcBef>
                <a:spcPts val="0"/>
              </a:spcBef>
              <a:spcAft>
                <a:spcPct val="0"/>
              </a:spcAft>
              <a:buClrTx/>
              <a:buSzTx/>
              <a:buFontTx/>
              <a:buChar char="•"/>
              <a:tabLst/>
              <a:defRPr/>
            </a:pPr>
            <a:r>
              <a:rPr lang="en-US" kern="0" dirty="0" smtClean="0">
                <a:latin typeface="+mn-lt"/>
                <a:cs typeface="+mn-cs"/>
              </a:rPr>
              <a:t>Aligning Cell Contents</a:t>
            </a:r>
          </a:p>
          <a:p>
            <a:pPr marL="342900" marR="0" lvl="0" indent="-182563" algn="l" defTabSz="914400" rtl="0" eaLnBrk="1" fontAlgn="base" latinLnBrk="0" hangingPunct="1">
              <a:lnSpc>
                <a:spcPct val="100000"/>
              </a:lnSpc>
              <a:spcBef>
                <a:spcPts val="0"/>
              </a:spcBef>
              <a:spcAft>
                <a:spcPct val="0"/>
              </a:spcAft>
              <a:buClrTx/>
              <a:buSzTx/>
              <a:buFontTx/>
              <a:buChar char="•"/>
              <a:tabLst/>
              <a:defRPr/>
            </a:pPr>
            <a:r>
              <a:rPr lang="en-US" kern="0" dirty="0" smtClean="0">
                <a:latin typeface="+mn-lt"/>
                <a:cs typeface="+mn-cs"/>
              </a:rPr>
              <a:t>Sorting and Filtering Data</a:t>
            </a:r>
          </a:p>
          <a:p>
            <a:pPr marL="342900" marR="0" lvl="0" indent="-182563" algn="l" defTabSz="914400" rtl="0" eaLnBrk="1" fontAlgn="base" latinLnBrk="0" hangingPunct="1">
              <a:lnSpc>
                <a:spcPct val="100000"/>
              </a:lnSpc>
              <a:spcBef>
                <a:spcPts val="0"/>
              </a:spcBef>
              <a:spcAft>
                <a:spcPct val="0"/>
              </a:spcAft>
              <a:buClrTx/>
              <a:buSzTx/>
              <a:buFontTx/>
              <a:buChar char="•"/>
              <a:tabLst/>
              <a:defRPr/>
            </a:pPr>
            <a:endParaRPr lang="en-US" kern="0" dirty="0">
              <a:latin typeface="+mn-lt"/>
              <a:cs typeface="+mn-cs"/>
            </a:endParaRPr>
          </a:p>
          <a:p>
            <a:pPr marL="160337" marR="0" lvl="0" algn="l" defTabSz="914400" rtl="0" eaLnBrk="1" fontAlgn="base" latinLnBrk="0" hangingPunct="1">
              <a:lnSpc>
                <a:spcPct val="100000"/>
              </a:lnSpc>
              <a:spcBef>
                <a:spcPts val="0"/>
              </a:spcBef>
              <a:spcAft>
                <a:spcPct val="0"/>
              </a:spcAft>
              <a:buClrTx/>
              <a:buSzTx/>
              <a:tabLst/>
              <a:defRPr/>
            </a:pPr>
            <a:endParaRPr lang="en-US" kern="0" dirty="0">
              <a:latin typeface="+mn-lt"/>
              <a:cs typeface="+mn-cs"/>
            </a:endParaRPr>
          </a:p>
          <a:p>
            <a:pPr marL="160337" marR="0" lvl="0" algn="l" defTabSz="914400" rtl="0" eaLnBrk="1" fontAlgn="base" latinLnBrk="0" hangingPunct="1">
              <a:lnSpc>
                <a:spcPct val="100000"/>
              </a:lnSpc>
              <a:spcBef>
                <a:spcPts val="0"/>
              </a:spcBef>
              <a:spcAft>
                <a:spcPct val="0"/>
              </a:spcAft>
              <a:buClrTx/>
              <a:buSzTx/>
              <a:tabLst/>
              <a:defRPr/>
            </a:pPr>
            <a:endParaRPr lang="en-US" kern="0" dirty="0" smtClean="0">
              <a:latin typeface="+mn-lt"/>
              <a:cs typeface="+mn-cs"/>
            </a:endParaRPr>
          </a:p>
          <a:p>
            <a:pPr marL="342900" marR="0" lvl="0" indent="-182563" algn="l" defTabSz="914400" rtl="0" eaLnBrk="1" fontAlgn="base" latinLnBrk="0" hangingPunct="1">
              <a:lnSpc>
                <a:spcPct val="100000"/>
              </a:lnSpc>
              <a:spcBef>
                <a:spcPts val="0"/>
              </a:spcBef>
              <a:spcAft>
                <a:spcPct val="0"/>
              </a:spcAft>
              <a:buClrTx/>
              <a:buSzTx/>
              <a:buFontTx/>
              <a:buChar char="•"/>
              <a:tabLst/>
              <a:defRPr/>
            </a:pPr>
            <a:r>
              <a:rPr lang="en-US" kern="0" dirty="0" smtClean="0">
                <a:latin typeface="+mn-lt"/>
                <a:cs typeface="+mn-cs"/>
              </a:rPr>
              <a:t>Working with Tables</a:t>
            </a:r>
          </a:p>
          <a:p>
            <a:pPr marL="342900" marR="0" lvl="0" indent="-182563" algn="l" defTabSz="914400" rtl="0" eaLnBrk="1" fontAlgn="base" latinLnBrk="0" hangingPunct="1">
              <a:lnSpc>
                <a:spcPct val="100000"/>
              </a:lnSpc>
              <a:spcBef>
                <a:spcPts val="0"/>
              </a:spcBef>
              <a:spcAft>
                <a:spcPct val="0"/>
              </a:spcAft>
              <a:buClrTx/>
              <a:buSzTx/>
              <a:buFontTx/>
              <a:buChar char="•"/>
              <a:tabLst/>
              <a:defRPr/>
            </a:pPr>
            <a:r>
              <a:rPr lang="en-US" kern="0" dirty="0" smtClean="0">
                <a:latin typeface="+mn-lt"/>
                <a:cs typeface="+mn-cs"/>
              </a:rPr>
              <a:t>Applying Borders and Shading</a:t>
            </a:r>
          </a:p>
          <a:p>
            <a:pPr marL="342900" marR="0" lvl="0" indent="-182563" algn="l" defTabSz="914400" rtl="0" eaLnBrk="1" fontAlgn="base" latinLnBrk="0" hangingPunct="1">
              <a:lnSpc>
                <a:spcPct val="100000"/>
              </a:lnSpc>
              <a:spcBef>
                <a:spcPts val="0"/>
              </a:spcBef>
              <a:spcAft>
                <a:spcPct val="0"/>
              </a:spcAft>
              <a:buClrTx/>
              <a:buSzTx/>
              <a:buFontTx/>
              <a:buChar char="•"/>
              <a:tabLst/>
              <a:defRPr/>
            </a:pPr>
            <a:r>
              <a:rPr lang="en-US" kern="0" dirty="0" smtClean="0">
                <a:latin typeface="+mn-lt"/>
                <a:cs typeface="+mn-cs"/>
              </a:rPr>
              <a:t>Applying Conditional Formatting</a:t>
            </a:r>
          </a:p>
          <a:p>
            <a:pPr marL="342900" marR="0" lvl="0" indent="-182563" algn="l" defTabSz="914400" rtl="0" eaLnBrk="1" fontAlgn="base" latinLnBrk="0" hangingPunct="1">
              <a:lnSpc>
                <a:spcPct val="100000"/>
              </a:lnSpc>
              <a:spcBef>
                <a:spcPts val="0"/>
              </a:spcBef>
              <a:spcAft>
                <a:spcPct val="0"/>
              </a:spcAft>
              <a:buClrTx/>
              <a:buSzTx/>
              <a:buFontTx/>
              <a:buChar char="•"/>
              <a:tabLst/>
              <a:defRPr/>
            </a:pPr>
            <a:endParaRPr lang="en-US" kern="0" dirty="0" smtClean="0">
              <a:latin typeface="+mn-lt"/>
              <a:cs typeface="+mn-cs"/>
            </a:endParaRPr>
          </a:p>
          <a:p>
            <a:pPr marL="342900" marR="0" lvl="0" indent="-182563" algn="l" defTabSz="914400" rtl="0" eaLnBrk="1" fontAlgn="base" latinLnBrk="0" hangingPunct="1">
              <a:lnSpc>
                <a:spcPct val="100000"/>
              </a:lnSpc>
              <a:spcBef>
                <a:spcPts val="0"/>
              </a:spcBef>
              <a:spcAft>
                <a:spcPct val="0"/>
              </a:spcAft>
              <a:buClrTx/>
              <a:buSzTx/>
              <a:buFontTx/>
              <a:buChar char="•"/>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182563" algn="l" defTabSz="914400" rtl="0" eaLnBrk="1" fontAlgn="base" latinLnBrk="0" hangingPunct="1">
              <a:lnSpc>
                <a:spcPct val="100000"/>
              </a:lnSpc>
              <a:spcBef>
                <a:spcPts val="0"/>
              </a:spcBef>
              <a:spcAft>
                <a:spcPct val="0"/>
              </a:spcAft>
              <a:buClrTx/>
              <a:buSzTx/>
              <a:buFontTx/>
              <a:buNone/>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6" name="Rectangle 5"/>
          <p:cNvSpPr/>
          <p:nvPr/>
        </p:nvSpPr>
        <p:spPr>
          <a:xfrm>
            <a:off x="457200" y="2819400"/>
            <a:ext cx="8229600" cy="1323439"/>
          </a:xfrm>
          <a:prstGeom prst="rect">
            <a:avLst/>
          </a:prstGeom>
        </p:spPr>
        <p:txBody>
          <a:bodyPr wrap="square">
            <a:spAutoFit/>
          </a:bodyPr>
          <a:lstStyle/>
          <a:p>
            <a:r>
              <a:rPr lang="en-US" sz="2000" i="1" dirty="0" smtClean="0"/>
              <a:t>The video lessons in this section are designed to help you format your spreadsheet contents for better readability, and create different versions of that data using sorting, filtering, and conditional formatting tools.</a:t>
            </a:r>
            <a:endParaRPr lang="en-US" sz="2000" i="1" dirty="0"/>
          </a:p>
        </p:txBody>
      </p:sp>
      <p:sp>
        <p:nvSpPr>
          <p:cNvPr id="7"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Formatting Spreadsheets</a:t>
            </a:r>
          </a:p>
        </p:txBody>
      </p:sp>
      <p:sp>
        <p:nvSpPr>
          <p:cNvPr id="8" name="Content Placeholder 2"/>
          <p:cNvSpPr txBox="1">
            <a:spLocks/>
          </p:cNvSpPr>
          <p:nvPr/>
        </p:nvSpPr>
        <p:spPr bwMode="auto">
          <a:xfrm>
            <a:off x="228600" y="457200"/>
            <a:ext cx="8458200" cy="21336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marL="228600" indent="-228600" eaLnBrk="1" hangingPunct="1">
              <a:buFontTx/>
              <a:buNone/>
            </a:pPr>
            <a:r>
              <a:rPr lang="en-US" sz="6600" b="1" dirty="0" smtClean="0">
                <a:solidFill>
                  <a:srgbClr val="00AFD7"/>
                </a:solidFill>
                <a:latin typeface="Calibri" charset="0"/>
              </a:rPr>
              <a:t>Formatting Spreadsheets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61682" y="990600"/>
            <a:ext cx="8229600" cy="762000"/>
          </a:xfrm>
          <a:prstGeom prst="rect">
            <a:avLst/>
          </a:prstGeom>
          <a:noFill/>
          <a:ln>
            <a:miter lim="800000"/>
            <a:headEnd/>
            <a:tailEnd/>
          </a:ln>
        </p:spPr>
        <p:txBody>
          <a:bodyPr/>
          <a:lstStyle/>
          <a:p>
            <a:pPr eaLnBrk="0" hangingPunct="0">
              <a:spcBef>
                <a:spcPct val="20000"/>
              </a:spcBef>
              <a:defRPr/>
            </a:pPr>
            <a:r>
              <a:rPr lang="en-US" sz="2400" dirty="0" smtClean="0"/>
              <a:t>In the Number group, on the Home tab, are several formatting options. </a:t>
            </a:r>
            <a:endParaRPr lang="en-US" sz="2000" dirty="0" smtClean="0"/>
          </a:p>
          <a:p>
            <a:pPr marL="342900" indent="-342900" eaLnBrk="0" hangingPunct="0">
              <a:spcBef>
                <a:spcPct val="20000"/>
              </a:spcBef>
              <a:buFontTx/>
              <a:buChar char="•"/>
              <a:defRPr/>
            </a:pPr>
            <a:endParaRPr lang="en-US" sz="2000" dirty="0" smtClean="0"/>
          </a:p>
          <a:p>
            <a:pPr marL="342900" indent="-342900" eaLnBrk="0" hangingPunct="0">
              <a:spcBef>
                <a:spcPct val="20000"/>
              </a:spcBef>
              <a:buFontTx/>
              <a:buChar char="•"/>
              <a:defRPr/>
            </a:pPr>
            <a:endParaRPr lang="en-US" sz="2000" dirty="0" smtClean="0"/>
          </a:p>
          <a:p>
            <a:pPr marL="342900" indent="-342900" eaLnBrk="0" hangingPunct="0">
              <a:spcBef>
                <a:spcPct val="20000"/>
              </a:spcBef>
              <a:buFontTx/>
              <a:buChar char="•"/>
              <a:defRPr/>
            </a:pPr>
            <a:endParaRPr lang="en-US" sz="2000" dirty="0" smtClean="0"/>
          </a:p>
        </p:txBody>
      </p:sp>
      <p:sp>
        <p:nvSpPr>
          <p:cNvPr id="7"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Formatting Spreadsheets &gt; Number Formats</a:t>
            </a:r>
          </a:p>
        </p:txBody>
      </p:sp>
      <p:sp>
        <p:nvSpPr>
          <p:cNvPr id="8"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Number Formats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14400" y="1896035"/>
            <a:ext cx="7315200" cy="40395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219200"/>
            <a:ext cx="8229600" cy="3314700"/>
          </a:xfrm>
          <a:prstGeom prst="rect">
            <a:avLst/>
          </a:prstGeom>
          <a:noFill/>
          <a:ln>
            <a:miter lim="800000"/>
            <a:headEnd/>
            <a:tailEnd/>
          </a:ln>
        </p:spPr>
        <p:txBody>
          <a:bodyPr/>
          <a:lstStyle/>
          <a:p>
            <a:pPr eaLnBrk="0" hangingPunct="0">
              <a:spcBef>
                <a:spcPts val="0"/>
              </a:spcBef>
              <a:defRPr/>
            </a:pPr>
            <a:r>
              <a:rPr lang="en-US" sz="2400" dirty="0" smtClean="0"/>
              <a:t>Improve the look of a worksheet by aligning the contents of cells, indenting text, or adding borders and colors.</a:t>
            </a:r>
          </a:p>
          <a:p>
            <a:pPr eaLnBrk="0" hangingPunct="0">
              <a:spcBef>
                <a:spcPts val="0"/>
              </a:spcBef>
              <a:defRPr/>
            </a:pPr>
            <a:endParaRPr lang="en-US" sz="2400" dirty="0" smtClean="0"/>
          </a:p>
          <a:p>
            <a:pPr eaLnBrk="0" hangingPunct="0">
              <a:spcBef>
                <a:spcPts val="0"/>
              </a:spcBef>
              <a:defRPr/>
            </a:pPr>
            <a:r>
              <a:rPr lang="en-US" sz="2400" dirty="0" smtClean="0"/>
              <a:t>The cell aligns both text and number contents vertically at the bottom of the cell.</a:t>
            </a:r>
          </a:p>
          <a:p>
            <a:pPr eaLnBrk="0" hangingPunct="0">
              <a:spcBef>
                <a:spcPts val="0"/>
              </a:spcBef>
              <a:defRPr/>
            </a:pPr>
            <a:endParaRPr lang="en-US" sz="2400" dirty="0" smtClean="0"/>
          </a:p>
          <a:p>
            <a:pPr eaLnBrk="0" hangingPunct="0">
              <a:spcBef>
                <a:spcPts val="0"/>
              </a:spcBef>
              <a:defRPr/>
            </a:pPr>
            <a:r>
              <a:rPr lang="en-US" sz="2400" dirty="0" smtClean="0"/>
              <a:t>The general rule for formatting is to center column headings, keep text left-aligned, and keep numbers right-aligned, with decimal places aligned. </a:t>
            </a:r>
          </a:p>
          <a:p>
            <a:pPr marL="342900" indent="-342900" eaLnBrk="0" hangingPunct="0">
              <a:spcBef>
                <a:spcPts val="0"/>
              </a:spcBef>
              <a:buFontTx/>
              <a:buChar char="•"/>
              <a:defRPr/>
            </a:pPr>
            <a:endParaRPr lang="en-US" sz="2000" dirty="0" smtClean="0"/>
          </a:p>
          <a:p>
            <a:pPr marL="342900" indent="-342900" eaLnBrk="0" hangingPunct="0">
              <a:spcBef>
                <a:spcPts val="0"/>
              </a:spcBef>
              <a:buFontTx/>
              <a:buChar char="•"/>
              <a:defRPr/>
            </a:pPr>
            <a:endParaRPr lang="en-US" sz="2000" dirty="0" smtClean="0"/>
          </a:p>
          <a:p>
            <a:pPr marL="342900" indent="-342900" eaLnBrk="0" hangingPunct="0">
              <a:spcBef>
                <a:spcPts val="0"/>
              </a:spcBef>
              <a:buFontTx/>
              <a:buChar char="•"/>
              <a:defRPr/>
            </a:pPr>
            <a:endParaRPr lang="en-US" sz="2000" dirty="0" smtClean="0"/>
          </a:p>
        </p:txBody>
      </p:sp>
      <p:sp>
        <p:nvSpPr>
          <p:cNvPr id="9"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Formatting Spreadsheets &gt; Aligning Cell Contents</a:t>
            </a:r>
          </a:p>
        </p:txBody>
      </p:sp>
      <p:sp>
        <p:nvSpPr>
          <p:cNvPr id="10"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Aligning Cell Contents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3488" y="4762500"/>
            <a:ext cx="7557024" cy="1143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wipe(down)">
                                      <p:cBhvr>
                                        <p:cTn id="1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219200"/>
            <a:ext cx="8229600" cy="2286000"/>
          </a:xfrm>
          <a:prstGeom prst="rect">
            <a:avLst/>
          </a:prstGeom>
          <a:noFill/>
          <a:ln>
            <a:miter lim="800000"/>
            <a:headEnd/>
            <a:tailEnd/>
          </a:ln>
        </p:spPr>
        <p:txBody>
          <a:bodyPr/>
          <a:lstStyle/>
          <a:p>
            <a:pPr eaLnBrk="0" hangingPunct="0">
              <a:spcBef>
                <a:spcPts val="0"/>
              </a:spcBef>
              <a:defRPr/>
            </a:pPr>
            <a:r>
              <a:rPr lang="en-US" sz="2400" dirty="0" smtClean="0"/>
              <a:t>When working with large sets of data, it can be useful to sort, or rearrange, the data to make it easier to read.</a:t>
            </a:r>
          </a:p>
          <a:p>
            <a:pPr marL="457200" indent="-457200" eaLnBrk="0" hangingPunct="0">
              <a:spcBef>
                <a:spcPts val="0"/>
              </a:spcBef>
              <a:defRPr/>
            </a:pPr>
            <a:endParaRPr lang="en-US" sz="2400" dirty="0" smtClean="0"/>
          </a:p>
          <a:p>
            <a:pPr marL="457200" indent="-457200" eaLnBrk="0" hangingPunct="0">
              <a:spcBef>
                <a:spcPts val="0"/>
              </a:spcBef>
              <a:defRPr/>
            </a:pPr>
            <a:r>
              <a:rPr lang="en-US" sz="2400" dirty="0" smtClean="0"/>
              <a:t>Filter data to show only the data you need at the moment.</a:t>
            </a:r>
          </a:p>
          <a:p>
            <a:pPr marL="457200" indent="-457200" eaLnBrk="0" hangingPunct="0">
              <a:spcBef>
                <a:spcPts val="0"/>
              </a:spcBef>
              <a:defRPr/>
            </a:pPr>
            <a:endParaRPr lang="en-US" sz="2400" dirty="0" smtClean="0"/>
          </a:p>
          <a:p>
            <a:pPr marL="457200" indent="-457200" eaLnBrk="0" hangingPunct="0">
              <a:spcBef>
                <a:spcPts val="0"/>
              </a:spcBef>
              <a:defRPr/>
            </a:pPr>
            <a:r>
              <a:rPr lang="en-US" sz="2400" dirty="0" smtClean="0"/>
              <a:t>Tools needed are in Editing group on Home tab.</a:t>
            </a:r>
          </a:p>
          <a:p>
            <a:pPr marL="342900" indent="-342900" eaLnBrk="0" hangingPunct="0">
              <a:spcBef>
                <a:spcPts val="0"/>
              </a:spcBef>
              <a:buFontTx/>
              <a:buChar char="•"/>
              <a:defRPr/>
            </a:pPr>
            <a:endParaRPr lang="en-US" sz="2000" dirty="0" smtClean="0"/>
          </a:p>
          <a:p>
            <a:pPr marL="342900" indent="-342900" eaLnBrk="0" hangingPunct="0">
              <a:spcBef>
                <a:spcPts val="0"/>
              </a:spcBef>
              <a:buFontTx/>
              <a:buChar char="•"/>
              <a:defRPr/>
            </a:pPr>
            <a:endParaRPr lang="en-US" sz="2000" dirty="0" smtClean="0"/>
          </a:p>
          <a:p>
            <a:pPr marL="342900" indent="-342900" eaLnBrk="0" hangingPunct="0">
              <a:spcBef>
                <a:spcPts val="0"/>
              </a:spcBef>
              <a:buFontTx/>
              <a:buChar char="•"/>
              <a:defRPr/>
            </a:pPr>
            <a:endParaRPr lang="en-US" sz="2000" dirty="0" smtClean="0"/>
          </a:p>
        </p:txBody>
      </p:sp>
      <p:sp>
        <p:nvSpPr>
          <p:cNvPr id="7"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Formatting Spreadsheets &gt; Sorting and Filtering Data</a:t>
            </a:r>
          </a:p>
        </p:txBody>
      </p:sp>
      <p:sp>
        <p:nvSpPr>
          <p:cNvPr id="9"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Sorting and Filtering Data</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366682" y="3733800"/>
            <a:ext cx="4410635" cy="2026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wipe(down)">
                                      <p:cBhvr>
                                        <p:cTn id="1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5"/>
          <p:cNvSpPr txBox="1">
            <a:spLocks/>
          </p:cNvSpPr>
          <p:nvPr/>
        </p:nvSpPr>
        <p:spPr bwMode="auto">
          <a:xfrm>
            <a:off x="457200" y="6248400"/>
            <a:ext cx="70866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Overview of Spreadsheets &gt; Spreadsheet Tools and Features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3488" y="1295400"/>
            <a:ext cx="7557024" cy="4267201"/>
          </a:xfrm>
          <a:prstGeom prst="rect">
            <a:avLst/>
          </a:prstGeom>
        </p:spPr>
      </p:pic>
      <p:sp>
        <p:nvSpPr>
          <p:cNvPr id="13"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Spreadsheet Tools and Features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528763"/>
            <a:ext cx="8229600" cy="3800475"/>
          </a:xfrm>
          <a:prstGeom prst="rect">
            <a:avLst/>
          </a:prstGeom>
          <a:noFill/>
          <a:ln>
            <a:miter lim="800000"/>
            <a:headEnd/>
            <a:tailEnd/>
          </a:ln>
        </p:spPr>
        <p:txBody>
          <a:bodyPr/>
          <a:lstStyle/>
          <a:p>
            <a:pPr eaLnBrk="0" hangingPunct="0">
              <a:spcBef>
                <a:spcPts val="0"/>
              </a:spcBef>
              <a:defRPr/>
            </a:pPr>
            <a:r>
              <a:rPr lang="en-US" sz="2400" dirty="0" smtClean="0"/>
              <a:t>Within an Excel worksheet, you can designate a range of cells as an Excel table by applying a table style.</a:t>
            </a:r>
          </a:p>
          <a:p>
            <a:pPr eaLnBrk="0" hangingPunct="0">
              <a:spcBef>
                <a:spcPts val="0"/>
              </a:spcBef>
              <a:defRPr/>
            </a:pPr>
            <a:endParaRPr lang="en-US" sz="2400" dirty="0" smtClean="0"/>
          </a:p>
          <a:p>
            <a:pPr eaLnBrk="0" hangingPunct="0">
              <a:spcBef>
                <a:spcPts val="0"/>
              </a:spcBef>
              <a:defRPr/>
            </a:pPr>
            <a:r>
              <a:rPr lang="en-US" sz="2400" dirty="0" smtClean="0"/>
              <a:t>A table style gives the range a coherent look, with coordinated font colors, fill colors, and more. This formatting makes a table easier to read and work with.</a:t>
            </a:r>
          </a:p>
          <a:p>
            <a:pPr eaLnBrk="0" hangingPunct="0">
              <a:spcBef>
                <a:spcPts val="0"/>
              </a:spcBef>
              <a:defRPr/>
            </a:pPr>
            <a:endParaRPr lang="en-US" sz="2400" dirty="0" smtClean="0"/>
          </a:p>
          <a:p>
            <a:pPr eaLnBrk="0" hangingPunct="0">
              <a:spcBef>
                <a:spcPts val="0"/>
              </a:spcBef>
              <a:defRPr/>
            </a:pPr>
            <a:r>
              <a:rPr lang="en-US" sz="2400" dirty="0" smtClean="0"/>
              <a:t>But more importantly, a range designated as an Excel table can be analyzed, sorted, transferred, filtered, and otherwise treated as separate from the rest of the Excel worksheet. </a:t>
            </a:r>
          </a:p>
          <a:p>
            <a:pPr marL="342900" indent="-342900" eaLnBrk="0" hangingPunct="0">
              <a:spcBef>
                <a:spcPts val="0"/>
              </a:spcBef>
              <a:buFontTx/>
              <a:buChar char="•"/>
              <a:defRPr/>
            </a:pPr>
            <a:endParaRPr lang="en-US" sz="2000" dirty="0" smtClean="0"/>
          </a:p>
          <a:p>
            <a:pPr marL="342900" indent="-342900" eaLnBrk="0" hangingPunct="0">
              <a:spcBef>
                <a:spcPts val="0"/>
              </a:spcBef>
              <a:buFontTx/>
              <a:buChar char="•"/>
              <a:defRPr/>
            </a:pPr>
            <a:endParaRPr lang="en-US" sz="2000" dirty="0" smtClean="0"/>
          </a:p>
        </p:txBody>
      </p:sp>
      <p:sp>
        <p:nvSpPr>
          <p:cNvPr id="6"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Formatting Spreadsheets &gt; Working with Tables</a:t>
            </a:r>
          </a:p>
        </p:txBody>
      </p:sp>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Working with Tables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wipe(down)">
                                      <p:cBhvr>
                                        <p:cTn id="1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Formatting Spreadsheets &gt; Working with Tables</a:t>
            </a:r>
          </a:p>
        </p:txBody>
      </p:sp>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Working with Tables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3488" y="1324536"/>
            <a:ext cx="7557024" cy="4208929"/>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333500"/>
            <a:ext cx="8229600" cy="4191000"/>
          </a:xfrm>
          <a:prstGeom prst="rect">
            <a:avLst/>
          </a:prstGeom>
          <a:noFill/>
          <a:ln>
            <a:miter lim="800000"/>
            <a:headEnd/>
            <a:tailEnd/>
          </a:ln>
        </p:spPr>
        <p:txBody>
          <a:bodyPr/>
          <a:lstStyle/>
          <a:p>
            <a:pPr eaLnBrk="0" hangingPunct="0">
              <a:spcBef>
                <a:spcPts val="0"/>
              </a:spcBef>
              <a:defRPr/>
            </a:pPr>
            <a:r>
              <a:rPr lang="en-US" sz="2400" dirty="0" smtClean="0"/>
              <a:t>One way to draw attention to the contents of a cell or range is to add a border – to a cell’s top, left, bottom, or right sides, or you can add borders to all of the sides at once.</a:t>
            </a:r>
          </a:p>
          <a:p>
            <a:pPr eaLnBrk="0" hangingPunct="0">
              <a:spcBef>
                <a:spcPts val="0"/>
              </a:spcBef>
              <a:defRPr/>
            </a:pPr>
            <a:endParaRPr lang="en-US" sz="2400" dirty="0" smtClean="0"/>
          </a:p>
          <a:p>
            <a:pPr eaLnBrk="0" hangingPunct="0">
              <a:spcBef>
                <a:spcPts val="0"/>
              </a:spcBef>
              <a:defRPr/>
            </a:pPr>
            <a:r>
              <a:rPr lang="en-US" sz="2400" dirty="0" smtClean="0"/>
              <a:t>You can add borders to one cell at a time, or to a range of cells.</a:t>
            </a:r>
          </a:p>
          <a:p>
            <a:pPr eaLnBrk="0" hangingPunct="0">
              <a:spcBef>
                <a:spcPts val="0"/>
              </a:spcBef>
              <a:defRPr/>
            </a:pPr>
            <a:endParaRPr lang="en-US" sz="2400" dirty="0" smtClean="0"/>
          </a:p>
          <a:p>
            <a:pPr eaLnBrk="0" hangingPunct="0">
              <a:spcBef>
                <a:spcPts val="0"/>
              </a:spcBef>
              <a:defRPr/>
            </a:pPr>
            <a:r>
              <a:rPr lang="en-US" sz="2400" dirty="0" smtClean="0"/>
              <a:t>The Font group on the Home tab contains the button you need to add borders. The name and appearance of this button varies, depending on what type of border is selected.</a:t>
            </a:r>
          </a:p>
          <a:p>
            <a:pPr marL="342900" indent="-342900" eaLnBrk="0" hangingPunct="0">
              <a:spcBef>
                <a:spcPts val="0"/>
              </a:spcBef>
              <a:buFontTx/>
              <a:buChar char="•"/>
              <a:defRPr/>
            </a:pPr>
            <a:endParaRPr lang="en-US" sz="2000" dirty="0" smtClean="0"/>
          </a:p>
          <a:p>
            <a:pPr marL="342900" indent="-342900" eaLnBrk="0" hangingPunct="0">
              <a:spcBef>
                <a:spcPts val="0"/>
              </a:spcBef>
              <a:buFontTx/>
              <a:buChar char="•"/>
              <a:defRPr/>
            </a:pPr>
            <a:endParaRPr lang="en-US" sz="2000" dirty="0" smtClean="0"/>
          </a:p>
        </p:txBody>
      </p:sp>
      <p:sp>
        <p:nvSpPr>
          <p:cNvPr id="6" name="Text Placeholder 5"/>
          <p:cNvSpPr txBox="1">
            <a:spLocks/>
          </p:cNvSpPr>
          <p:nvPr/>
        </p:nvSpPr>
        <p:spPr bwMode="auto">
          <a:xfrm>
            <a:off x="457200" y="6248400"/>
            <a:ext cx="56388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Formatting Spreadsheets &gt; Applying Borders and Shading</a:t>
            </a:r>
          </a:p>
        </p:txBody>
      </p:sp>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Applying Borders and Shading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wipe(down)">
                                      <p:cBhvr>
                                        <p:cTn id="1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txBox="1">
            <a:spLocks/>
          </p:cNvSpPr>
          <p:nvPr/>
        </p:nvSpPr>
        <p:spPr bwMode="auto">
          <a:xfrm>
            <a:off x="457200" y="6248400"/>
            <a:ext cx="5715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Formatting Spreadsheets &gt; Applying Borders and Shading</a:t>
            </a:r>
          </a:p>
        </p:txBody>
      </p:sp>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Applying Borders and Shading</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3488" y="1519518"/>
            <a:ext cx="7557024" cy="3818965"/>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102659"/>
            <a:ext cx="8229600" cy="838200"/>
          </a:xfrm>
          <a:prstGeom prst="rect">
            <a:avLst/>
          </a:prstGeom>
          <a:noFill/>
          <a:ln>
            <a:miter lim="800000"/>
            <a:headEnd/>
            <a:tailEnd/>
          </a:ln>
        </p:spPr>
        <p:txBody>
          <a:bodyPr/>
          <a:lstStyle/>
          <a:p>
            <a:pPr eaLnBrk="0" hangingPunct="0">
              <a:spcBef>
                <a:spcPct val="20000"/>
              </a:spcBef>
              <a:defRPr/>
            </a:pPr>
            <a:r>
              <a:rPr lang="en-US" sz="2400" dirty="0" smtClean="0"/>
              <a:t>Conditional formatting is useful for highlighting trends in data that might otherwise be difficult to see.</a:t>
            </a:r>
            <a:endParaRPr lang="en-US" sz="2000" dirty="0" smtClean="0"/>
          </a:p>
          <a:p>
            <a:pPr marL="342900" indent="-342900" eaLnBrk="0" hangingPunct="0">
              <a:spcBef>
                <a:spcPct val="20000"/>
              </a:spcBef>
              <a:buFontTx/>
              <a:buChar char="•"/>
              <a:defRPr/>
            </a:pPr>
            <a:endParaRPr lang="en-US" sz="2000" dirty="0" smtClean="0"/>
          </a:p>
        </p:txBody>
      </p:sp>
      <p:sp>
        <p:nvSpPr>
          <p:cNvPr id="6" name="Text Placeholder 5"/>
          <p:cNvSpPr txBox="1">
            <a:spLocks/>
          </p:cNvSpPr>
          <p:nvPr/>
        </p:nvSpPr>
        <p:spPr bwMode="auto">
          <a:xfrm>
            <a:off x="457200" y="6248400"/>
            <a:ext cx="56388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Formatting Spreadsheets &gt; Applying Condition Formatting</a:t>
            </a:r>
          </a:p>
        </p:txBody>
      </p:sp>
      <p:sp>
        <p:nvSpPr>
          <p:cNvPr id="8"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Applying Conditional Formatting</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43000" y="2057400"/>
            <a:ext cx="6858000" cy="37920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2133600"/>
            <a:ext cx="8229600" cy="2246769"/>
          </a:xfrm>
          <a:prstGeom prst="rect">
            <a:avLst/>
          </a:prstGeom>
        </p:spPr>
        <p:txBody>
          <a:bodyPr wrap="square">
            <a:spAutoFit/>
          </a:bodyPr>
          <a:lstStyle/>
          <a:p>
            <a:r>
              <a:rPr lang="en-US" sz="2000" i="1" dirty="0" smtClean="0"/>
              <a:t>Spreadsheets often contain vast quantities of numeric and text data that can be difficult to quickly sort through in search of patterns or answers to questions about the data. Creating charts based upon that data is the simple solution, and can make the daunting task of interpreting the data a simple matter of reading a chart or graph. Even if you have created charts before in Excel, there are new tools and techniques in the latest version that are sure to spark your creativity.</a:t>
            </a:r>
            <a:endParaRPr lang="en-US" sz="2000" i="1" dirty="0"/>
          </a:p>
        </p:txBody>
      </p:sp>
      <p:sp>
        <p:nvSpPr>
          <p:cNvPr id="4" name="TextBox 8"/>
          <p:cNvSpPr txBox="1">
            <a:spLocks noChangeArrowheads="1"/>
          </p:cNvSpPr>
          <p:nvPr/>
        </p:nvSpPr>
        <p:spPr bwMode="auto">
          <a:xfrm>
            <a:off x="457200" y="4673834"/>
            <a:ext cx="1644650" cy="366713"/>
          </a:xfrm>
          <a:prstGeom prst="rect">
            <a:avLst/>
          </a:prstGeom>
          <a:noFill/>
          <a:ln w="9525">
            <a:noFill/>
            <a:miter lim="800000"/>
            <a:headEnd/>
            <a:tailEnd/>
          </a:ln>
        </p:spPr>
        <p:txBody>
          <a:bodyPr wrap="none">
            <a:spAutoFit/>
          </a:bodyPr>
          <a:lstStyle/>
          <a:p>
            <a:r>
              <a:rPr lang="en-US" dirty="0"/>
              <a:t>In this section:</a:t>
            </a:r>
          </a:p>
        </p:txBody>
      </p:sp>
      <p:sp>
        <p:nvSpPr>
          <p:cNvPr id="5" name="Content Placeholder 3"/>
          <p:cNvSpPr txBox="1">
            <a:spLocks/>
          </p:cNvSpPr>
          <p:nvPr/>
        </p:nvSpPr>
        <p:spPr bwMode="auto">
          <a:xfrm>
            <a:off x="457200" y="5054834"/>
            <a:ext cx="8229600" cy="914400"/>
          </a:xfrm>
          <a:prstGeom prst="rect">
            <a:avLst/>
          </a:prstGeom>
          <a:noFill/>
          <a:ln>
            <a:miter lim="800000"/>
            <a:headEnd/>
            <a:tailEnd/>
          </a:ln>
        </p:spPr>
        <p:txBody>
          <a:bodyPr numCol="2"/>
          <a:lstStyle/>
          <a:p>
            <a:pPr marL="342900" marR="0" lvl="0" indent="-182563" algn="l" defTabSz="914400" rtl="0" eaLnBrk="1" fontAlgn="base" latinLnBrk="0" hangingPunct="1">
              <a:lnSpc>
                <a:spcPct val="100000"/>
              </a:lnSpc>
              <a:spcBef>
                <a:spcPts val="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Creating Charts</a:t>
            </a:r>
          </a:p>
          <a:p>
            <a:pPr marL="342900" marR="0" lvl="0" indent="-182563" algn="l" defTabSz="914400" rtl="0" eaLnBrk="1" fontAlgn="base" latinLnBrk="0" hangingPunct="1">
              <a:lnSpc>
                <a:spcPct val="100000"/>
              </a:lnSpc>
              <a:spcBef>
                <a:spcPts val="0"/>
              </a:spcBef>
              <a:spcAft>
                <a:spcPct val="0"/>
              </a:spcAft>
              <a:buClrTx/>
              <a:buSzTx/>
              <a:buFontTx/>
              <a:buChar char="•"/>
              <a:tabLst/>
              <a:defRPr/>
            </a:pPr>
            <a:r>
              <a:rPr lang="en-US" kern="0" dirty="0" smtClean="0">
                <a:latin typeface="+mn-lt"/>
                <a:cs typeface="+mn-cs"/>
              </a:rPr>
              <a:t>Chart Types</a:t>
            </a:r>
          </a:p>
          <a:p>
            <a:pPr marL="342900" marR="0" lvl="0" indent="-182563" algn="l" defTabSz="914400" rtl="0" eaLnBrk="1" fontAlgn="base" latinLnBrk="0" hangingPunct="1">
              <a:lnSpc>
                <a:spcPct val="100000"/>
              </a:lnSpc>
              <a:spcBef>
                <a:spcPts val="0"/>
              </a:spcBef>
              <a:spcAft>
                <a:spcPct val="0"/>
              </a:spcAft>
              <a:buClrTx/>
              <a:buSzTx/>
              <a:buFontTx/>
              <a:buChar char="•"/>
              <a:tabLst/>
              <a:defRPr/>
            </a:pPr>
            <a:r>
              <a:rPr lang="en-US" kern="0" dirty="0" smtClean="0">
                <a:latin typeface="+mn-lt"/>
                <a:cs typeface="+mn-cs"/>
              </a:rPr>
              <a:t>Creating Sparklines</a:t>
            </a:r>
          </a:p>
          <a:p>
            <a:pPr marL="342900" marR="0" lvl="0" indent="-182563" algn="l" defTabSz="914400" rtl="0" eaLnBrk="1" fontAlgn="base" latinLnBrk="0" hangingPunct="1">
              <a:lnSpc>
                <a:spcPct val="100000"/>
              </a:lnSpc>
              <a:spcBef>
                <a:spcPts val="0"/>
              </a:spcBef>
              <a:spcAft>
                <a:spcPct val="0"/>
              </a:spcAft>
              <a:buClrTx/>
              <a:buSzTx/>
              <a:buFontTx/>
              <a:buChar char="•"/>
              <a:tabLst/>
              <a:defRPr/>
            </a:pPr>
            <a:endParaRPr lang="en-US" kern="0" dirty="0">
              <a:latin typeface="+mn-lt"/>
              <a:cs typeface="+mn-cs"/>
            </a:endParaRPr>
          </a:p>
          <a:p>
            <a:pPr marL="342900" marR="0" lvl="0" indent="-182563" algn="l" defTabSz="914400" rtl="0" eaLnBrk="1" fontAlgn="base" latinLnBrk="0" hangingPunct="1">
              <a:lnSpc>
                <a:spcPct val="100000"/>
              </a:lnSpc>
              <a:spcBef>
                <a:spcPts val="0"/>
              </a:spcBef>
              <a:spcAft>
                <a:spcPct val="0"/>
              </a:spcAft>
              <a:buClrTx/>
              <a:buSzTx/>
              <a:buFontTx/>
              <a:buChar char="•"/>
              <a:tabLst/>
              <a:defRPr/>
            </a:pPr>
            <a:endParaRPr lang="en-US" kern="0" dirty="0" smtClean="0">
              <a:latin typeface="+mn-lt"/>
              <a:cs typeface="+mn-cs"/>
            </a:endParaRPr>
          </a:p>
          <a:p>
            <a:pPr marL="342900" marR="0" lvl="0" indent="-182563" algn="l" defTabSz="914400" rtl="0" eaLnBrk="1" fontAlgn="base" latinLnBrk="0" hangingPunct="1">
              <a:lnSpc>
                <a:spcPct val="100000"/>
              </a:lnSpc>
              <a:spcBef>
                <a:spcPts val="0"/>
              </a:spcBef>
              <a:spcAft>
                <a:spcPct val="0"/>
              </a:spcAft>
              <a:buClrTx/>
              <a:buSzTx/>
              <a:buFontTx/>
              <a:buChar char="•"/>
              <a:tabLst/>
              <a:defRPr/>
            </a:pPr>
            <a:endParaRPr lang="en-US" kern="0" dirty="0">
              <a:latin typeface="+mn-lt"/>
              <a:cs typeface="+mn-cs"/>
            </a:endParaRPr>
          </a:p>
          <a:p>
            <a:pPr marL="342900" marR="0" lvl="0" indent="-182563" algn="l" defTabSz="914400" rtl="0" eaLnBrk="1" fontAlgn="base" latinLnBrk="0" hangingPunct="1">
              <a:lnSpc>
                <a:spcPct val="100000"/>
              </a:lnSpc>
              <a:spcBef>
                <a:spcPts val="0"/>
              </a:spcBef>
              <a:spcAft>
                <a:spcPct val="0"/>
              </a:spcAft>
              <a:buClrTx/>
              <a:buSzTx/>
              <a:buFontTx/>
              <a:buChar char="•"/>
              <a:tabLst/>
              <a:defRPr/>
            </a:pPr>
            <a:endParaRPr lang="en-US" kern="0" dirty="0" smtClean="0">
              <a:latin typeface="+mn-lt"/>
              <a:cs typeface="+mn-cs"/>
            </a:endParaRPr>
          </a:p>
          <a:p>
            <a:pPr marL="342900" marR="0" lvl="0" indent="-182563" algn="l" defTabSz="914400" rtl="0" eaLnBrk="1" fontAlgn="base" latinLnBrk="0" hangingPunct="1">
              <a:lnSpc>
                <a:spcPct val="100000"/>
              </a:lnSpc>
              <a:spcBef>
                <a:spcPts val="0"/>
              </a:spcBef>
              <a:spcAft>
                <a:spcPct val="0"/>
              </a:spcAft>
              <a:buClrTx/>
              <a:buSzTx/>
              <a:buFontTx/>
              <a:buChar char="•"/>
              <a:tabLst/>
              <a:defRPr/>
            </a:pPr>
            <a:endParaRPr lang="en-US" kern="0" dirty="0">
              <a:latin typeface="+mn-lt"/>
              <a:cs typeface="+mn-cs"/>
            </a:endParaRPr>
          </a:p>
          <a:p>
            <a:pPr marL="160337" marR="0" lvl="0" algn="l" defTabSz="914400" rtl="0" eaLnBrk="1" fontAlgn="base" latinLnBrk="0" hangingPunct="1">
              <a:lnSpc>
                <a:spcPct val="100000"/>
              </a:lnSpc>
              <a:spcBef>
                <a:spcPts val="0"/>
              </a:spcBef>
              <a:spcAft>
                <a:spcPct val="0"/>
              </a:spcAft>
              <a:buClrTx/>
              <a:buSzTx/>
              <a:tabLst/>
              <a:defRPr/>
            </a:pPr>
            <a:endParaRPr lang="en-US" kern="0" dirty="0" smtClean="0">
              <a:latin typeface="+mn-lt"/>
              <a:cs typeface="+mn-cs"/>
            </a:endParaRPr>
          </a:p>
          <a:p>
            <a:pPr marL="342900" marR="0" lvl="0" indent="-182563" algn="l" defTabSz="914400" rtl="0" eaLnBrk="1" fontAlgn="base" latinLnBrk="0" hangingPunct="1">
              <a:lnSpc>
                <a:spcPct val="100000"/>
              </a:lnSpc>
              <a:spcBef>
                <a:spcPts val="0"/>
              </a:spcBef>
              <a:spcAft>
                <a:spcPct val="0"/>
              </a:spcAft>
              <a:buClrTx/>
              <a:buSzTx/>
              <a:buFontTx/>
              <a:buChar char="•"/>
              <a:tabLst/>
              <a:defRPr/>
            </a:pPr>
            <a:r>
              <a:rPr lang="en-US" kern="0" dirty="0" smtClean="0">
                <a:latin typeface="+mn-lt"/>
                <a:cs typeface="+mn-cs"/>
              </a:rPr>
              <a:t>Inserting Pictures</a:t>
            </a:r>
          </a:p>
          <a:p>
            <a:pPr marL="342900" marR="0" lvl="0" indent="-182563" algn="l" defTabSz="914400" rtl="0" eaLnBrk="1" fontAlgn="base" latinLnBrk="0" hangingPunct="1">
              <a:lnSpc>
                <a:spcPct val="100000"/>
              </a:lnSpc>
              <a:spcBef>
                <a:spcPts val="0"/>
              </a:spcBef>
              <a:spcAft>
                <a:spcPct val="0"/>
              </a:spcAft>
              <a:buClrTx/>
              <a:buSzTx/>
              <a:buFontTx/>
              <a:buChar char="•"/>
              <a:tabLst/>
              <a:defRPr/>
            </a:pPr>
            <a:r>
              <a:rPr lang="en-US" kern="0" dirty="0" smtClean="0">
                <a:latin typeface="+mn-lt"/>
                <a:cs typeface="+mn-cs"/>
              </a:rPr>
              <a:t>Adjusting Page Layout</a:t>
            </a:r>
          </a:p>
          <a:p>
            <a:pPr marL="342900" marR="0" lvl="0" indent="-182563" algn="l" defTabSz="914400" rtl="0" eaLnBrk="1" fontAlgn="base" latinLnBrk="0" hangingPunct="1">
              <a:lnSpc>
                <a:spcPct val="100000"/>
              </a:lnSpc>
              <a:spcBef>
                <a:spcPts val="0"/>
              </a:spcBef>
              <a:spcAft>
                <a:spcPct val="0"/>
              </a:spcAft>
              <a:buClrTx/>
              <a:buSzTx/>
              <a:buFontTx/>
              <a:buChar char="•"/>
              <a:tabLst/>
              <a:defRPr/>
            </a:pPr>
            <a:r>
              <a:rPr lang="en-US" kern="0" dirty="0" smtClean="0">
                <a:latin typeface="+mn-lt"/>
                <a:cs typeface="+mn-cs"/>
              </a:rPr>
              <a:t>Printing Spreadsheets</a:t>
            </a:r>
          </a:p>
          <a:p>
            <a:pPr marL="342900" marR="0" lvl="0" indent="-182563" algn="l" defTabSz="914400" rtl="0" eaLnBrk="1" fontAlgn="base" latinLnBrk="0" hangingPunct="1">
              <a:lnSpc>
                <a:spcPct val="100000"/>
              </a:lnSpc>
              <a:spcBef>
                <a:spcPts val="0"/>
              </a:spcBef>
              <a:spcAft>
                <a:spcPct val="0"/>
              </a:spcAft>
              <a:buClrTx/>
              <a:buSzTx/>
              <a:buFontTx/>
              <a:buChar char="•"/>
              <a:tabLst/>
              <a:defRPr/>
            </a:pPr>
            <a:endParaRPr lang="en-US" kern="0" dirty="0" smtClean="0">
              <a:latin typeface="+mn-lt"/>
              <a:cs typeface="+mn-cs"/>
            </a:endParaRPr>
          </a:p>
          <a:p>
            <a:pPr marL="342900" marR="0" lvl="0" indent="-182563" algn="l" defTabSz="914400" rtl="0" eaLnBrk="1" fontAlgn="base" latinLnBrk="0" hangingPunct="1">
              <a:lnSpc>
                <a:spcPct val="100000"/>
              </a:lnSpc>
              <a:spcBef>
                <a:spcPts val="0"/>
              </a:spcBef>
              <a:spcAft>
                <a:spcPct val="0"/>
              </a:spcAft>
              <a:buClrTx/>
              <a:buSzTx/>
              <a:buFontTx/>
              <a:buChar char="•"/>
              <a:tabLst/>
              <a:defRPr/>
            </a:pPr>
            <a:endParaRPr lang="en-US" kern="0" dirty="0" smtClean="0">
              <a:latin typeface="+mn-lt"/>
              <a:cs typeface="+mn-cs"/>
            </a:endParaRPr>
          </a:p>
          <a:p>
            <a:pPr marL="342900" marR="0" lvl="0" indent="-182563" algn="l" defTabSz="914400" rtl="0" eaLnBrk="1" fontAlgn="base" latinLnBrk="0" hangingPunct="1">
              <a:lnSpc>
                <a:spcPct val="100000"/>
              </a:lnSpc>
              <a:spcBef>
                <a:spcPts val="0"/>
              </a:spcBef>
              <a:spcAft>
                <a:spcPct val="0"/>
              </a:spcAft>
              <a:buClrTx/>
              <a:buSzTx/>
              <a:buFontTx/>
              <a:buChar char="•"/>
              <a:tabLst/>
              <a:defRPr/>
            </a:pPr>
            <a:endParaRPr lang="en-US" kern="0" dirty="0" smtClean="0">
              <a:latin typeface="+mn-lt"/>
              <a:cs typeface="+mn-cs"/>
            </a:endParaRPr>
          </a:p>
          <a:p>
            <a:pPr marL="342900" marR="0" lvl="0" indent="-182563" algn="l" defTabSz="914400" rtl="0" eaLnBrk="1" fontAlgn="base" latinLnBrk="0" hangingPunct="1">
              <a:lnSpc>
                <a:spcPct val="100000"/>
              </a:lnSpc>
              <a:spcBef>
                <a:spcPts val="0"/>
              </a:spcBef>
              <a:spcAft>
                <a:spcPct val="0"/>
              </a:spcAft>
              <a:buClrTx/>
              <a:buSzTx/>
              <a:buFontTx/>
              <a:buChar char="•"/>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182563" algn="l" defTabSz="914400" rtl="0" eaLnBrk="1" fontAlgn="base" latinLnBrk="0" hangingPunct="1">
              <a:lnSpc>
                <a:spcPct val="100000"/>
              </a:lnSpc>
              <a:spcBef>
                <a:spcPts val="0"/>
              </a:spcBef>
              <a:spcAft>
                <a:spcPct val="0"/>
              </a:spcAft>
              <a:buClrTx/>
              <a:buSzTx/>
              <a:buFontTx/>
              <a:buNone/>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7"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Spreadsheet Graphics</a:t>
            </a:r>
          </a:p>
        </p:txBody>
      </p:sp>
      <p:sp>
        <p:nvSpPr>
          <p:cNvPr id="8" name="Content Placeholder 2"/>
          <p:cNvSpPr txBox="1">
            <a:spLocks/>
          </p:cNvSpPr>
          <p:nvPr/>
        </p:nvSpPr>
        <p:spPr bwMode="auto">
          <a:xfrm>
            <a:off x="228600" y="457200"/>
            <a:ext cx="8458200" cy="21336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marL="228600" indent="-228600" eaLnBrk="1" hangingPunct="1">
              <a:buFontTx/>
              <a:buNone/>
            </a:pPr>
            <a:r>
              <a:rPr lang="en-US" sz="6600" b="1" dirty="0" smtClean="0">
                <a:solidFill>
                  <a:srgbClr val="00AFD7"/>
                </a:solidFill>
                <a:latin typeface="Calibri" charset="0"/>
              </a:rPr>
              <a:t>Spreadsheet Graphics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047750"/>
            <a:ext cx="8229600" cy="4762500"/>
          </a:xfrm>
          <a:prstGeom prst="rect">
            <a:avLst/>
          </a:prstGeom>
          <a:noFill/>
          <a:ln>
            <a:miter lim="800000"/>
            <a:headEnd/>
            <a:tailEnd/>
          </a:ln>
        </p:spPr>
        <p:txBody>
          <a:bodyPr/>
          <a:lstStyle/>
          <a:p>
            <a:pPr eaLnBrk="0" hangingPunct="0">
              <a:spcBef>
                <a:spcPts val="0"/>
              </a:spcBef>
              <a:defRPr/>
            </a:pPr>
            <a:r>
              <a:rPr lang="en-US" sz="2400" dirty="0" smtClean="0"/>
              <a:t>Charts add visual interest to data- and text-intensive worksheets.</a:t>
            </a:r>
          </a:p>
          <a:p>
            <a:pPr eaLnBrk="0" hangingPunct="0">
              <a:spcBef>
                <a:spcPts val="0"/>
              </a:spcBef>
              <a:defRPr/>
            </a:pPr>
            <a:endParaRPr lang="en-US" sz="2400" dirty="0"/>
          </a:p>
          <a:p>
            <a:pPr eaLnBrk="0" hangingPunct="0">
              <a:spcBef>
                <a:spcPts val="0"/>
              </a:spcBef>
              <a:defRPr/>
            </a:pPr>
            <a:r>
              <a:rPr lang="en-US" sz="2400" dirty="0" smtClean="0"/>
              <a:t>They show trends and relationships in the data that may not be easily seen by simply reading the numbers.</a:t>
            </a:r>
          </a:p>
          <a:p>
            <a:pPr eaLnBrk="0" hangingPunct="0">
              <a:spcBef>
                <a:spcPts val="0"/>
              </a:spcBef>
              <a:defRPr/>
            </a:pPr>
            <a:endParaRPr lang="en-US" sz="2400" dirty="0" smtClean="0"/>
          </a:p>
          <a:p>
            <a:pPr marL="457200" indent="-457200" eaLnBrk="0" hangingPunct="0">
              <a:spcBef>
                <a:spcPts val="0"/>
              </a:spcBef>
              <a:defRPr/>
            </a:pPr>
            <a:r>
              <a:rPr lang="en-US" sz="2400" dirty="0" smtClean="0"/>
              <a:t>There are four steps to creating charts in Excel:</a:t>
            </a:r>
          </a:p>
          <a:p>
            <a:pPr marL="914400" lvl="1" indent="-457200" eaLnBrk="0" hangingPunct="0">
              <a:spcBef>
                <a:spcPts val="0"/>
              </a:spcBef>
              <a:buFont typeface="+mj-lt"/>
              <a:buAutoNum type="arabicPeriod"/>
              <a:defRPr/>
            </a:pPr>
            <a:r>
              <a:rPr lang="en-US" sz="2400" dirty="0" smtClean="0"/>
              <a:t>Select the range of cells containing the data to be charted.</a:t>
            </a:r>
          </a:p>
          <a:p>
            <a:pPr marL="914400" lvl="1" indent="-457200" eaLnBrk="0" hangingPunct="0">
              <a:spcBef>
                <a:spcPts val="0"/>
              </a:spcBef>
              <a:buFont typeface="+mj-lt"/>
              <a:buAutoNum type="arabicPeriod"/>
              <a:defRPr/>
            </a:pPr>
            <a:r>
              <a:rPr lang="en-US" sz="2400" dirty="0" smtClean="0"/>
              <a:t>Choose a chart style that suits the data.</a:t>
            </a:r>
          </a:p>
          <a:p>
            <a:pPr marL="914400" lvl="1" indent="-457200" eaLnBrk="0" hangingPunct="0">
              <a:spcBef>
                <a:spcPts val="0"/>
              </a:spcBef>
              <a:buFont typeface="+mj-lt"/>
              <a:buAutoNum type="arabicPeriod"/>
              <a:defRPr/>
            </a:pPr>
            <a:r>
              <a:rPr lang="en-US" sz="2400" dirty="0" smtClean="0"/>
              <a:t>Modify the selected chart’s formatting and titles.</a:t>
            </a:r>
          </a:p>
          <a:p>
            <a:pPr marL="914400" lvl="1" indent="-457200" eaLnBrk="0" hangingPunct="0">
              <a:spcBef>
                <a:spcPts val="0"/>
              </a:spcBef>
              <a:buFont typeface="+mj-lt"/>
              <a:buAutoNum type="arabicPeriod"/>
              <a:defRPr/>
            </a:pPr>
            <a:r>
              <a:rPr lang="en-US" sz="2400" dirty="0" smtClean="0"/>
              <a:t>Position the finished chart on the worksheet or move it to a new sheet. </a:t>
            </a:r>
          </a:p>
          <a:p>
            <a:pPr marL="342900" indent="-342900" eaLnBrk="0" hangingPunct="0">
              <a:spcBef>
                <a:spcPts val="0"/>
              </a:spcBef>
              <a:buFontTx/>
              <a:buChar char="•"/>
              <a:defRPr/>
            </a:pPr>
            <a:endParaRPr lang="en-US" sz="2000" dirty="0" smtClean="0"/>
          </a:p>
        </p:txBody>
      </p:sp>
      <p:sp>
        <p:nvSpPr>
          <p:cNvPr id="6"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Spreadsheet Graphics &gt; Creating Charts</a:t>
            </a:r>
          </a:p>
        </p:txBody>
      </p:sp>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Creating Charts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wipe(down)">
                                      <p:cBhvr>
                                        <p:cTn id="13" dur="500"/>
                                        <p:tgtEl>
                                          <p:spTgt spid="5">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wipe(down)">
                                      <p:cBhvr>
                                        <p:cTn id="16" dur="500"/>
                                        <p:tgtEl>
                                          <p:spTgt spid="5">
                                            <p:txEl>
                                              <p:pRg st="5" end="5"/>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wipe(down)">
                                      <p:cBhvr>
                                        <p:cTn id="19" dur="500"/>
                                        <p:tgtEl>
                                          <p:spTgt spid="5">
                                            <p:txEl>
                                              <p:pRg st="6" end="6"/>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wipe(down)">
                                      <p:cBhvr>
                                        <p:cTn id="22" dur="500"/>
                                        <p:tgtEl>
                                          <p:spTgt spid="5">
                                            <p:txEl>
                                              <p:pRg st="7" end="7"/>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animEffect transition="in" filter="wipe(down)">
                                      <p:cBhvr>
                                        <p:cTn id="25"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Spreadsheet Graphics &gt; Creating Charts</a:t>
            </a:r>
          </a:p>
        </p:txBody>
      </p:sp>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Creating Charts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3488" y="1232647"/>
            <a:ext cx="7557024" cy="4392706"/>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857250"/>
            <a:ext cx="8229600" cy="5143500"/>
          </a:xfrm>
          <a:prstGeom prst="rect">
            <a:avLst/>
          </a:prstGeom>
          <a:noFill/>
          <a:ln>
            <a:miter lim="800000"/>
            <a:headEnd/>
            <a:tailEnd/>
          </a:ln>
        </p:spPr>
        <p:txBody>
          <a:bodyPr/>
          <a:lstStyle/>
          <a:p>
            <a:pPr eaLnBrk="0" hangingPunct="0">
              <a:spcBef>
                <a:spcPts val="0"/>
              </a:spcBef>
              <a:defRPr/>
            </a:pPr>
            <a:r>
              <a:rPr lang="en-US" sz="2400" dirty="0" smtClean="0"/>
              <a:t>Chart tools are located in Charts group, Insert tab.</a:t>
            </a:r>
          </a:p>
          <a:p>
            <a:pPr eaLnBrk="0" hangingPunct="0">
              <a:spcBef>
                <a:spcPts val="0"/>
              </a:spcBef>
              <a:defRPr/>
            </a:pPr>
            <a:endParaRPr lang="en-US" sz="2400" dirty="0" smtClean="0"/>
          </a:p>
          <a:p>
            <a:pPr eaLnBrk="0" hangingPunct="0">
              <a:spcBef>
                <a:spcPts val="0"/>
              </a:spcBef>
              <a:defRPr/>
            </a:pPr>
            <a:r>
              <a:rPr lang="en-US" sz="2400" dirty="0" smtClean="0"/>
              <a:t>Excel allows you to create many different types of charts, but the best type depends on the data to illustrate.</a:t>
            </a:r>
          </a:p>
          <a:p>
            <a:pPr eaLnBrk="0" hangingPunct="0">
              <a:spcBef>
                <a:spcPts val="0"/>
              </a:spcBef>
              <a:defRPr/>
            </a:pPr>
            <a:endParaRPr lang="en-US" sz="2400" dirty="0" smtClean="0"/>
          </a:p>
          <a:p>
            <a:pPr eaLnBrk="0" hangingPunct="0">
              <a:spcBef>
                <a:spcPts val="0"/>
              </a:spcBef>
              <a:defRPr/>
            </a:pPr>
            <a:r>
              <a:rPr lang="en-US" sz="2400" dirty="0" smtClean="0"/>
              <a:t>To see the full range of chart types available in Excel, click the See All Charts dialog box launcher, Charts group – names of chart types listed on the left, thumbnails on right.</a:t>
            </a:r>
          </a:p>
          <a:p>
            <a:pPr eaLnBrk="0" hangingPunct="0">
              <a:spcBef>
                <a:spcPts val="0"/>
              </a:spcBef>
              <a:defRPr/>
            </a:pPr>
            <a:endParaRPr lang="en-US" sz="2400" dirty="0" smtClean="0"/>
          </a:p>
          <a:p>
            <a:pPr eaLnBrk="0" hangingPunct="0">
              <a:spcBef>
                <a:spcPts val="0"/>
              </a:spcBef>
              <a:defRPr/>
            </a:pPr>
            <a:r>
              <a:rPr lang="en-US" sz="2400" dirty="0" smtClean="0"/>
              <a:t>To add a chart title and labels, use a layout in the Chart Layouts group.</a:t>
            </a:r>
          </a:p>
          <a:p>
            <a:pPr eaLnBrk="0" hangingPunct="0">
              <a:spcBef>
                <a:spcPts val="0"/>
              </a:spcBef>
              <a:defRPr/>
            </a:pPr>
            <a:endParaRPr lang="en-US" sz="2400" dirty="0" smtClean="0"/>
          </a:p>
          <a:p>
            <a:pPr eaLnBrk="0" hangingPunct="0">
              <a:spcBef>
                <a:spcPts val="0"/>
              </a:spcBef>
              <a:defRPr/>
            </a:pPr>
            <a:r>
              <a:rPr lang="en-US" sz="2400" dirty="0" smtClean="0"/>
              <a:t>In the Chart Tools Design tab ribbon, the Move Chart button allows you to move the chart to a new location.</a:t>
            </a:r>
          </a:p>
        </p:txBody>
      </p:sp>
      <p:sp>
        <p:nvSpPr>
          <p:cNvPr id="6"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Spreadsheet Graphics &gt; Chart Types</a:t>
            </a:r>
          </a:p>
        </p:txBody>
      </p:sp>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Chart Types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wipe(down)">
                                      <p:cBhvr>
                                        <p:cTn id="13" dur="500"/>
                                        <p:tgtEl>
                                          <p:spTgt spid="5">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wipe(down)">
                                      <p:cBhvr>
                                        <p:cTn id="16" dur="500"/>
                                        <p:tgtEl>
                                          <p:spTgt spid="5">
                                            <p:txEl>
                                              <p:pRg st="6" end="6"/>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animEffect transition="in" filter="wipe(down)">
                                      <p:cBhvr>
                                        <p:cTn id="19"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Spreadsheet Graphics &gt; Chart Types</a:t>
            </a:r>
          </a:p>
        </p:txBody>
      </p:sp>
      <p:sp>
        <p:nvSpPr>
          <p:cNvPr id="6"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Chart Types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3488" y="1277471"/>
            <a:ext cx="7557024" cy="430305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48235" y="1066801"/>
            <a:ext cx="8305800" cy="1981200"/>
          </a:xfrm>
          <a:prstGeom prst="rect">
            <a:avLst/>
          </a:prstGeom>
          <a:noFill/>
          <a:ln>
            <a:miter lim="800000"/>
            <a:headEnd/>
            <a:tailEnd/>
          </a:ln>
        </p:spPr>
        <p:txBody>
          <a:bodyPr/>
          <a:lstStyle/>
          <a:p>
            <a:pPr marR="0" lvl="0" algn="l" defTabSz="914400" rtl="0" eaLnBrk="0" fontAlgn="base" latinLnBrk="0" hangingPunct="0">
              <a:lnSpc>
                <a:spcPct val="100000"/>
              </a:lnSpc>
              <a:spcBef>
                <a:spcPts val="0"/>
              </a:spcBef>
              <a:spcAft>
                <a:spcPct val="0"/>
              </a:spcAft>
              <a:buClrTx/>
              <a:buSzTx/>
              <a:tabLst/>
              <a:defRPr/>
            </a:pPr>
            <a:r>
              <a:rPr lang="en-US" sz="2400" dirty="0" smtClean="0"/>
              <a:t>Four steps to planning a spreadsheet:</a:t>
            </a:r>
          </a:p>
          <a:p>
            <a:pPr marL="914400" lvl="1" indent="-457200" eaLnBrk="0" hangingPunct="0">
              <a:spcBef>
                <a:spcPts val="0"/>
              </a:spcBef>
              <a:buFont typeface="+mj-lt"/>
              <a:buAutoNum type="arabicPeriod"/>
              <a:defRPr/>
            </a:pPr>
            <a:r>
              <a:rPr lang="en-US" sz="2400" dirty="0" smtClean="0"/>
              <a:t>Identify the problem</a:t>
            </a:r>
          </a:p>
          <a:p>
            <a:pPr marL="914400" lvl="1" indent="-457200" eaLnBrk="0" hangingPunct="0">
              <a:spcBef>
                <a:spcPts val="0"/>
              </a:spcBef>
              <a:buFont typeface="+mj-lt"/>
              <a:buAutoNum type="arabicPeriod"/>
              <a:defRPr/>
            </a:pPr>
            <a:r>
              <a:rPr lang="en-US" sz="2400" dirty="0" smtClean="0"/>
              <a:t>Gather the relevant data</a:t>
            </a:r>
          </a:p>
          <a:p>
            <a:pPr marL="914400" lvl="1" indent="-457200" eaLnBrk="0" hangingPunct="0">
              <a:spcBef>
                <a:spcPts val="0"/>
              </a:spcBef>
              <a:buFont typeface="+mj-lt"/>
              <a:buAutoNum type="arabicPeriod"/>
              <a:defRPr/>
            </a:pPr>
            <a:r>
              <a:rPr lang="en-US" sz="2400" dirty="0" smtClean="0"/>
              <a:t>Determine the needed calculations</a:t>
            </a:r>
          </a:p>
          <a:p>
            <a:pPr marL="914400" lvl="1" indent="-457200" eaLnBrk="0" hangingPunct="0">
              <a:spcBef>
                <a:spcPts val="0"/>
              </a:spcBef>
              <a:buFont typeface="+mj-lt"/>
              <a:buAutoNum type="arabicPeriod"/>
              <a:defRPr/>
            </a:pPr>
            <a:r>
              <a:rPr lang="en-US" sz="2400" dirty="0" smtClean="0"/>
              <a:t>Prepare an easy-to-read design</a:t>
            </a:r>
          </a:p>
          <a:p>
            <a:pPr marL="342900" marR="0" lvl="0" indent="-342900" algn="l" defTabSz="914400" rtl="0" eaLnBrk="0" fontAlgn="base" latinLnBrk="0" hangingPunct="0">
              <a:lnSpc>
                <a:spcPct val="100000"/>
              </a:lnSpc>
              <a:spcBef>
                <a:spcPts val="0"/>
              </a:spcBef>
              <a:spcAft>
                <a:spcPct val="0"/>
              </a:spcAft>
              <a:buClrTx/>
              <a:buSzTx/>
              <a:buFontTx/>
              <a:buChar char="•"/>
              <a:tabLst/>
              <a:defRPr/>
            </a:pPr>
            <a:endParaRPr lang="en-US" sz="2000" dirty="0"/>
          </a:p>
        </p:txBody>
      </p:sp>
      <p:sp>
        <p:nvSpPr>
          <p:cNvPr id="6"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Overview of Spreadsheets &gt; Well-Formed Spreadsheets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217894" y="3276599"/>
            <a:ext cx="4572000" cy="2559961"/>
          </a:xfrm>
          <a:prstGeom prst="rect">
            <a:avLst/>
          </a:prstGeom>
        </p:spPr>
      </p:pic>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Well-Formed Spreadsheets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down)">
                                      <p:cBhvr>
                                        <p:cTn id="1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447800"/>
            <a:ext cx="8229600" cy="3771900"/>
          </a:xfrm>
          <a:prstGeom prst="rect">
            <a:avLst/>
          </a:prstGeom>
          <a:noFill/>
          <a:ln>
            <a:miter lim="800000"/>
            <a:headEnd/>
            <a:tailEnd/>
          </a:ln>
        </p:spPr>
        <p:txBody>
          <a:bodyPr/>
          <a:lstStyle/>
          <a:p>
            <a:pPr marL="457200" indent="-457200" eaLnBrk="0" hangingPunct="0">
              <a:spcBef>
                <a:spcPts val="0"/>
              </a:spcBef>
              <a:defRPr/>
            </a:pPr>
            <a:r>
              <a:rPr lang="en-US" sz="2400" dirty="0" smtClean="0"/>
              <a:t>A sparkline is a mini-chart within an Excel worksheet cell.</a:t>
            </a:r>
          </a:p>
          <a:p>
            <a:pPr marL="457200" indent="-457200" eaLnBrk="0" hangingPunct="0">
              <a:spcBef>
                <a:spcPts val="0"/>
              </a:spcBef>
              <a:defRPr/>
            </a:pPr>
            <a:endParaRPr lang="en-US" sz="2400" dirty="0" smtClean="0"/>
          </a:p>
          <a:p>
            <a:pPr eaLnBrk="0" hangingPunct="0">
              <a:spcBef>
                <a:spcPts val="0"/>
              </a:spcBef>
              <a:defRPr/>
            </a:pPr>
            <a:r>
              <a:rPr lang="en-US" sz="2400" dirty="0" err="1" smtClean="0"/>
              <a:t>Sparklines</a:t>
            </a:r>
            <a:r>
              <a:rPr lang="en-US" sz="2400" dirty="0" smtClean="0"/>
              <a:t> are meant to show a large</a:t>
            </a:r>
            <a:br>
              <a:rPr lang="en-US" sz="2400" dirty="0" smtClean="0"/>
            </a:br>
            <a:r>
              <a:rPr lang="en-US" sz="2400" dirty="0" smtClean="0"/>
              <a:t>amount of graphical information in limited</a:t>
            </a:r>
            <a:br>
              <a:rPr lang="en-US" sz="2400" dirty="0" smtClean="0"/>
            </a:br>
            <a:r>
              <a:rPr lang="en-US" sz="2400" dirty="0" smtClean="0"/>
              <a:t>space so the chart doesn’t overwhelm the</a:t>
            </a:r>
            <a:br>
              <a:rPr lang="en-US" sz="2400" dirty="0" smtClean="0"/>
            </a:br>
            <a:r>
              <a:rPr lang="en-US" sz="2400" dirty="0" smtClean="0"/>
              <a:t>rest of the information in the sheet.</a:t>
            </a:r>
          </a:p>
          <a:p>
            <a:pPr eaLnBrk="0" hangingPunct="0">
              <a:spcBef>
                <a:spcPts val="0"/>
              </a:spcBef>
              <a:defRPr/>
            </a:pPr>
            <a:endParaRPr lang="en-US" sz="2400" dirty="0" smtClean="0"/>
          </a:p>
          <a:p>
            <a:pPr eaLnBrk="0" hangingPunct="0">
              <a:spcBef>
                <a:spcPts val="0"/>
              </a:spcBef>
              <a:defRPr/>
            </a:pPr>
            <a:r>
              <a:rPr lang="en-US" sz="2400" dirty="0" smtClean="0"/>
              <a:t>The tools to create </a:t>
            </a:r>
            <a:r>
              <a:rPr lang="en-US" sz="2400" dirty="0" err="1" smtClean="0"/>
              <a:t>sparklines</a:t>
            </a:r>
            <a:r>
              <a:rPr lang="en-US" sz="2400" dirty="0" smtClean="0"/>
              <a:t> are in</a:t>
            </a:r>
            <a:br>
              <a:rPr lang="en-US" sz="2400" dirty="0" smtClean="0"/>
            </a:br>
            <a:r>
              <a:rPr lang="en-US" sz="2400" dirty="0" err="1" smtClean="0"/>
              <a:t>Sparklines</a:t>
            </a:r>
            <a:r>
              <a:rPr lang="en-US" sz="2400" dirty="0" smtClean="0"/>
              <a:t> group, Insert tab, or embed</a:t>
            </a:r>
            <a:br>
              <a:rPr lang="en-US" sz="2400" dirty="0" smtClean="0"/>
            </a:br>
            <a:r>
              <a:rPr lang="en-US" sz="2400" dirty="0" smtClean="0"/>
              <a:t>them on a summary sheet.</a:t>
            </a:r>
          </a:p>
        </p:txBody>
      </p:sp>
      <p:sp>
        <p:nvSpPr>
          <p:cNvPr id="11"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Spreadsheet Graphics &gt; Creating Sparklines</a:t>
            </a:r>
          </a:p>
        </p:txBody>
      </p:sp>
      <p:sp>
        <p:nvSpPr>
          <p:cNvPr id="12"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Creating </a:t>
            </a:r>
            <a:r>
              <a:rPr lang="en-US" dirty="0" err="1" smtClean="0"/>
              <a:t>Sparklines</a:t>
            </a:r>
            <a:endParaRPr lang="en-US" dirty="0" smtClean="0"/>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606988" y="2438400"/>
            <a:ext cx="2146936" cy="34424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wipe(down)">
                                      <p:cBhvr>
                                        <p:cTn id="1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995082"/>
            <a:ext cx="8229600" cy="1900517"/>
          </a:xfrm>
          <a:prstGeom prst="rect">
            <a:avLst/>
          </a:prstGeom>
          <a:noFill/>
          <a:ln>
            <a:miter lim="800000"/>
            <a:headEnd/>
            <a:tailEnd/>
          </a:ln>
        </p:spPr>
        <p:txBody>
          <a:bodyPr/>
          <a:lstStyle/>
          <a:p>
            <a:pPr eaLnBrk="0" hangingPunct="0">
              <a:spcBef>
                <a:spcPts val="0"/>
              </a:spcBef>
              <a:defRPr/>
            </a:pPr>
            <a:r>
              <a:rPr lang="en-US" sz="2400" dirty="0" smtClean="0"/>
              <a:t>It’s easy to add visual interest to your spreadsheets by inserting a picture (or two) that supports the data.</a:t>
            </a:r>
          </a:p>
          <a:p>
            <a:pPr eaLnBrk="0" hangingPunct="0">
              <a:spcBef>
                <a:spcPts val="0"/>
              </a:spcBef>
              <a:defRPr/>
            </a:pPr>
            <a:endParaRPr lang="en-US" sz="2400" dirty="0" smtClean="0"/>
          </a:p>
          <a:p>
            <a:pPr eaLnBrk="0" hangingPunct="0">
              <a:spcBef>
                <a:spcPts val="0"/>
              </a:spcBef>
              <a:defRPr/>
            </a:pPr>
            <a:r>
              <a:rPr lang="en-US" sz="2400" dirty="0" smtClean="0"/>
              <a:t>When a picture is selected, the Picture Tools Format tab is visible, providing options for formatting the picture. </a:t>
            </a:r>
            <a:endParaRPr lang="en-US" sz="2400" dirty="0"/>
          </a:p>
        </p:txBody>
      </p:sp>
      <p:sp>
        <p:nvSpPr>
          <p:cNvPr id="7"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Spreadsheet Graphics &gt; Inserting Pictures</a:t>
            </a:r>
          </a:p>
        </p:txBody>
      </p:sp>
      <p:sp>
        <p:nvSpPr>
          <p:cNvPr id="8"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Inserting Pictures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3488" y="3048000"/>
            <a:ext cx="7557024" cy="28324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143000"/>
            <a:ext cx="8229600" cy="2286000"/>
          </a:xfrm>
          <a:prstGeom prst="rect">
            <a:avLst/>
          </a:prstGeom>
          <a:noFill/>
          <a:ln>
            <a:miter lim="800000"/>
            <a:headEnd/>
            <a:tailEnd/>
          </a:ln>
        </p:spPr>
        <p:txBody>
          <a:bodyPr/>
          <a:lstStyle/>
          <a:p>
            <a:pPr eaLnBrk="0" hangingPunct="0">
              <a:spcBef>
                <a:spcPts val="0"/>
              </a:spcBef>
              <a:defRPr/>
            </a:pPr>
            <a:r>
              <a:rPr lang="en-US" sz="2400" dirty="0" smtClean="0"/>
              <a:t>In addition to displaying or hiding gridlines, adjust the orientation of the worksheets to view and print properly.</a:t>
            </a:r>
          </a:p>
          <a:p>
            <a:pPr eaLnBrk="0" hangingPunct="0">
              <a:spcBef>
                <a:spcPts val="0"/>
              </a:spcBef>
              <a:defRPr/>
            </a:pPr>
            <a:endParaRPr lang="en-US" sz="2400" dirty="0" smtClean="0"/>
          </a:p>
          <a:p>
            <a:pPr eaLnBrk="0" hangingPunct="0">
              <a:spcBef>
                <a:spcPts val="0"/>
              </a:spcBef>
              <a:defRPr/>
            </a:pPr>
            <a:r>
              <a:rPr lang="en-US" sz="2400" dirty="0" smtClean="0"/>
              <a:t>The option for changing orientation is on Page Layout tab.</a:t>
            </a:r>
          </a:p>
          <a:p>
            <a:pPr eaLnBrk="0" hangingPunct="0">
              <a:spcBef>
                <a:spcPts val="0"/>
              </a:spcBef>
              <a:defRPr/>
            </a:pPr>
            <a:endParaRPr lang="en-US" sz="2400" dirty="0" smtClean="0"/>
          </a:p>
          <a:p>
            <a:pPr eaLnBrk="0" hangingPunct="0">
              <a:spcBef>
                <a:spcPts val="0"/>
              </a:spcBef>
              <a:defRPr/>
            </a:pPr>
            <a:r>
              <a:rPr lang="en-US" sz="2400" dirty="0" smtClean="0"/>
              <a:t>Orientation offers two choices: Portrait and Landscape.</a:t>
            </a:r>
          </a:p>
          <a:p>
            <a:pPr marL="342900" indent="-342900" eaLnBrk="0" hangingPunct="0">
              <a:spcBef>
                <a:spcPct val="20000"/>
              </a:spcBef>
              <a:defRPr/>
            </a:pPr>
            <a:endParaRPr lang="en-US" sz="2000" dirty="0"/>
          </a:p>
        </p:txBody>
      </p:sp>
      <p:sp>
        <p:nvSpPr>
          <p:cNvPr id="8"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Spreadsheet Graphics &gt; Adjusting Page Layout</a:t>
            </a:r>
          </a:p>
        </p:txBody>
      </p:sp>
      <p:sp>
        <p:nvSpPr>
          <p:cNvPr id="9"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Adjusting Page Layout</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3488" y="3581400"/>
            <a:ext cx="7557024" cy="22366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wipe(down)">
                                      <p:cBhvr>
                                        <p:cTn id="1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842963"/>
            <a:ext cx="8229600" cy="5172075"/>
          </a:xfrm>
          <a:prstGeom prst="rect">
            <a:avLst/>
          </a:prstGeom>
          <a:noFill/>
          <a:ln>
            <a:miter lim="800000"/>
            <a:headEnd/>
            <a:tailEnd/>
          </a:ln>
        </p:spPr>
        <p:txBody>
          <a:bodyPr/>
          <a:lstStyle/>
          <a:p>
            <a:pPr eaLnBrk="0" hangingPunct="0">
              <a:spcBef>
                <a:spcPts val="0"/>
              </a:spcBef>
              <a:defRPr/>
            </a:pPr>
            <a:r>
              <a:rPr lang="en-US" sz="2400" dirty="0" smtClean="0"/>
              <a:t>To control the way data flows from one page to another, add page breaks (Breaks button, Page Setup group, Page Layout tab).</a:t>
            </a:r>
          </a:p>
          <a:p>
            <a:pPr eaLnBrk="0" hangingPunct="0">
              <a:spcBef>
                <a:spcPts val="0"/>
              </a:spcBef>
              <a:defRPr/>
            </a:pPr>
            <a:endParaRPr lang="en-US" sz="2400" dirty="0" smtClean="0"/>
          </a:p>
          <a:p>
            <a:pPr eaLnBrk="0" hangingPunct="0">
              <a:spcBef>
                <a:spcPts val="0"/>
              </a:spcBef>
              <a:defRPr/>
            </a:pPr>
            <a:r>
              <a:rPr lang="en-US" sz="2400" dirty="0" smtClean="0"/>
              <a:t>To see page breaks, click Page Layout button and zoom out so you can see a full page at a time.</a:t>
            </a:r>
          </a:p>
          <a:p>
            <a:pPr eaLnBrk="0" hangingPunct="0">
              <a:spcBef>
                <a:spcPts val="0"/>
              </a:spcBef>
              <a:defRPr/>
            </a:pPr>
            <a:endParaRPr lang="en-US" sz="2400" dirty="0" smtClean="0"/>
          </a:p>
          <a:p>
            <a:pPr eaLnBrk="0" hangingPunct="0">
              <a:spcBef>
                <a:spcPts val="0"/>
              </a:spcBef>
              <a:defRPr/>
            </a:pPr>
            <a:r>
              <a:rPr lang="en-US" sz="2400" dirty="0" smtClean="0"/>
              <a:t>To print only a portion of a sheet, set a print area.</a:t>
            </a:r>
          </a:p>
          <a:p>
            <a:pPr eaLnBrk="0" hangingPunct="0">
              <a:spcBef>
                <a:spcPts val="0"/>
              </a:spcBef>
              <a:defRPr/>
            </a:pPr>
            <a:endParaRPr lang="en-US" sz="2400" dirty="0" smtClean="0"/>
          </a:p>
          <a:p>
            <a:pPr eaLnBrk="0" hangingPunct="0">
              <a:spcBef>
                <a:spcPts val="0"/>
              </a:spcBef>
              <a:defRPr/>
            </a:pPr>
            <a:r>
              <a:rPr lang="en-US" sz="2400" dirty="0" smtClean="0"/>
              <a:t>To add print titles to sheets with multiple pages, click Print Titles button, Page Setup group.</a:t>
            </a:r>
          </a:p>
          <a:p>
            <a:pPr eaLnBrk="0" hangingPunct="0">
              <a:spcBef>
                <a:spcPts val="0"/>
              </a:spcBef>
              <a:defRPr/>
            </a:pPr>
            <a:endParaRPr lang="en-US" sz="2400" dirty="0" smtClean="0"/>
          </a:p>
          <a:p>
            <a:pPr eaLnBrk="0" hangingPunct="0">
              <a:spcBef>
                <a:spcPts val="0"/>
              </a:spcBef>
              <a:defRPr/>
            </a:pPr>
            <a:r>
              <a:rPr lang="en-US" sz="2400" dirty="0" smtClean="0"/>
              <a:t>Scaling lets you adjust the height and width of a printout’s contents in order to fit more data on a single worksheet. </a:t>
            </a:r>
          </a:p>
        </p:txBody>
      </p:sp>
      <p:sp>
        <p:nvSpPr>
          <p:cNvPr id="6"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Spreadsheet Graphics &gt; Printing Spreadsheets</a:t>
            </a:r>
          </a:p>
        </p:txBody>
      </p:sp>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Printing Spreadsheets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wipe(down)">
                                      <p:cBhvr>
                                        <p:cTn id="13" dur="500"/>
                                        <p:tgtEl>
                                          <p:spTgt spid="5">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wipe(down)">
                                      <p:cBhvr>
                                        <p:cTn id="16" dur="500"/>
                                        <p:tgtEl>
                                          <p:spTgt spid="5">
                                            <p:txEl>
                                              <p:pRg st="6" end="6"/>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animEffect transition="in" filter="wipe(down)">
                                      <p:cBhvr>
                                        <p:cTn id="19"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Spreadsheet Graphics &gt; Printing Spreadsheets</a:t>
            </a:r>
          </a:p>
        </p:txBody>
      </p:sp>
      <p:sp>
        <p:nvSpPr>
          <p:cNvPr id="6"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Printing Spreadsheets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3488" y="1342465"/>
            <a:ext cx="7557024" cy="4173071"/>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457200" y="2578150"/>
            <a:ext cx="8229600" cy="2246769"/>
          </a:xfrm>
          <a:prstGeom prst="rect">
            <a:avLst/>
          </a:prstGeom>
          <a:noFill/>
          <a:ln w="9525">
            <a:noFill/>
            <a:miter lim="800000"/>
            <a:headEnd/>
            <a:tailEnd/>
          </a:ln>
        </p:spPr>
        <p:txBody>
          <a:bodyPr wrap="square">
            <a:spAutoFit/>
          </a:bodyPr>
          <a:lstStyle/>
          <a:p>
            <a:r>
              <a:rPr lang="en-US" sz="2000" i="1" dirty="0" smtClean="0"/>
              <a:t>There are more advanced features and tools available to help you take data-intensive worksheets and summarize them into meaningful form for a wide variety of readers, perform sensitivity and what-if analyses on data, and apply add-in tools to extend the statistical analysis and reporting abilities of the software. These features include PivotTable, PivotChart, a filtering tool called “the Slicer,” and add-in programs such as the Excel Analysis </a:t>
            </a:r>
            <a:r>
              <a:rPr lang="en-US" sz="2000" i="1" dirty="0" err="1" smtClean="0"/>
              <a:t>ToolPak</a:t>
            </a:r>
            <a:r>
              <a:rPr lang="en-US" sz="2000" i="1" dirty="0" smtClean="0"/>
              <a:t> and Solver.</a:t>
            </a:r>
            <a:endParaRPr lang="en-US" sz="2000" i="1" dirty="0"/>
          </a:p>
        </p:txBody>
      </p:sp>
      <p:grpSp>
        <p:nvGrpSpPr>
          <p:cNvPr id="2" name="Group 1"/>
          <p:cNvGrpSpPr/>
          <p:nvPr/>
        </p:nvGrpSpPr>
        <p:grpSpPr>
          <a:xfrm>
            <a:off x="460248" y="4812268"/>
            <a:ext cx="4876800" cy="1283732"/>
            <a:chOff x="460248" y="4812268"/>
            <a:chExt cx="4876800" cy="1283732"/>
          </a:xfrm>
        </p:grpSpPr>
        <p:sp>
          <p:nvSpPr>
            <p:cNvPr id="5" name="Content Placeholder 3"/>
            <p:cNvSpPr txBox="1">
              <a:spLocks/>
            </p:cNvSpPr>
            <p:nvPr/>
          </p:nvSpPr>
          <p:spPr bwMode="auto">
            <a:xfrm>
              <a:off x="460248" y="5105400"/>
              <a:ext cx="4876800" cy="990600"/>
            </a:xfrm>
            <a:prstGeom prst="rect">
              <a:avLst/>
            </a:prstGeom>
            <a:noFill/>
            <a:ln>
              <a:miter lim="800000"/>
              <a:headEnd/>
              <a:tailEnd/>
            </a:ln>
          </p:spPr>
          <p:txBody>
            <a:bodyPr/>
            <a:lstStyle/>
            <a:p>
              <a:pPr marL="342900" marR="0" lvl="0" indent="-182563" algn="l" defTabSz="914400" rtl="0" eaLnBrk="1" fontAlgn="base" latinLnBrk="0" hangingPunct="1">
                <a:lnSpc>
                  <a:spcPct val="100000"/>
                </a:lnSpc>
                <a:spcBef>
                  <a:spcPts val="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Pivot Tables, </a:t>
              </a:r>
              <a:r>
                <a:rPr lang="en-US" kern="0" dirty="0" smtClean="0">
                  <a:latin typeface="+mn-lt"/>
                  <a:cs typeface="+mn-cs"/>
                </a:rPr>
                <a:t>Pivot Charts and the Slicer</a:t>
              </a:r>
            </a:p>
            <a:p>
              <a:pPr marL="342900" marR="0" lvl="0" indent="-182563" algn="l" defTabSz="914400" rtl="0" eaLnBrk="1" fontAlgn="base" latinLnBrk="0" hangingPunct="1">
                <a:lnSpc>
                  <a:spcPct val="100000"/>
                </a:lnSpc>
                <a:spcBef>
                  <a:spcPts val="0"/>
                </a:spcBef>
                <a:spcAft>
                  <a:spcPct val="0"/>
                </a:spcAft>
                <a:buClrTx/>
                <a:buSzTx/>
                <a:buFontTx/>
                <a:buChar char="•"/>
                <a:tabLst/>
                <a:defRPr/>
              </a:pPr>
              <a:r>
                <a:rPr lang="en-US" kern="0" dirty="0" smtClean="0">
                  <a:latin typeface="+mn-lt"/>
                  <a:cs typeface="+mn-cs"/>
                </a:rPr>
                <a:t>Using Data Tools</a:t>
              </a:r>
            </a:p>
            <a:p>
              <a:pPr marL="342900" marR="0" lvl="0" indent="-182563" algn="l" defTabSz="914400" rtl="0" eaLnBrk="1" fontAlgn="base" latinLnBrk="0" hangingPunct="1">
                <a:lnSpc>
                  <a:spcPct val="100000"/>
                </a:lnSpc>
                <a:spcBef>
                  <a:spcPts val="0"/>
                </a:spcBef>
                <a:spcAft>
                  <a:spcPct val="0"/>
                </a:spcAft>
                <a:buClrTx/>
                <a:buSzTx/>
                <a:buFontTx/>
                <a:buChar char="•"/>
                <a:tabLst/>
                <a:defRPr/>
              </a:pPr>
              <a:r>
                <a:rPr lang="en-US" kern="0" dirty="0" smtClean="0">
                  <a:latin typeface="+mn-lt"/>
                  <a:cs typeface="+mn-cs"/>
                </a:rPr>
                <a:t>Using Add-Ins</a:t>
              </a: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182563" algn="l" defTabSz="914400" rtl="0" eaLnBrk="1" fontAlgn="base" latinLnBrk="0" hangingPunct="1">
                <a:lnSpc>
                  <a:spcPct val="100000"/>
                </a:lnSpc>
                <a:spcBef>
                  <a:spcPts val="0"/>
                </a:spcBef>
                <a:spcAft>
                  <a:spcPct val="0"/>
                </a:spcAft>
                <a:buClrTx/>
                <a:buSzTx/>
                <a:buFontTx/>
                <a:buNone/>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6" name="TextBox 5"/>
            <p:cNvSpPr txBox="1"/>
            <p:nvPr/>
          </p:nvSpPr>
          <p:spPr>
            <a:xfrm>
              <a:off x="460248" y="4812268"/>
              <a:ext cx="1659429" cy="369332"/>
            </a:xfrm>
            <a:prstGeom prst="rect">
              <a:avLst/>
            </a:prstGeom>
            <a:noFill/>
          </p:spPr>
          <p:txBody>
            <a:bodyPr wrap="none" rtlCol="0">
              <a:spAutoFit/>
            </a:bodyPr>
            <a:lstStyle/>
            <a:p>
              <a:r>
                <a:rPr lang="en-US" dirty="0" smtClean="0"/>
                <a:t>In this section:</a:t>
              </a:r>
              <a:endParaRPr lang="en-US" dirty="0"/>
            </a:p>
          </p:txBody>
        </p:sp>
      </p:grpSp>
      <p:sp>
        <p:nvSpPr>
          <p:cNvPr id="7"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Advanced Spreadsheet Tools</a:t>
            </a:r>
          </a:p>
        </p:txBody>
      </p:sp>
      <p:sp>
        <p:nvSpPr>
          <p:cNvPr id="8" name="Content Placeholder 2"/>
          <p:cNvSpPr txBox="1">
            <a:spLocks/>
          </p:cNvSpPr>
          <p:nvPr/>
        </p:nvSpPr>
        <p:spPr bwMode="auto">
          <a:xfrm>
            <a:off x="228600" y="457200"/>
            <a:ext cx="8458200" cy="21336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marL="228600" indent="-228600" eaLnBrk="1" hangingPunct="1">
              <a:buFontTx/>
              <a:buNone/>
            </a:pPr>
            <a:r>
              <a:rPr lang="en-US" sz="6600" b="1" dirty="0" smtClean="0">
                <a:solidFill>
                  <a:srgbClr val="00AFD7"/>
                </a:solidFill>
                <a:latin typeface="Calibri" charset="0"/>
              </a:rPr>
              <a:t>Advanced Spreadsheet Tools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903737"/>
            <a:ext cx="8229600" cy="3362325"/>
          </a:xfrm>
          <a:prstGeom prst="rect">
            <a:avLst/>
          </a:prstGeom>
          <a:noFill/>
          <a:ln>
            <a:miter lim="800000"/>
            <a:headEnd/>
            <a:tailEnd/>
          </a:ln>
        </p:spPr>
        <p:txBody>
          <a:bodyPr/>
          <a:lstStyle/>
          <a:p>
            <a:pPr eaLnBrk="0" hangingPunct="0">
              <a:spcBef>
                <a:spcPts val="0"/>
              </a:spcBef>
              <a:defRPr/>
            </a:pPr>
            <a:r>
              <a:rPr lang="en-US" sz="2400" dirty="0" smtClean="0"/>
              <a:t>A PivotTable is an interactive Excel table that’s used to summarize a range of data for easy reporting and analysis.</a:t>
            </a:r>
          </a:p>
          <a:p>
            <a:pPr eaLnBrk="0" hangingPunct="0">
              <a:spcBef>
                <a:spcPts val="0"/>
              </a:spcBef>
              <a:defRPr/>
            </a:pPr>
            <a:endParaRPr lang="en-US" sz="2400" dirty="0" smtClean="0"/>
          </a:p>
          <a:p>
            <a:pPr eaLnBrk="0" hangingPunct="0">
              <a:spcBef>
                <a:spcPts val="0"/>
              </a:spcBef>
              <a:defRPr/>
            </a:pPr>
            <a:r>
              <a:rPr lang="en-US" sz="2400" dirty="0" smtClean="0"/>
              <a:t>A chart derived from the data in a PivotTable is called a PivotChart. It’s a graphical representation of the data in the report.</a:t>
            </a:r>
          </a:p>
          <a:p>
            <a:pPr eaLnBrk="0" hangingPunct="0">
              <a:spcBef>
                <a:spcPts val="0"/>
              </a:spcBef>
              <a:defRPr/>
            </a:pPr>
            <a:endParaRPr lang="en-US" sz="2400" dirty="0" smtClean="0"/>
          </a:p>
          <a:p>
            <a:pPr eaLnBrk="0" hangingPunct="0">
              <a:spcBef>
                <a:spcPts val="0"/>
              </a:spcBef>
              <a:defRPr/>
            </a:pPr>
            <a:r>
              <a:rPr lang="en-US" sz="2400" dirty="0" smtClean="0"/>
              <a:t>A slicer is a tool that lets you filter, or “slice,” the contents of a table by clicking a button. </a:t>
            </a:r>
          </a:p>
          <a:p>
            <a:pPr marL="342900" indent="-342900" eaLnBrk="0" hangingPunct="0">
              <a:spcBef>
                <a:spcPts val="0"/>
              </a:spcBef>
              <a:buFontTx/>
              <a:buChar char="•"/>
              <a:defRPr/>
            </a:pPr>
            <a:endParaRPr lang="en-US" sz="2000" dirty="0" smtClean="0"/>
          </a:p>
          <a:p>
            <a:pPr marL="342900" indent="-342900" eaLnBrk="0" hangingPunct="0">
              <a:spcBef>
                <a:spcPts val="0"/>
              </a:spcBef>
              <a:buFontTx/>
              <a:buChar char="•"/>
              <a:defRPr/>
            </a:pPr>
            <a:endParaRPr lang="en-US" sz="2000" dirty="0" smtClean="0"/>
          </a:p>
        </p:txBody>
      </p:sp>
      <p:sp>
        <p:nvSpPr>
          <p:cNvPr id="6" name="Text Placeholder 5"/>
          <p:cNvSpPr txBox="1">
            <a:spLocks/>
          </p:cNvSpPr>
          <p:nvPr/>
        </p:nvSpPr>
        <p:spPr bwMode="auto">
          <a:xfrm>
            <a:off x="457200" y="6248400"/>
            <a:ext cx="6477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Advanced Spreadsheet Tools &gt; Pivot Tables, Pivot Charts and the Slicer</a:t>
            </a:r>
          </a:p>
        </p:txBody>
      </p:sp>
      <p:sp>
        <p:nvSpPr>
          <p:cNvPr id="7" name="Rectangle 4"/>
          <p:cNvSpPr txBox="1">
            <a:spLocks noChangeArrowheads="1"/>
          </p:cNvSpPr>
          <p:nvPr/>
        </p:nvSpPr>
        <p:spPr bwMode="auto">
          <a:xfrm>
            <a:off x="457200" y="274638"/>
            <a:ext cx="8229600" cy="14017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marL="228600" indent="-228600" eaLnBrk="1" hangingPunct="1"/>
            <a:r>
              <a:rPr lang="en-US" dirty="0" smtClean="0"/>
              <a:t>Pivot Tables, Pivot Charts and the Slicer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wipe(down)">
                                      <p:cBhvr>
                                        <p:cTn id="1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txBox="1">
            <a:spLocks/>
          </p:cNvSpPr>
          <p:nvPr/>
        </p:nvSpPr>
        <p:spPr bwMode="auto">
          <a:xfrm>
            <a:off x="457200" y="6248400"/>
            <a:ext cx="6477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Advanced Spreadsheet Tools &gt; Pivot Tables, Pivot Charts and the Slicer</a:t>
            </a:r>
          </a:p>
        </p:txBody>
      </p:sp>
      <p:sp>
        <p:nvSpPr>
          <p:cNvPr id="7" name="Rectangle 4"/>
          <p:cNvSpPr txBox="1">
            <a:spLocks noChangeArrowheads="1"/>
          </p:cNvSpPr>
          <p:nvPr/>
        </p:nvSpPr>
        <p:spPr bwMode="auto">
          <a:xfrm>
            <a:off x="457200" y="274638"/>
            <a:ext cx="8229600" cy="14017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marL="228600" indent="-228600" eaLnBrk="1" hangingPunct="1"/>
            <a:r>
              <a:rPr lang="en-US" dirty="0" smtClean="0"/>
              <a:t>Pivot Tables, Pivot Charts and the Slicer</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14400" y="1828800"/>
            <a:ext cx="7315200" cy="4059445"/>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171081"/>
            <a:ext cx="4114800" cy="4515838"/>
          </a:xfrm>
          <a:prstGeom prst="rect">
            <a:avLst/>
          </a:prstGeom>
          <a:noFill/>
          <a:ln>
            <a:miter lim="800000"/>
            <a:headEnd/>
            <a:tailEnd/>
          </a:ln>
        </p:spPr>
        <p:txBody>
          <a:bodyPr/>
          <a:lstStyle/>
          <a:p>
            <a:pPr eaLnBrk="0" hangingPunct="0">
              <a:spcBef>
                <a:spcPts val="0"/>
              </a:spcBef>
              <a:defRPr/>
            </a:pPr>
            <a:r>
              <a:rPr lang="en-US" sz="2400" dirty="0" smtClean="0"/>
              <a:t>In addition to PivotTable, PivotChart and slicers, you can also use options on Data tab to analyze data.</a:t>
            </a:r>
          </a:p>
          <a:p>
            <a:pPr eaLnBrk="0" hangingPunct="0">
              <a:spcBef>
                <a:spcPts val="0"/>
              </a:spcBef>
              <a:defRPr/>
            </a:pPr>
            <a:endParaRPr lang="en-US" sz="2400" dirty="0" smtClean="0"/>
          </a:p>
          <a:p>
            <a:pPr eaLnBrk="0" hangingPunct="0">
              <a:spcBef>
                <a:spcPts val="0"/>
              </a:spcBef>
              <a:defRPr/>
            </a:pPr>
            <a:r>
              <a:rPr lang="en-US" sz="2400" dirty="0" smtClean="0"/>
              <a:t>“What-if analysis” means trying different values to see how the formula results change.</a:t>
            </a:r>
          </a:p>
          <a:p>
            <a:pPr eaLnBrk="0" hangingPunct="0">
              <a:spcBef>
                <a:spcPts val="0"/>
              </a:spcBef>
              <a:defRPr/>
            </a:pPr>
            <a:endParaRPr lang="en-US" sz="2400" dirty="0" smtClean="0"/>
          </a:p>
          <a:p>
            <a:pPr eaLnBrk="0" hangingPunct="0">
              <a:spcBef>
                <a:spcPts val="0"/>
              </a:spcBef>
              <a:defRPr/>
            </a:pPr>
            <a:r>
              <a:rPr lang="en-US" sz="2400" dirty="0" smtClean="0"/>
              <a:t>“Goal Seek” is used when the target result is known.</a:t>
            </a:r>
            <a:endParaRPr lang="en-US" sz="2000" dirty="0" smtClean="0"/>
          </a:p>
        </p:txBody>
      </p:sp>
      <p:sp>
        <p:nvSpPr>
          <p:cNvPr id="6"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Advanced Spreadsheet Tools &lt; Using Data Tools</a:t>
            </a:r>
          </a:p>
        </p:txBody>
      </p:sp>
      <p:sp>
        <p:nvSpPr>
          <p:cNvPr id="8"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Using Data Tools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102352" y="1590246"/>
            <a:ext cx="3657600" cy="36775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wipe(down)">
                                      <p:cBhvr>
                                        <p:cTn id="1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047750"/>
            <a:ext cx="8229600" cy="4762500"/>
          </a:xfrm>
          <a:prstGeom prst="rect">
            <a:avLst/>
          </a:prstGeom>
          <a:noFill/>
          <a:ln>
            <a:miter lim="800000"/>
            <a:headEnd/>
            <a:tailEnd/>
          </a:ln>
        </p:spPr>
        <p:txBody>
          <a:bodyPr/>
          <a:lstStyle/>
          <a:p>
            <a:pPr eaLnBrk="0" hangingPunct="0">
              <a:spcBef>
                <a:spcPts val="0"/>
              </a:spcBef>
              <a:defRPr/>
            </a:pPr>
            <a:r>
              <a:rPr lang="en-US" sz="2400" dirty="0" smtClean="0"/>
              <a:t>“Solver” is used for solving linear programming types of problems. Business managers use Solver for problems like setting optimal product mix, figuring out best shipping routes, scheduling employees, determining what products to manufacture given raw materials constraints, maximizing profit, and more.</a:t>
            </a:r>
          </a:p>
          <a:p>
            <a:pPr eaLnBrk="0" hangingPunct="0">
              <a:spcBef>
                <a:spcPts val="0"/>
              </a:spcBef>
              <a:defRPr/>
            </a:pPr>
            <a:endParaRPr lang="en-US" sz="2400" dirty="0" smtClean="0"/>
          </a:p>
          <a:p>
            <a:pPr eaLnBrk="0" hangingPunct="0">
              <a:spcBef>
                <a:spcPts val="0"/>
              </a:spcBef>
              <a:defRPr/>
            </a:pPr>
            <a:r>
              <a:rPr lang="en-US" sz="2400" dirty="0" smtClean="0"/>
              <a:t>Analysis </a:t>
            </a:r>
            <a:r>
              <a:rPr lang="en-US" sz="2400" dirty="0" err="1" smtClean="0"/>
              <a:t>Toolpak</a:t>
            </a:r>
            <a:r>
              <a:rPr lang="en-US" sz="2400" dirty="0" smtClean="0"/>
              <a:t> includes data analysis tools for developing complex statistical models used for analyzing results of experiments, checking quality control processes, determining correlations/relationships between variables, predicting future sales based on past performance, testing scientific hypotheses, and much more.</a:t>
            </a:r>
          </a:p>
          <a:p>
            <a:pPr marL="342900" indent="-342900" eaLnBrk="0" hangingPunct="0">
              <a:spcBef>
                <a:spcPct val="20000"/>
              </a:spcBef>
              <a:buFontTx/>
              <a:buChar char="•"/>
              <a:defRPr/>
            </a:pPr>
            <a:endParaRPr lang="en-US" sz="2000" dirty="0" smtClean="0"/>
          </a:p>
          <a:p>
            <a:pPr marL="342900" indent="-342900" eaLnBrk="0" hangingPunct="0">
              <a:spcBef>
                <a:spcPct val="20000"/>
              </a:spcBef>
              <a:buFontTx/>
              <a:buChar char="•"/>
              <a:defRPr/>
            </a:pPr>
            <a:endParaRPr lang="en-US" sz="2000" dirty="0" smtClean="0"/>
          </a:p>
          <a:p>
            <a:pPr marL="342900" indent="-342900" eaLnBrk="0" hangingPunct="0">
              <a:spcBef>
                <a:spcPct val="20000"/>
              </a:spcBef>
              <a:buFontTx/>
              <a:buChar char="•"/>
              <a:defRPr/>
            </a:pPr>
            <a:endParaRPr lang="en-US" sz="2000" dirty="0" smtClean="0"/>
          </a:p>
        </p:txBody>
      </p:sp>
      <p:sp>
        <p:nvSpPr>
          <p:cNvPr id="6"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Advanced Spreadsheet Tools &gt; Using Add-Ins</a:t>
            </a:r>
          </a:p>
        </p:txBody>
      </p:sp>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Using Add-Ins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69135" y="1327321"/>
            <a:ext cx="8229600" cy="838200"/>
          </a:xfrm>
          <a:prstGeom prst="rect">
            <a:avLst/>
          </a:prstGeom>
          <a:noFill/>
          <a:ln>
            <a:miter lim="800000"/>
            <a:headEnd/>
            <a:tailEnd/>
          </a:ln>
        </p:spPr>
        <p:txBody>
          <a:bodyPr/>
          <a:lstStyle/>
          <a:p>
            <a:pPr marR="0" lvl="0" algn="l" defTabSz="914400" rtl="0" eaLnBrk="0" fontAlgn="base" latinLnBrk="0" hangingPunct="0">
              <a:lnSpc>
                <a:spcPct val="100000"/>
              </a:lnSpc>
              <a:spcBef>
                <a:spcPts val="0"/>
              </a:spcBef>
              <a:spcAft>
                <a:spcPct val="0"/>
              </a:spcAft>
              <a:buClrTx/>
              <a:buSzTx/>
              <a:tabLst/>
              <a:defRPr/>
            </a:pPr>
            <a:r>
              <a:rPr lang="en-US" sz="2400" dirty="0" smtClean="0"/>
              <a:t>Spreadsheets are best suited for decisions that need quantitative support.</a:t>
            </a:r>
          </a:p>
        </p:txBody>
      </p:sp>
      <p:sp>
        <p:nvSpPr>
          <p:cNvPr id="6"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Overview of Spreadsheets &gt; Spreadsheet Uses</a:t>
            </a:r>
          </a:p>
        </p:txBody>
      </p:sp>
      <p:sp>
        <p:nvSpPr>
          <p:cNvPr id="2" name="TextBox 1"/>
          <p:cNvSpPr txBox="1"/>
          <p:nvPr/>
        </p:nvSpPr>
        <p:spPr>
          <a:xfrm>
            <a:off x="469135" y="2353937"/>
            <a:ext cx="4114800" cy="3046988"/>
          </a:xfrm>
          <a:prstGeom prst="rect">
            <a:avLst/>
          </a:prstGeom>
          <a:noFill/>
        </p:spPr>
        <p:txBody>
          <a:bodyPr wrap="square" rtlCol="0">
            <a:spAutoFit/>
          </a:bodyPr>
          <a:lstStyle/>
          <a:p>
            <a:pPr lvl="0" eaLnBrk="0" hangingPunct="0">
              <a:spcBef>
                <a:spcPts val="0"/>
              </a:spcBef>
              <a:defRPr/>
            </a:pPr>
            <a:r>
              <a:rPr lang="en-US" sz="2400" dirty="0"/>
              <a:t>Common business uses:</a:t>
            </a:r>
          </a:p>
          <a:p>
            <a:pPr marL="800100" lvl="1" indent="-342900" eaLnBrk="0" hangingPunct="0">
              <a:spcBef>
                <a:spcPts val="0"/>
              </a:spcBef>
              <a:buFontTx/>
              <a:buChar char="•"/>
              <a:defRPr/>
            </a:pPr>
            <a:r>
              <a:rPr lang="en-US" sz="2400" dirty="0"/>
              <a:t>Financial statements</a:t>
            </a:r>
          </a:p>
          <a:p>
            <a:pPr marL="800100" lvl="1" indent="-342900" eaLnBrk="0" hangingPunct="0">
              <a:spcBef>
                <a:spcPts val="0"/>
              </a:spcBef>
              <a:buFontTx/>
              <a:buChar char="•"/>
              <a:defRPr/>
            </a:pPr>
            <a:r>
              <a:rPr lang="en-US" sz="2400" dirty="0"/>
              <a:t>Budgets</a:t>
            </a:r>
          </a:p>
          <a:p>
            <a:pPr marL="800100" lvl="1" indent="-342900" eaLnBrk="0" hangingPunct="0">
              <a:spcBef>
                <a:spcPts val="0"/>
              </a:spcBef>
              <a:buFontTx/>
              <a:buChar char="•"/>
              <a:defRPr/>
            </a:pPr>
            <a:r>
              <a:rPr lang="en-US" sz="2400" dirty="0"/>
              <a:t>Inventory management reports</a:t>
            </a:r>
          </a:p>
          <a:p>
            <a:pPr marL="800100" lvl="1" indent="-342900" eaLnBrk="0" hangingPunct="0">
              <a:spcBef>
                <a:spcPts val="0"/>
              </a:spcBef>
              <a:buFontTx/>
              <a:buChar char="•"/>
              <a:defRPr/>
            </a:pPr>
            <a:r>
              <a:rPr lang="en-US" sz="2400" dirty="0"/>
              <a:t>Sales reports</a:t>
            </a:r>
          </a:p>
          <a:p>
            <a:pPr marL="800100" lvl="1" indent="-342900" eaLnBrk="0" hangingPunct="0">
              <a:spcBef>
                <a:spcPts val="0"/>
              </a:spcBef>
              <a:buFontTx/>
              <a:buChar char="•"/>
              <a:defRPr/>
            </a:pPr>
            <a:r>
              <a:rPr lang="en-US" sz="2400" dirty="0"/>
              <a:t>Financial decision support</a:t>
            </a:r>
          </a:p>
        </p:txBody>
      </p:sp>
      <p:sp>
        <p:nvSpPr>
          <p:cNvPr id="3" name="TextBox 2"/>
          <p:cNvSpPr txBox="1"/>
          <p:nvPr/>
        </p:nvSpPr>
        <p:spPr>
          <a:xfrm>
            <a:off x="5041135" y="2353937"/>
            <a:ext cx="3657600" cy="2954655"/>
          </a:xfrm>
          <a:prstGeom prst="rect">
            <a:avLst/>
          </a:prstGeom>
          <a:noFill/>
        </p:spPr>
        <p:txBody>
          <a:bodyPr wrap="square" rtlCol="0">
            <a:spAutoFit/>
          </a:bodyPr>
          <a:lstStyle/>
          <a:p>
            <a:pPr eaLnBrk="0" hangingPunct="0">
              <a:spcBef>
                <a:spcPts val="0"/>
              </a:spcBef>
              <a:defRPr/>
            </a:pPr>
            <a:r>
              <a:rPr lang="en-US" sz="2400" dirty="0"/>
              <a:t>Personal and academic uses:</a:t>
            </a:r>
          </a:p>
          <a:p>
            <a:pPr marL="800100" lvl="1" indent="-342900" eaLnBrk="0" hangingPunct="0">
              <a:spcBef>
                <a:spcPts val="0"/>
              </a:spcBef>
              <a:buFontTx/>
              <a:buChar char="•"/>
              <a:defRPr/>
            </a:pPr>
            <a:r>
              <a:rPr lang="en-US" sz="2400" dirty="0"/>
              <a:t>Home budgets</a:t>
            </a:r>
          </a:p>
          <a:p>
            <a:pPr marL="800100" lvl="1" indent="-342900" eaLnBrk="0" hangingPunct="0">
              <a:spcBef>
                <a:spcPts val="0"/>
              </a:spcBef>
              <a:buFontTx/>
              <a:buChar char="•"/>
              <a:defRPr/>
            </a:pPr>
            <a:r>
              <a:rPr lang="en-US" sz="2400" dirty="0"/>
              <a:t>School grade books</a:t>
            </a:r>
          </a:p>
          <a:p>
            <a:pPr marL="800100" lvl="1" indent="-342900" eaLnBrk="0" hangingPunct="0">
              <a:spcBef>
                <a:spcPts val="0"/>
              </a:spcBef>
              <a:buFontTx/>
              <a:buChar char="•"/>
              <a:defRPr/>
            </a:pPr>
            <a:r>
              <a:rPr lang="en-US" sz="2400" dirty="0"/>
              <a:t>Investment portfolios</a:t>
            </a:r>
          </a:p>
          <a:p>
            <a:pPr>
              <a:spcBef>
                <a:spcPts val="0"/>
              </a:spcBef>
            </a:pPr>
            <a:endParaRPr lang="en-US" dirty="0"/>
          </a:p>
        </p:txBody>
      </p:sp>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Spreadsheet Uses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Advanced Spreadsheet Tools &gt; Using Add-Ins</a:t>
            </a:r>
          </a:p>
        </p:txBody>
      </p:sp>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Using Add-Ins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3488" y="1327404"/>
            <a:ext cx="7557024" cy="4203192"/>
          </a:xfrm>
          <a:prstGeom prst="rect">
            <a:avLst/>
          </a:prstGeom>
        </p:spPr>
      </p:pic>
    </p:spTree>
    <p:extLst>
      <p:ext uri="{BB962C8B-B14F-4D97-AF65-F5344CB8AC3E}">
        <p14:creationId xmlns:p14="http://schemas.microsoft.com/office/powerpoint/2010/main" val="834357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457200" y="4423662"/>
            <a:ext cx="1644650" cy="366713"/>
          </a:xfrm>
          <a:prstGeom prst="rect">
            <a:avLst/>
          </a:prstGeom>
          <a:noFill/>
          <a:ln w="9525">
            <a:noFill/>
            <a:miter lim="800000"/>
            <a:headEnd/>
            <a:tailEnd/>
          </a:ln>
        </p:spPr>
        <p:txBody>
          <a:bodyPr wrap="none">
            <a:spAutoFit/>
          </a:bodyPr>
          <a:lstStyle/>
          <a:p>
            <a:r>
              <a:rPr lang="en-US" dirty="0"/>
              <a:t>In this section:</a:t>
            </a:r>
          </a:p>
        </p:txBody>
      </p:sp>
      <p:sp>
        <p:nvSpPr>
          <p:cNvPr id="5" name="Content Placeholder 3"/>
          <p:cNvSpPr txBox="1">
            <a:spLocks/>
          </p:cNvSpPr>
          <p:nvPr/>
        </p:nvSpPr>
        <p:spPr bwMode="auto">
          <a:xfrm>
            <a:off x="457200" y="4790375"/>
            <a:ext cx="8229600" cy="1233487"/>
          </a:xfrm>
          <a:prstGeom prst="rect">
            <a:avLst/>
          </a:prstGeom>
          <a:noFill/>
          <a:ln>
            <a:miter lim="800000"/>
            <a:headEnd/>
            <a:tailEnd/>
          </a:ln>
        </p:spPr>
        <p:txBody>
          <a:bodyPr numCol="2"/>
          <a:lstStyle/>
          <a:p>
            <a:pPr marL="342900" marR="0" lvl="0" indent="-182563" algn="l" defTabSz="914400" rtl="0" eaLnBrk="1" fontAlgn="base" latinLnBrk="0" hangingPunct="1">
              <a:lnSpc>
                <a:spcPct val="100000"/>
              </a:lnSpc>
              <a:spcBef>
                <a:spcPts val="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Creating and</a:t>
            </a:r>
            <a:r>
              <a:rPr kumimoji="0" lang="en-US" sz="1800" b="0" i="0" u="none" strike="noStrike" kern="0" cap="none" spc="0" normalizeH="0" noProof="0" dirty="0" smtClean="0">
                <a:ln>
                  <a:noFill/>
                </a:ln>
                <a:solidFill>
                  <a:schemeClr val="tx1"/>
                </a:solidFill>
                <a:effectLst/>
                <a:uLnTx/>
                <a:uFillTx/>
                <a:latin typeface="+mn-lt"/>
                <a:ea typeface="+mn-ea"/>
                <a:cs typeface="+mn-cs"/>
              </a:rPr>
              <a:t> Editing Spreadsheets</a:t>
            </a:r>
          </a:p>
          <a:p>
            <a:pPr marL="342900" marR="0" lvl="0" indent="-182563" algn="l" defTabSz="914400" rtl="0" eaLnBrk="1" fontAlgn="base" latinLnBrk="0" hangingPunct="1">
              <a:lnSpc>
                <a:spcPct val="100000"/>
              </a:lnSpc>
              <a:spcBef>
                <a:spcPts val="0"/>
              </a:spcBef>
              <a:spcAft>
                <a:spcPct val="0"/>
              </a:spcAft>
              <a:buClrTx/>
              <a:buSzTx/>
              <a:buFontTx/>
              <a:buChar char="•"/>
              <a:tabLst/>
              <a:defRPr/>
            </a:pPr>
            <a:r>
              <a:rPr lang="en-US" kern="0" baseline="0" dirty="0" smtClean="0">
                <a:latin typeface="+mn-lt"/>
                <a:cs typeface="+mn-cs"/>
              </a:rPr>
              <a:t>Selecting</a:t>
            </a:r>
            <a:r>
              <a:rPr lang="en-US" kern="0" dirty="0" smtClean="0">
                <a:latin typeface="+mn-lt"/>
                <a:cs typeface="+mn-cs"/>
              </a:rPr>
              <a:t> Objects</a:t>
            </a:r>
          </a:p>
          <a:p>
            <a:pPr marL="342900" marR="0" lvl="0" indent="-182563" algn="l" defTabSz="914400" rtl="0" eaLnBrk="1" fontAlgn="base" latinLnBrk="0" hangingPunct="1">
              <a:lnSpc>
                <a:spcPct val="100000"/>
              </a:lnSpc>
              <a:spcBef>
                <a:spcPts val="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Entering</a:t>
            </a:r>
            <a:r>
              <a:rPr kumimoji="0" lang="en-US" sz="1800" b="0" i="0" u="none" strike="noStrike" kern="0" cap="none" spc="0" normalizeH="0" noProof="0" dirty="0" smtClean="0">
                <a:ln>
                  <a:noFill/>
                </a:ln>
                <a:solidFill>
                  <a:schemeClr val="tx1"/>
                </a:solidFill>
                <a:effectLst/>
                <a:uLnTx/>
                <a:uFillTx/>
                <a:latin typeface="+mn-lt"/>
                <a:ea typeface="+mn-ea"/>
                <a:cs typeface="+mn-cs"/>
              </a:rPr>
              <a:t> and Editing Data</a:t>
            </a:r>
          </a:p>
          <a:p>
            <a:pPr marL="342900" marR="0" lvl="0" indent="-182563" algn="l" defTabSz="914400" rtl="0" eaLnBrk="1" fontAlgn="base" latinLnBrk="0" hangingPunct="1">
              <a:lnSpc>
                <a:spcPct val="100000"/>
              </a:lnSpc>
              <a:spcBef>
                <a:spcPts val="0"/>
              </a:spcBef>
              <a:spcAft>
                <a:spcPct val="0"/>
              </a:spcAft>
              <a:buClrTx/>
              <a:buSzTx/>
              <a:buFontTx/>
              <a:buChar char="•"/>
              <a:tabLst/>
              <a:defRPr/>
            </a:pPr>
            <a:r>
              <a:rPr lang="en-US" kern="0" baseline="0" dirty="0" smtClean="0">
                <a:latin typeface="+mn-lt"/>
                <a:cs typeface="+mn-cs"/>
              </a:rPr>
              <a:t>Adjusting</a:t>
            </a:r>
            <a:r>
              <a:rPr lang="en-US" kern="0" dirty="0" smtClean="0">
                <a:latin typeface="+mn-lt"/>
                <a:cs typeface="+mn-cs"/>
              </a:rPr>
              <a:t> Rows and Columns</a:t>
            </a:r>
          </a:p>
          <a:p>
            <a:pPr marL="342900" lvl="0" indent="-182563">
              <a:spcBef>
                <a:spcPts val="0"/>
              </a:spcBef>
              <a:buFontTx/>
              <a:buChar char="•"/>
              <a:defRPr/>
            </a:pPr>
            <a:r>
              <a:rPr lang="en-US" kern="0" dirty="0"/>
              <a:t>Grouping Rows and Columns</a:t>
            </a:r>
          </a:p>
          <a:p>
            <a:pPr marL="342900" lvl="0" indent="-182563">
              <a:spcBef>
                <a:spcPts val="0"/>
              </a:spcBef>
              <a:buFontTx/>
              <a:buChar char="•"/>
              <a:defRPr/>
            </a:pPr>
            <a:r>
              <a:rPr lang="en-US" kern="0" dirty="0"/>
              <a:t>Copying Cell Data</a:t>
            </a:r>
          </a:p>
          <a:p>
            <a:pPr marL="342900" lvl="0" indent="-182563">
              <a:spcBef>
                <a:spcPts val="0"/>
              </a:spcBef>
              <a:buFontTx/>
              <a:buChar char="•"/>
              <a:defRPr/>
            </a:pPr>
            <a:r>
              <a:rPr lang="en-US" kern="0" dirty="0"/>
              <a:t>Using the Fill </a:t>
            </a:r>
            <a:r>
              <a:rPr lang="en-US" kern="0" dirty="0" smtClean="0"/>
              <a:t>Handle and Flash Fill</a:t>
            </a:r>
            <a:endParaRPr lang="en-US" kern="0" dirty="0"/>
          </a:p>
          <a:p>
            <a:pPr marL="342900" lvl="0" indent="-182563">
              <a:spcBef>
                <a:spcPts val="0"/>
              </a:spcBef>
              <a:buFontTx/>
              <a:buChar char="•"/>
              <a:defRPr/>
            </a:pPr>
            <a:r>
              <a:rPr lang="en-US" kern="0" dirty="0"/>
              <a:t>Inserting and </a:t>
            </a:r>
            <a:r>
              <a:rPr lang="en-US" kern="0" dirty="0" smtClean="0"/>
              <a:t>Deleting</a:t>
            </a: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7" name="Rectangle 6"/>
          <p:cNvSpPr/>
          <p:nvPr/>
        </p:nvSpPr>
        <p:spPr>
          <a:xfrm>
            <a:off x="457200" y="2438400"/>
            <a:ext cx="8229600" cy="1323439"/>
          </a:xfrm>
          <a:prstGeom prst="rect">
            <a:avLst/>
          </a:prstGeom>
        </p:spPr>
        <p:txBody>
          <a:bodyPr wrap="square">
            <a:spAutoFit/>
          </a:bodyPr>
          <a:lstStyle/>
          <a:p>
            <a:r>
              <a:rPr lang="en-US" sz="2000" i="1" dirty="0" smtClean="0"/>
              <a:t>The video lessons in this section are designed to help you understand how to enter data into a spreadsheet, copy cell data quickly, and do a better job of creating accurate and efficient formulas to work with those data so you don’t experience “garbage in, garbage out.”</a:t>
            </a:r>
            <a:endParaRPr lang="en-US" sz="2000" i="1" dirty="0"/>
          </a:p>
        </p:txBody>
      </p:sp>
      <p:sp>
        <p:nvSpPr>
          <p:cNvPr id="8"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Cells and Cell Data</a:t>
            </a:r>
          </a:p>
        </p:txBody>
      </p:sp>
      <p:sp>
        <p:nvSpPr>
          <p:cNvPr id="9" name="Content Placeholder 2"/>
          <p:cNvSpPr txBox="1">
            <a:spLocks/>
          </p:cNvSpPr>
          <p:nvPr/>
        </p:nvSpPr>
        <p:spPr bwMode="auto">
          <a:xfrm>
            <a:off x="228600" y="457200"/>
            <a:ext cx="7543800" cy="13716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marL="0" indent="0" eaLnBrk="1" hangingPunct="1">
              <a:buFontTx/>
              <a:buNone/>
            </a:pPr>
            <a:r>
              <a:rPr lang="en-US" sz="6600" b="1" dirty="0" smtClean="0">
                <a:solidFill>
                  <a:srgbClr val="00AFD7"/>
                </a:solidFill>
                <a:latin typeface="Calibri" charset="0"/>
              </a:rPr>
              <a:t>Cells and Cell Data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598239"/>
            <a:ext cx="8229600" cy="842122"/>
          </a:xfrm>
          <a:prstGeom prst="rect">
            <a:avLst/>
          </a:prstGeom>
          <a:noFill/>
          <a:ln>
            <a:miter lim="800000"/>
            <a:headEnd/>
            <a:tailEnd/>
          </a:ln>
        </p:spPr>
        <p:txBody>
          <a:bodyPr/>
          <a:lstStyle/>
          <a:p>
            <a:pPr lvl="0" eaLnBrk="0" hangingPunct="0">
              <a:spcBef>
                <a:spcPts val="0"/>
              </a:spcBef>
              <a:defRPr/>
            </a:pPr>
            <a:r>
              <a:rPr lang="en-US" sz="2400" dirty="0"/>
              <a:t>You can use the tabs at the bottom of a worksheet to create, name, rearrange and delete individual worksheets</a:t>
            </a:r>
            <a:r>
              <a:rPr lang="en-US" sz="2400" dirty="0" smtClean="0"/>
              <a:t>.</a:t>
            </a:r>
            <a:endParaRPr lang="en-US" sz="2000" dirty="0" smtClean="0"/>
          </a:p>
        </p:txBody>
      </p:sp>
      <p:sp>
        <p:nvSpPr>
          <p:cNvPr id="7"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Cells and Cell Data &gt; Creating and Editing Spreadsheets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14400" y="3048000"/>
            <a:ext cx="7315200" cy="2566883"/>
          </a:xfrm>
          <a:prstGeom prst="rect">
            <a:avLst/>
          </a:prstGeom>
        </p:spPr>
      </p:pic>
      <p:sp>
        <p:nvSpPr>
          <p:cNvPr id="8"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Creating and Editing Spreadsheets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143000"/>
            <a:ext cx="8229600" cy="1905000"/>
          </a:xfrm>
          <a:prstGeom prst="rect">
            <a:avLst/>
          </a:prstGeom>
          <a:noFill/>
          <a:ln>
            <a:miter lim="800000"/>
            <a:headEnd/>
            <a:tailEnd/>
          </a:ln>
        </p:spPr>
        <p:txBody>
          <a:bodyPr/>
          <a:lstStyle/>
          <a:p>
            <a:pPr eaLnBrk="0" hangingPunct="0">
              <a:spcBef>
                <a:spcPct val="20000"/>
              </a:spcBef>
              <a:defRPr/>
            </a:pPr>
            <a:r>
              <a:rPr lang="en-US" sz="2400" dirty="0" smtClean="0"/>
              <a:t>In Microsoft Office apps, an object is anything that appears on screen that can be selected, edited, or manipulated.</a:t>
            </a:r>
          </a:p>
          <a:p>
            <a:pPr eaLnBrk="0" hangingPunct="0">
              <a:spcBef>
                <a:spcPts val="0"/>
              </a:spcBef>
              <a:defRPr/>
            </a:pPr>
            <a:endParaRPr lang="en-US" sz="2400" dirty="0" smtClean="0"/>
          </a:p>
          <a:p>
            <a:pPr eaLnBrk="0" hangingPunct="0">
              <a:spcBef>
                <a:spcPts val="0"/>
              </a:spcBef>
              <a:defRPr/>
            </a:pPr>
            <a:r>
              <a:rPr lang="en-US" sz="2400" dirty="0" smtClean="0"/>
              <a:t>The Picture Tools Format tab contains options for manipulating picture objects. </a:t>
            </a:r>
          </a:p>
          <a:p>
            <a:pPr marL="342900" lvl="0" indent="-342900" eaLnBrk="0" hangingPunct="0">
              <a:spcBef>
                <a:spcPct val="20000"/>
              </a:spcBef>
              <a:buFontTx/>
              <a:buChar char="•"/>
              <a:defRPr/>
            </a:pPr>
            <a:endParaRPr lang="en-US" sz="2000" dirty="0" smtClean="0"/>
          </a:p>
          <a:p>
            <a:pPr marL="342900" lvl="0" indent="-342900" eaLnBrk="0" hangingPunct="0">
              <a:spcBef>
                <a:spcPct val="20000"/>
              </a:spcBef>
              <a:buFontTx/>
              <a:buChar char="•"/>
              <a:defRPr/>
            </a:pPr>
            <a:endParaRPr lang="en-US" sz="2000" dirty="0" smtClean="0"/>
          </a:p>
        </p:txBody>
      </p:sp>
      <p:sp>
        <p:nvSpPr>
          <p:cNvPr id="7"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Excel 2013 &gt; Cells and Cell Data &gt; Selecting Objects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3488" y="3276600"/>
            <a:ext cx="7557024" cy="2438401"/>
          </a:xfrm>
          <a:prstGeom prst="rect">
            <a:avLst/>
          </a:prstGeom>
        </p:spPr>
      </p:pic>
      <p:sp>
        <p:nvSpPr>
          <p:cNvPr id="8"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Selecting Objects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T3_Theme1">
  <a:themeElements>
    <a:clrScheme name="1_CT3_The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T3_Theme1">
      <a:majorFont>
        <a:latin typeface="Calibri"/>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CT3_The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T3_Them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T3_Them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T3_Them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T3_Them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T3_Them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T3_Them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T3_Them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T3_Them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T3_Them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T3_Them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T3_Them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9476</TotalTime>
  <Words>3995</Words>
  <Application>Microsoft Office PowerPoint</Application>
  <PresentationFormat>On-screen Show (4:3)</PresentationFormat>
  <Paragraphs>522</Paragraphs>
  <Slides>60</Slides>
  <Notes>60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1_CT3_Theme1</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Course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in Office 2007</dc:title>
  <dc:subject>Word</dc:subject>
  <dc:creator>Brenda Jacobsen</dc:creator>
  <cp:keywords>Toolbars, Galleries, Quick Access</cp:keywords>
  <cp:lastModifiedBy>Windows User</cp:lastModifiedBy>
  <cp:revision>226</cp:revision>
  <dcterms:created xsi:type="dcterms:W3CDTF">2011-05-16T21:12:39Z</dcterms:created>
  <dcterms:modified xsi:type="dcterms:W3CDTF">2013-06-03T18:17:29Z</dcterms:modified>
</cp:coreProperties>
</file>