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5"/>
  </p:notesMasterIdLst>
  <p:sldIdLst>
    <p:sldId id="292" r:id="rId2"/>
    <p:sldId id="318" r:id="rId3"/>
    <p:sldId id="265" r:id="rId4"/>
    <p:sldId id="322" r:id="rId5"/>
    <p:sldId id="321" r:id="rId6"/>
    <p:sldId id="323" r:id="rId7"/>
    <p:sldId id="324" r:id="rId8"/>
    <p:sldId id="342" r:id="rId9"/>
    <p:sldId id="341"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AA3B"/>
    <a:srgbClr val="00AF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8" autoAdjust="0"/>
    <p:restoredTop sz="94660" autoAdjust="0"/>
  </p:normalViewPr>
  <p:slideViewPr>
    <p:cSldViewPr>
      <p:cViewPr varScale="1">
        <p:scale>
          <a:sx n="53" d="100"/>
          <a:sy n="53" d="100"/>
        </p:scale>
        <p:origin x="-102" y="-768"/>
      </p:cViewPr>
      <p:guideLst>
        <p:guide orient="horz" pos="2160"/>
        <p:guide pos="2880"/>
      </p:guideLst>
    </p:cSldViewPr>
  </p:slideViewPr>
  <p:outlineViewPr>
    <p:cViewPr>
      <p:scale>
        <a:sx n="33" d="100"/>
        <a:sy n="33" d="100"/>
      </p:scale>
      <p:origin x="0" y="124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5D82F02C-3546-4B89-BF91-8747E819C874}" type="datetime1">
              <a:rPr lang="en-US"/>
              <a:pPr/>
              <a:t>4/30/2013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B889A32-E639-411C-973A-26AADD693F55}" type="slidenum">
              <a:rPr lang="en-US"/>
              <a:pPr/>
              <a:t>‹#›</a:t>
            </a:fld>
            <a:endParaRPr lang="en-US" dirty="0"/>
          </a:p>
        </p:txBody>
      </p:sp>
    </p:spTree>
    <p:extLst>
      <p:ext uri="{BB962C8B-B14F-4D97-AF65-F5344CB8AC3E}">
        <p14:creationId xmlns:p14="http://schemas.microsoft.com/office/powerpoint/2010/main" val="3193744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EB807580-50F1-4C94-AA6E-8A238A4DF4E6}" type="slidenum">
              <a:rPr lang="en-US"/>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03E3534-B185-4C1F-85F0-CC8FAC391764}" type="slidenum">
              <a:rPr lang="en-US"/>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03E3534-B185-4C1F-85F0-CC8FAC391764}" type="slidenum">
              <a:rPr lang="en-US"/>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03E3534-B185-4C1F-85F0-CC8FAC391764}" type="slidenum">
              <a:rPr lang="en-US"/>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03E3534-B185-4C1F-85F0-CC8FAC391764}" type="slidenum">
              <a:rPr lang="en-US"/>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03E3534-B185-4C1F-85F0-CC8FAC391764}" type="slidenum">
              <a:rPr lang="en-US"/>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03E3534-B185-4C1F-85F0-CC8FAC391764}" type="slidenum">
              <a:rPr lang="en-US"/>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03E3534-B185-4C1F-85F0-CC8FAC391764}" type="slidenum">
              <a:rPr lang="en-US"/>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EB807580-50F1-4C94-AA6E-8A238A4DF4E6}" type="slidenum">
              <a:rPr lang="en-US"/>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03E3534-B185-4C1F-85F0-CC8FAC391764}" type="slidenum">
              <a:rPr lang="en-US"/>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03E3534-B185-4C1F-85F0-CC8FAC391764}" type="slidenum">
              <a:rPr lang="en-US"/>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EB807580-50F1-4C94-AA6E-8A238A4DF4E6}" type="slidenum">
              <a:rPr lang="en-US"/>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03E3534-B185-4C1F-85F0-CC8FAC391764}" type="slidenum">
              <a:rPr lang="en-US"/>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03E3534-B185-4C1F-85F0-CC8FAC391764}" type="slidenum">
              <a:rPr lang="en-US"/>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03E3534-B185-4C1F-85F0-CC8FAC391764}" type="slidenum">
              <a:rPr lang="en-US"/>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03E3534-B185-4C1F-85F0-CC8FAC391764}" type="slidenum">
              <a:rPr lang="en-US"/>
              <a:pPr/>
              <a:t>23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03E3534-B185-4C1F-85F0-CC8FAC391764}" type="slidenum">
              <a:rPr lang="en-US"/>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03E3534-B185-4C1F-85F0-CC8FAC391764}" type="slidenum">
              <a:rPr lang="en-US"/>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EB807580-50F1-4C94-AA6E-8A238A4DF4E6}" type="slidenum">
              <a:rPr lang="en-US"/>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03E3534-B185-4C1F-85F0-CC8FAC391764}" type="slidenum">
              <a:rPr lang="en-US"/>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03E3534-B185-4C1F-85F0-CC8FAC391764}" type="slidenum">
              <a:rPr lang="en-US"/>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oleObject" Target="../embeddings/oleObject2.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16"/>
          <p:cNvGraphicFramePr>
            <a:graphicFrameLocks noChangeAspect="1"/>
          </p:cNvGraphicFramePr>
          <p:nvPr/>
        </p:nvGraphicFramePr>
        <p:xfrm>
          <a:off x="152400" y="1133475"/>
          <a:ext cx="8991600" cy="5724525"/>
        </p:xfrm>
        <a:graphic>
          <a:graphicData uri="http://schemas.openxmlformats.org/presentationml/2006/ole">
            <mc:AlternateContent xmlns:mc="http://schemas.openxmlformats.org/markup-compatibility/2006">
              <mc:Choice xmlns:v="urn:schemas-microsoft-com:vml" Requires="v">
                <p:oleObj spid="_x0000_s1072" name="Image" r:id="rId14" imgW="13714286" imgH="8584127" progId="">
                  <p:embed/>
                </p:oleObj>
              </mc:Choice>
              <mc:Fallback>
                <p:oleObj name="Image" r:id="rId14" imgW="13714286" imgH="8584127" progId="">
                  <p:embed/>
                  <p:pic>
                    <p:nvPicPr>
                      <p:cNvPr id="0" name="Object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400" y="1133475"/>
                        <a:ext cx="8991600" cy="572452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027" name="Object 13"/>
          <p:cNvGraphicFramePr>
            <a:graphicFrameLocks noChangeAspect="1"/>
          </p:cNvGraphicFramePr>
          <p:nvPr/>
        </p:nvGraphicFramePr>
        <p:xfrm>
          <a:off x="0" y="5976938"/>
          <a:ext cx="9144000" cy="881062"/>
        </p:xfrm>
        <a:graphic>
          <a:graphicData uri="http://schemas.openxmlformats.org/presentationml/2006/ole">
            <mc:AlternateContent xmlns:mc="http://schemas.openxmlformats.org/markup-compatibility/2006">
              <mc:Choice xmlns:v="urn:schemas-microsoft-com:vml" Requires="v">
                <p:oleObj spid="_x0000_s1073" name="Image" r:id="rId16" imgW="13714286" imgH="1320635" progId="">
                  <p:embed/>
                </p:oleObj>
              </mc:Choice>
              <mc:Fallback>
                <p:oleObj name="Image" r:id="rId16" imgW="13714286" imgH="1320635" progId="">
                  <p:embed/>
                  <p:pic>
                    <p:nvPicPr>
                      <p:cNvPr id="0" name="Object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5976938"/>
                        <a:ext cx="9144000" cy="88106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1028" name="Picture 4" descr="EmergeGreen"/>
          <p:cNvPicPr>
            <a:picLocks noChangeAspect="1" noChangeArrowheads="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6553200" y="0"/>
            <a:ext cx="2590800" cy="6635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sz="quarter" idx="4294967295"/>
          </p:nvPr>
        </p:nvSpPr>
        <p:spPr bwMode="auto">
          <a:xfrm>
            <a:off x="461682" y="2679100"/>
            <a:ext cx="3657600" cy="990600"/>
          </a:xfrm>
          <a:prstGeom prst="rect">
            <a:avLst/>
          </a:prstGeom>
          <a:noFill/>
          <a:ln>
            <a:miter lim="800000"/>
            <a:headEnd/>
            <a:tailEnd/>
          </a:ln>
        </p:spPr>
        <p:txBody>
          <a:bodyPr/>
          <a:lstStyle/>
          <a:p>
            <a:pPr marL="0" indent="0" eaLnBrk="1" hangingPunct="1">
              <a:spcBef>
                <a:spcPct val="0"/>
              </a:spcBef>
              <a:buFontTx/>
              <a:buNone/>
            </a:pPr>
            <a:r>
              <a:rPr lang="en-US" sz="2000" b="1" i="1" dirty="0" smtClean="0"/>
              <a:t>Microsoft Word 2013 </a:t>
            </a:r>
            <a:r>
              <a:rPr lang="en-US" sz="2000" i="1" dirty="0" smtClean="0"/>
              <a:t>is word processing software included in Microsoft Office 2013.</a:t>
            </a:r>
          </a:p>
        </p:txBody>
      </p:sp>
      <p:sp>
        <p:nvSpPr>
          <p:cNvPr id="14340" name="Content Placeholder 3"/>
          <p:cNvSpPr>
            <a:spLocks noGrp="1"/>
          </p:cNvSpPr>
          <p:nvPr>
            <p:ph sz="quarter" idx="4294967295"/>
          </p:nvPr>
        </p:nvSpPr>
        <p:spPr bwMode="auto">
          <a:xfrm>
            <a:off x="457200" y="4876800"/>
            <a:ext cx="4038600" cy="1066800"/>
          </a:xfrm>
          <a:prstGeom prst="rect">
            <a:avLst/>
          </a:prstGeom>
          <a:noFill/>
          <a:ln>
            <a:miter lim="800000"/>
            <a:headEnd/>
            <a:tailEnd/>
          </a:ln>
        </p:spPr>
        <p:txBody>
          <a:bodyPr/>
          <a:lstStyle/>
          <a:p>
            <a:pPr indent="-182563" eaLnBrk="1" hangingPunct="1"/>
            <a:r>
              <a:rPr lang="en-US" sz="1800" dirty="0" smtClean="0">
                <a:latin typeface="Arial" pitchFamily="34" charset="0"/>
                <a:cs typeface="Arial" pitchFamily="34" charset="0"/>
              </a:rPr>
              <a:t>Overview of Word Processing</a:t>
            </a:r>
          </a:p>
          <a:p>
            <a:pPr indent="-182563" eaLnBrk="1" hangingPunct="1"/>
            <a:r>
              <a:rPr lang="en-US" sz="1800" dirty="0" smtClean="0">
                <a:latin typeface="Arial" pitchFamily="34" charset="0"/>
                <a:cs typeface="Arial" pitchFamily="34" charset="0"/>
              </a:rPr>
              <a:t>Document Formatting Techniques</a:t>
            </a:r>
          </a:p>
          <a:p>
            <a:pPr indent="-182563" eaLnBrk="1" hangingPunct="1"/>
            <a:r>
              <a:rPr lang="en-US" sz="1800" dirty="0" smtClean="0">
                <a:latin typeface="Arial" pitchFamily="34" charset="0"/>
                <a:cs typeface="Arial" pitchFamily="34" charset="0"/>
              </a:rPr>
              <a:t>Academic Publishing Tools</a:t>
            </a:r>
          </a:p>
          <a:p>
            <a:pPr indent="-182563" eaLnBrk="1" hangingPunct="1"/>
            <a:endParaRPr lang="en-US" sz="1800" dirty="0" smtClean="0"/>
          </a:p>
          <a:p>
            <a:pPr indent="-182563" eaLnBrk="1" hangingPunct="1">
              <a:buNone/>
            </a:pPr>
            <a:endParaRPr lang="en-US" sz="1800" dirty="0" smtClean="0"/>
          </a:p>
        </p:txBody>
      </p:sp>
      <p:sp>
        <p:nvSpPr>
          <p:cNvPr id="14342" name="TextBox 8"/>
          <p:cNvSpPr txBox="1">
            <a:spLocks noChangeArrowheads="1"/>
          </p:cNvSpPr>
          <p:nvPr/>
        </p:nvSpPr>
        <p:spPr bwMode="auto">
          <a:xfrm>
            <a:off x="457200" y="4483302"/>
            <a:ext cx="1644650" cy="366713"/>
          </a:xfrm>
          <a:prstGeom prst="rect">
            <a:avLst/>
          </a:prstGeom>
          <a:noFill/>
          <a:ln w="9525">
            <a:noFill/>
            <a:miter lim="800000"/>
            <a:headEnd/>
            <a:tailEnd/>
          </a:ln>
        </p:spPr>
        <p:txBody>
          <a:bodyPr wrap="none">
            <a:spAutoFit/>
          </a:bodyPr>
          <a:lstStyle/>
          <a:p>
            <a:r>
              <a:rPr lang="en-US" dirty="0"/>
              <a:t>In </a:t>
            </a:r>
            <a:r>
              <a:rPr lang="en-US" dirty="0" smtClean="0"/>
              <a:t>this </a:t>
            </a:r>
            <a:r>
              <a:rPr lang="en-US" dirty="0"/>
              <a:t>section:</a:t>
            </a:r>
          </a:p>
        </p:txBody>
      </p:sp>
      <p:pic>
        <p:nvPicPr>
          <p:cNvPr id="8" name="Picture 2" descr="C:\Users\Mary Pat Shaffer\Documents\AAA_Emerge_Videos\Word\S05.01.01\S05.01.01-Meeting.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52682" y="1842247"/>
            <a:ext cx="3999994" cy="2664307"/>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Word 2013</a:t>
            </a:r>
          </a:p>
        </p:txBody>
      </p:sp>
      <p:sp>
        <p:nvSpPr>
          <p:cNvPr id="10" name="Content Placeholder 2"/>
          <p:cNvSpPr txBox="1">
            <a:spLocks/>
          </p:cNvSpPr>
          <p:nvPr/>
        </p:nvSpPr>
        <p:spPr bwMode="auto">
          <a:xfrm>
            <a:off x="228600" y="457200"/>
            <a:ext cx="5410200" cy="13716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marL="0" indent="0" eaLnBrk="1" hangingPunct="1">
              <a:buFontTx/>
              <a:buNone/>
            </a:pPr>
            <a:r>
              <a:rPr lang="en-US" sz="6600" b="1" dirty="0" smtClean="0">
                <a:solidFill>
                  <a:srgbClr val="00AFD7"/>
                </a:solidFill>
                <a:latin typeface="Calibri" charset="0"/>
              </a:rPr>
              <a:t>Word 2013</a:t>
            </a:r>
            <a:endParaRPr lang="en-US" sz="6600" b="1" dirty="0" smtClean="0">
              <a:solidFill>
                <a:srgbClr val="00AFD7"/>
              </a:solidFill>
              <a:latin typeface="Calibri"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txBox="1">
            <a:spLocks noChangeArrowheads="1"/>
          </p:cNvSpPr>
          <p:nvPr/>
        </p:nvSpPr>
        <p:spPr bwMode="auto">
          <a:xfrm>
            <a:off x="5029200" y="1447800"/>
            <a:ext cx="3962400" cy="4419600"/>
          </a:xfrm>
          <a:prstGeom prst="rect">
            <a:avLst/>
          </a:prstGeom>
          <a:noFill/>
          <a:ln>
            <a:miter lim="800000"/>
            <a:headEnd/>
            <a:tailEnd/>
          </a:ln>
        </p:spPr>
        <p:txBody>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0" name="Rectangle 5"/>
          <p:cNvSpPr txBox="1">
            <a:spLocks noChangeArrowheads="1"/>
          </p:cNvSpPr>
          <p:nvPr/>
        </p:nvSpPr>
        <p:spPr bwMode="auto">
          <a:xfrm>
            <a:off x="457200" y="1123950"/>
            <a:ext cx="3200400" cy="4610100"/>
          </a:xfrm>
          <a:prstGeom prst="rect">
            <a:avLst/>
          </a:prstGeom>
          <a:noFill/>
          <a:ln>
            <a:miter lim="800000"/>
            <a:headEnd/>
            <a:tailEnd/>
          </a:ln>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2400" dirty="0" smtClean="0"/>
              <a:t>A theme </a:t>
            </a:r>
            <a:r>
              <a:rPr lang="en-US" sz="2400" dirty="0" smtClean="0"/>
              <a:t>is a set of formatting choices, including fonts, colors, and other visual effects</a:t>
            </a:r>
            <a:r>
              <a:rPr lang="en-US" sz="2400" dirty="0" smtClean="0"/>
              <a:t>.</a:t>
            </a:r>
            <a:endParaRPr lang="en-US" sz="2400" dirty="0" smtClean="0"/>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2400" dirty="0" smtClean="0"/>
              <a:t>Themes can give </a:t>
            </a:r>
            <a:r>
              <a:rPr lang="en-US" sz="2400" dirty="0" smtClean="0"/>
              <a:t>a </a:t>
            </a:r>
            <a:r>
              <a:rPr lang="en-US" sz="2400" dirty="0" smtClean="0"/>
              <a:t>polished and consistent look</a:t>
            </a:r>
            <a:r>
              <a:rPr lang="en-US" sz="2400" dirty="0" smtClean="0"/>
              <a:t>.</a:t>
            </a:r>
            <a:endParaRPr lang="en-US" sz="2400" dirty="0" smtClean="0"/>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2400" dirty="0" smtClean="0"/>
              <a:t>Screen tips provide additional information about the chosen theme.</a:t>
            </a:r>
          </a:p>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9" name="Text Placeholder 5"/>
          <p:cNvSpPr txBox="1">
            <a:spLocks/>
          </p:cNvSpPr>
          <p:nvPr/>
        </p:nvSpPr>
        <p:spPr bwMode="auto">
          <a:xfrm>
            <a:off x="457200" y="6248400"/>
            <a:ext cx="64008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Word 2013 &gt; Document Formatting Techniques &gt; Working with Themes</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14800" y="1292902"/>
            <a:ext cx="4572000" cy="4272197"/>
          </a:xfrm>
          <a:prstGeom prst="rect">
            <a:avLst/>
          </a:prstGeom>
        </p:spPr>
      </p:pic>
      <p:sp>
        <p:nvSpPr>
          <p:cNvPr id="8"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Working with Themes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wipe(down)">
                                      <p:cBhvr>
                                        <p:cTn id="10" dur="500"/>
                                        <p:tgtEl>
                                          <p:spTgt spid="10">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wipe(down)">
                                      <p:cBhvr>
                                        <p:cTn id="13"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txBox="1">
            <a:spLocks noChangeArrowheads="1"/>
          </p:cNvSpPr>
          <p:nvPr/>
        </p:nvSpPr>
        <p:spPr bwMode="auto">
          <a:xfrm>
            <a:off x="5029200" y="1447800"/>
            <a:ext cx="3962400" cy="4419600"/>
          </a:xfrm>
          <a:prstGeom prst="rect">
            <a:avLst/>
          </a:prstGeom>
          <a:noFill/>
          <a:ln>
            <a:miter lim="800000"/>
            <a:headEnd/>
            <a:tailEnd/>
          </a:ln>
        </p:spPr>
        <p:txBody>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0" name="Rectangle 5"/>
          <p:cNvSpPr txBox="1">
            <a:spLocks noChangeArrowheads="1"/>
          </p:cNvSpPr>
          <p:nvPr/>
        </p:nvSpPr>
        <p:spPr bwMode="auto">
          <a:xfrm>
            <a:off x="457200" y="1103173"/>
            <a:ext cx="8229600" cy="1219200"/>
          </a:xfrm>
          <a:prstGeom prst="rect">
            <a:avLst/>
          </a:prstGeom>
          <a:noFill/>
          <a:ln>
            <a:miter lim="800000"/>
            <a:headEnd/>
            <a:tailEnd/>
          </a:ln>
        </p:spPr>
        <p:txBody>
          <a:bodyPr/>
          <a:lstStyle/>
          <a:p>
            <a:pPr lvl="0" indent="-342900" eaLnBrk="0" hangingPunct="0">
              <a:spcBef>
                <a:spcPct val="20000"/>
              </a:spcBef>
            </a:pPr>
            <a:r>
              <a:rPr lang="en-US" sz="2400" dirty="0" smtClean="0"/>
              <a:t>Adding content to either the header or the footer can only be done in the Header and Footer View in Header &amp; Footer group on Home tab. </a:t>
            </a:r>
            <a:endParaRPr kumimoji="0" lang="en-US" sz="2400" b="0" i="0" u="none" strike="noStrike" kern="0" cap="none" spc="0" normalizeH="0" baseline="0" noProof="0" dirty="0" smtClean="0">
              <a:ln>
                <a:noFill/>
              </a:ln>
              <a:solidFill>
                <a:schemeClr val="tx1"/>
              </a:solidFill>
              <a:effectLst/>
              <a:uLnTx/>
              <a:uFillTx/>
              <a:latin typeface="+mn-lt"/>
              <a:cs typeface="+mn-cs"/>
            </a:endParaRPr>
          </a:p>
        </p:txBody>
      </p:sp>
      <p:sp>
        <p:nvSpPr>
          <p:cNvPr id="8" name="Text Placeholder 5"/>
          <p:cNvSpPr txBox="1">
            <a:spLocks/>
          </p:cNvSpPr>
          <p:nvPr/>
        </p:nvSpPr>
        <p:spPr bwMode="auto">
          <a:xfrm>
            <a:off x="457200" y="6248400"/>
            <a:ext cx="60198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Word 2013 &gt; Document Formatting Techniques &gt; Headers and Footers</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t="12778" r="14028" b="12593"/>
          <a:stretch/>
        </p:blipFill>
        <p:spPr>
          <a:xfrm>
            <a:off x="1981200" y="2322373"/>
            <a:ext cx="5486400" cy="3571921"/>
          </a:xfrm>
          <a:prstGeom prst="rect">
            <a:avLst/>
          </a:prstGeom>
        </p:spPr>
      </p:pic>
      <p:sp>
        <p:nvSpPr>
          <p:cNvPr id="9"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Headers and Footers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txBox="1">
            <a:spLocks noChangeArrowheads="1"/>
          </p:cNvSpPr>
          <p:nvPr/>
        </p:nvSpPr>
        <p:spPr bwMode="auto">
          <a:xfrm>
            <a:off x="5029200" y="1447800"/>
            <a:ext cx="3962400" cy="4419600"/>
          </a:xfrm>
          <a:prstGeom prst="rect">
            <a:avLst/>
          </a:prstGeom>
          <a:noFill/>
          <a:ln>
            <a:miter lim="800000"/>
            <a:headEnd/>
            <a:tailEnd/>
          </a:ln>
        </p:spPr>
        <p:txBody>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0" name="Rectangle 5"/>
          <p:cNvSpPr txBox="1">
            <a:spLocks noChangeArrowheads="1"/>
          </p:cNvSpPr>
          <p:nvPr/>
        </p:nvSpPr>
        <p:spPr bwMode="auto">
          <a:xfrm>
            <a:off x="533400" y="990600"/>
            <a:ext cx="8229600" cy="838200"/>
          </a:xfrm>
          <a:prstGeom prst="rect">
            <a:avLst/>
          </a:prstGeom>
          <a:noFill/>
          <a:ln>
            <a:miter lim="800000"/>
            <a:headEnd/>
            <a:tailEnd/>
          </a:ln>
        </p:spPr>
        <p:txBody>
          <a:bodyPr/>
          <a:lstStyle/>
          <a:p>
            <a:pPr lvl="0" indent="-342900" eaLnBrk="0" hangingPunct="0">
              <a:spcBef>
                <a:spcPct val="20000"/>
              </a:spcBef>
            </a:pPr>
            <a:r>
              <a:rPr lang="en-US" sz="2400" dirty="0" smtClean="0"/>
              <a:t>When you press the Tab key, the insertion point moves to the next tab location, which is also called a </a:t>
            </a:r>
            <a:r>
              <a:rPr lang="en-US" sz="2400" i="1" dirty="0" smtClean="0"/>
              <a:t>tab stop</a:t>
            </a:r>
            <a:r>
              <a:rPr lang="en-US" sz="2400" dirty="0" smtClean="0"/>
              <a:t>. </a:t>
            </a:r>
            <a:endParaRPr kumimoji="0" lang="en-US" sz="2400" b="0" i="0" u="none" strike="noStrike" kern="0" cap="none" spc="0" normalizeH="0" baseline="0" noProof="0" dirty="0" smtClean="0">
              <a:ln>
                <a:noFill/>
              </a:ln>
              <a:solidFill>
                <a:schemeClr val="tx1"/>
              </a:solidFill>
              <a:effectLst/>
              <a:uLnTx/>
              <a:uFillTx/>
              <a:latin typeface="+mn-lt"/>
              <a:cs typeface="+mn-cs"/>
            </a:endParaRPr>
          </a:p>
        </p:txBody>
      </p:sp>
      <p:sp>
        <p:nvSpPr>
          <p:cNvPr id="18"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Word 2013 &gt; Document Formatting Techniques &gt; Tabs and Indents</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55376" y="2035681"/>
            <a:ext cx="5486400" cy="1229550"/>
          </a:xfrm>
          <a:prstGeom prst="rect">
            <a:avLst/>
          </a:prstGeom>
        </p:spPr>
      </p:pic>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64776" y="3254881"/>
            <a:ext cx="2743200" cy="1458000"/>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231776" y="3788281"/>
            <a:ext cx="2743200" cy="1788518"/>
          </a:xfrm>
          <a:prstGeom prst="rect">
            <a:avLst/>
          </a:prstGeom>
        </p:spPr>
      </p:pic>
      <p:pic>
        <p:nvPicPr>
          <p:cNvPr id="5" name="Picture 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974976" y="4321681"/>
            <a:ext cx="2743200" cy="1500996"/>
          </a:xfrm>
          <a:prstGeom prst="rect">
            <a:avLst/>
          </a:prstGeom>
        </p:spPr>
      </p:pic>
      <p:sp>
        <p:nvSpPr>
          <p:cNvPr id="11"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Tabs and Indents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txBox="1">
            <a:spLocks noChangeArrowheads="1"/>
          </p:cNvSpPr>
          <p:nvPr/>
        </p:nvSpPr>
        <p:spPr bwMode="auto">
          <a:xfrm>
            <a:off x="5029200" y="1447800"/>
            <a:ext cx="3962400" cy="4419600"/>
          </a:xfrm>
          <a:prstGeom prst="rect">
            <a:avLst/>
          </a:prstGeom>
          <a:noFill/>
          <a:ln>
            <a:miter lim="800000"/>
            <a:headEnd/>
            <a:tailEnd/>
          </a:ln>
        </p:spPr>
        <p:txBody>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0" name="Rectangle 5"/>
          <p:cNvSpPr txBox="1">
            <a:spLocks noChangeArrowheads="1"/>
          </p:cNvSpPr>
          <p:nvPr/>
        </p:nvSpPr>
        <p:spPr bwMode="auto">
          <a:xfrm>
            <a:off x="457200" y="1638300"/>
            <a:ext cx="4572000" cy="3581400"/>
          </a:xfrm>
          <a:prstGeom prst="rect">
            <a:avLst/>
          </a:prstGeom>
          <a:noFill/>
          <a:ln>
            <a:miter lim="800000"/>
            <a:headEnd/>
            <a:tailEnd/>
          </a:ln>
        </p:spPr>
        <p:txBody>
          <a:bodyPr/>
          <a:lstStyle/>
          <a:p>
            <a:pPr marL="342900" lvl="0" indent="-342900" eaLnBrk="0" hangingPunct="0">
              <a:spcBef>
                <a:spcPct val="20000"/>
              </a:spcBef>
              <a:buFontTx/>
              <a:buChar char="•"/>
            </a:pPr>
            <a:r>
              <a:rPr lang="en-US" sz="2400" dirty="0" smtClean="0"/>
              <a:t>One-inch margins are required for MLA, or Modern Language Association, formatted documents, such as research papers.</a:t>
            </a:r>
          </a:p>
          <a:p>
            <a:pPr marL="342900" lvl="0" indent="-342900" eaLnBrk="0" hangingPunct="0">
              <a:spcBef>
                <a:spcPct val="20000"/>
              </a:spcBef>
              <a:buFontTx/>
              <a:buChar char="•"/>
            </a:pPr>
            <a:endParaRPr lang="en-US" sz="2400" dirty="0" smtClean="0"/>
          </a:p>
          <a:p>
            <a:pPr marL="342900" lvl="0" indent="-342900" eaLnBrk="0" hangingPunct="0">
              <a:spcBef>
                <a:spcPct val="20000"/>
              </a:spcBef>
              <a:buFontTx/>
              <a:buChar char="•"/>
            </a:pPr>
            <a:r>
              <a:rPr lang="en-US" sz="2400" dirty="0" smtClean="0"/>
              <a:t>Margin settings are located in the Page Setup group on the Page Layout tab. </a:t>
            </a:r>
          </a:p>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8" name="Text Placeholder 5"/>
          <p:cNvSpPr txBox="1">
            <a:spLocks/>
          </p:cNvSpPr>
          <p:nvPr/>
        </p:nvSpPr>
        <p:spPr bwMode="auto">
          <a:xfrm>
            <a:off x="457200" y="6248400"/>
            <a:ext cx="6096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Word 2013 &gt; Document Formatting Techniques &gt; Setting Document Margins</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48400" y="1100890"/>
            <a:ext cx="2286000" cy="4656221"/>
          </a:xfrm>
          <a:prstGeom prst="rect">
            <a:avLst/>
          </a:prstGeom>
        </p:spPr>
      </p:pic>
      <p:sp>
        <p:nvSpPr>
          <p:cNvPr id="9"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Setting Document Margins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0">
                                            <p:txEl>
                                              <p:pRg st="2" end="2"/>
                                            </p:txEl>
                                          </p:spTgt>
                                        </p:tgtEl>
                                        <p:attrNameLst>
                                          <p:attrName>style.visibility</p:attrName>
                                        </p:attrNameLst>
                                      </p:cBhvr>
                                      <p:to>
                                        <p:strVal val="visible"/>
                                      </p:to>
                                    </p:set>
                                    <p:animEffect transition="in" filter="wipe(down)">
                                      <p:cBhvr>
                                        <p:cTn id="10"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txBox="1">
            <a:spLocks noChangeArrowheads="1"/>
          </p:cNvSpPr>
          <p:nvPr/>
        </p:nvSpPr>
        <p:spPr bwMode="auto">
          <a:xfrm>
            <a:off x="429559" y="1333500"/>
            <a:ext cx="3657600" cy="4305300"/>
          </a:xfrm>
          <a:prstGeom prst="rect">
            <a:avLst/>
          </a:prstGeom>
          <a:noFill/>
          <a:ln>
            <a:miter lim="800000"/>
            <a:headEnd/>
            <a:tailEnd/>
          </a:ln>
        </p:spPr>
        <p:txBody>
          <a:bodyPr/>
          <a:lstStyle/>
          <a:p>
            <a:pPr marL="342900" lvl="0" indent="-342900" eaLnBrk="0" hangingPunct="0">
              <a:spcBef>
                <a:spcPct val="20000"/>
              </a:spcBef>
              <a:buFontTx/>
              <a:buChar char="•"/>
            </a:pPr>
            <a:r>
              <a:rPr lang="en-US" sz="2400" dirty="0" smtClean="0"/>
              <a:t>Columns are a common formatting feature found in newspapers, newsletters, and many other documents.</a:t>
            </a:r>
          </a:p>
          <a:p>
            <a:pPr marL="342900" lvl="0" indent="-342900" eaLnBrk="0" hangingPunct="0">
              <a:spcBef>
                <a:spcPct val="20000"/>
              </a:spcBef>
              <a:buFontTx/>
              <a:buChar char="•"/>
            </a:pPr>
            <a:endParaRPr lang="en-US" sz="2400" dirty="0" smtClean="0"/>
          </a:p>
          <a:p>
            <a:pPr marL="342900" lvl="0" indent="-342900" eaLnBrk="0" hangingPunct="0">
              <a:spcBef>
                <a:spcPct val="20000"/>
              </a:spcBef>
              <a:buFontTx/>
              <a:buChar char="•"/>
            </a:pPr>
            <a:r>
              <a:rPr lang="en-US" sz="2400" dirty="0" smtClean="0"/>
              <a:t>The Columns feature in Word lets you arrange text in two or more vertical columns. </a:t>
            </a:r>
            <a:endParaRPr kumimoji="0" lang="en-US" sz="2400" b="0" i="0" u="none" strike="noStrike" kern="0" cap="none" spc="0" normalizeH="0" baseline="0" noProof="0" dirty="0" smtClean="0">
              <a:ln>
                <a:noFill/>
              </a:ln>
              <a:solidFill>
                <a:schemeClr val="tx1"/>
              </a:solidFill>
              <a:effectLst/>
              <a:uLnTx/>
              <a:uFillTx/>
              <a:latin typeface="+mn-lt"/>
              <a:cs typeface="+mn-cs"/>
            </a:endParaRPr>
          </a:p>
        </p:txBody>
      </p:sp>
      <p:sp>
        <p:nvSpPr>
          <p:cNvPr id="6" name="Text Placeholder 5"/>
          <p:cNvSpPr txBox="1">
            <a:spLocks/>
          </p:cNvSpPr>
          <p:nvPr/>
        </p:nvSpPr>
        <p:spPr bwMode="auto">
          <a:xfrm>
            <a:off x="457200" y="6248400"/>
            <a:ext cx="59436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Word 2013 &gt; Document Formatting Techniques &gt; Working with Columns</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58759" y="1733550"/>
            <a:ext cx="3111500" cy="3505200"/>
          </a:xfrm>
          <a:prstGeom prst="rect">
            <a:avLst/>
          </a:prstGeom>
        </p:spPr>
      </p:pic>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Working with Columns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0">
                                            <p:txEl>
                                              <p:pRg st="2" end="2"/>
                                            </p:txEl>
                                          </p:spTgt>
                                        </p:tgtEl>
                                        <p:attrNameLst>
                                          <p:attrName>style.visibility</p:attrName>
                                        </p:attrNameLst>
                                      </p:cBhvr>
                                      <p:to>
                                        <p:strVal val="visible"/>
                                      </p:to>
                                    </p:set>
                                    <p:animEffect transition="in" filter="wipe(down)">
                                      <p:cBhvr>
                                        <p:cTn id="10"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txBox="1">
            <a:spLocks noChangeArrowheads="1"/>
          </p:cNvSpPr>
          <p:nvPr/>
        </p:nvSpPr>
        <p:spPr bwMode="auto">
          <a:xfrm>
            <a:off x="5029200" y="1447800"/>
            <a:ext cx="3962400" cy="4419600"/>
          </a:xfrm>
          <a:prstGeom prst="rect">
            <a:avLst/>
          </a:prstGeom>
          <a:noFill/>
          <a:ln>
            <a:miter lim="800000"/>
            <a:headEnd/>
            <a:tailEnd/>
          </a:ln>
        </p:spPr>
        <p:txBody>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1" name="Rectangle 5"/>
          <p:cNvSpPr txBox="1">
            <a:spLocks noChangeArrowheads="1"/>
          </p:cNvSpPr>
          <p:nvPr/>
        </p:nvSpPr>
        <p:spPr bwMode="auto">
          <a:xfrm>
            <a:off x="457200" y="1066800"/>
            <a:ext cx="4800600" cy="609600"/>
          </a:xfrm>
          <a:prstGeom prst="rect">
            <a:avLst/>
          </a:prstGeom>
          <a:noFill/>
          <a:ln>
            <a:miter lim="800000"/>
            <a:headEnd/>
            <a:tailEnd/>
          </a:ln>
        </p:spPr>
        <p:txBody>
          <a:bodyPr/>
          <a:lstStyle/>
          <a:p>
            <a:pPr marL="342900" lvl="0" indent="-342900" eaLnBrk="0" hangingPunct="0">
              <a:spcBef>
                <a:spcPct val="20000"/>
              </a:spcBef>
            </a:pPr>
            <a:r>
              <a:rPr lang="en-US" sz="2400" dirty="0" smtClean="0"/>
              <a:t>Document with two columns. </a:t>
            </a:r>
            <a:endParaRPr kumimoji="0" lang="en-US" sz="2400" b="0" i="0" u="none" strike="noStrike" kern="0" cap="none" spc="0" normalizeH="0" baseline="0" noProof="0" dirty="0" smtClean="0">
              <a:ln>
                <a:noFill/>
              </a:ln>
              <a:solidFill>
                <a:schemeClr val="tx1"/>
              </a:solidFill>
              <a:effectLst/>
              <a:uLnTx/>
              <a:uFillTx/>
              <a:latin typeface="+mn-lt"/>
              <a:cs typeface="+mn-cs"/>
            </a:endParaRPr>
          </a:p>
        </p:txBody>
      </p:sp>
      <p:sp>
        <p:nvSpPr>
          <p:cNvPr id="8" name="Text Placeholder 5"/>
          <p:cNvSpPr txBox="1">
            <a:spLocks/>
          </p:cNvSpPr>
          <p:nvPr/>
        </p:nvSpPr>
        <p:spPr bwMode="auto">
          <a:xfrm>
            <a:off x="457200" y="6248400"/>
            <a:ext cx="59436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Word 2013 &gt; Document Formatting Techniques &gt; Working with Columns</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97050" y="1676400"/>
            <a:ext cx="5549900" cy="4051300"/>
          </a:xfrm>
          <a:prstGeom prst="rect">
            <a:avLst/>
          </a:prstGeom>
        </p:spPr>
      </p:pic>
      <p:sp>
        <p:nvSpPr>
          <p:cNvPr id="9"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Working with Columns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txBox="1">
            <a:spLocks noChangeArrowheads="1"/>
          </p:cNvSpPr>
          <p:nvPr/>
        </p:nvSpPr>
        <p:spPr bwMode="auto">
          <a:xfrm>
            <a:off x="5029200" y="1447800"/>
            <a:ext cx="3962400" cy="4419600"/>
          </a:xfrm>
          <a:prstGeom prst="rect">
            <a:avLst/>
          </a:prstGeom>
          <a:noFill/>
          <a:ln>
            <a:miter lim="800000"/>
            <a:headEnd/>
            <a:tailEnd/>
          </a:ln>
        </p:spPr>
        <p:txBody>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0" name="Rectangle 5"/>
          <p:cNvSpPr txBox="1">
            <a:spLocks noChangeArrowheads="1"/>
          </p:cNvSpPr>
          <p:nvPr/>
        </p:nvSpPr>
        <p:spPr bwMode="auto">
          <a:xfrm>
            <a:off x="457200" y="1297561"/>
            <a:ext cx="5029200" cy="4262878"/>
          </a:xfrm>
          <a:prstGeom prst="rect">
            <a:avLst/>
          </a:prstGeom>
          <a:noFill/>
          <a:ln>
            <a:miter lim="800000"/>
            <a:headEnd/>
            <a:tailEnd/>
          </a:ln>
        </p:spPr>
        <p:txBody>
          <a:bodyPr/>
          <a:lstStyle/>
          <a:p>
            <a:pPr marL="342900" lvl="0" indent="-342900" eaLnBrk="0" hangingPunct="0">
              <a:spcBef>
                <a:spcPct val="20000"/>
              </a:spcBef>
              <a:buFontTx/>
              <a:buChar char="•"/>
            </a:pPr>
            <a:r>
              <a:rPr lang="en-US" sz="2400" dirty="0" smtClean="0">
                <a:latin typeface="Arial" pitchFamily="34" charset="0"/>
                <a:cs typeface="Arial" pitchFamily="34" charset="0"/>
              </a:rPr>
              <a:t>You can make documents with multiple sections or headings easier to read by inserting manual page breaks so that each section or major heading starts on a new page</a:t>
            </a:r>
            <a:r>
              <a:rPr lang="en-US" sz="2400" dirty="0" smtClean="0">
                <a:latin typeface="Arial" pitchFamily="34" charset="0"/>
                <a:cs typeface="Arial" pitchFamily="34" charset="0"/>
              </a:rPr>
              <a:t>.</a:t>
            </a:r>
            <a:endParaRPr lang="en-US" sz="2400" dirty="0" smtClean="0">
              <a:latin typeface="Arial" pitchFamily="34" charset="0"/>
              <a:cs typeface="Arial" pitchFamily="34" charset="0"/>
            </a:endParaRPr>
          </a:p>
          <a:p>
            <a:pPr marL="342900" lvl="0" indent="-342900" eaLnBrk="0" hangingPunct="0">
              <a:spcBef>
                <a:spcPct val="20000"/>
              </a:spcBef>
              <a:buFontTx/>
              <a:buChar char="•"/>
            </a:pPr>
            <a:r>
              <a:rPr kumimoji="0" lang="en-US" sz="2400" b="0" i="0" u="none" strike="noStrike" kern="0" cap="none" spc="0" normalizeH="0" baseline="0" noProof="0" dirty="0" smtClean="0">
                <a:ln>
                  <a:noFill/>
                </a:ln>
                <a:solidFill>
                  <a:schemeClr val="tx1"/>
                </a:solidFill>
                <a:effectLst/>
                <a:uLnTx/>
                <a:uFillTx/>
                <a:latin typeface="Arial" pitchFamily="34" charset="0"/>
                <a:cs typeface="Arial" pitchFamily="34" charset="0"/>
              </a:rPr>
              <a:t>To</a:t>
            </a:r>
            <a:r>
              <a:rPr kumimoji="0" lang="en-US" sz="2400" b="0" i="0" u="none" strike="noStrike" kern="0" cap="none" spc="0" normalizeH="0" noProof="0" dirty="0" smtClean="0">
                <a:ln>
                  <a:noFill/>
                </a:ln>
                <a:solidFill>
                  <a:schemeClr val="tx1"/>
                </a:solidFill>
                <a:effectLst/>
                <a:uLnTx/>
                <a:uFillTx/>
                <a:latin typeface="Arial" pitchFamily="34" charset="0"/>
                <a:cs typeface="Arial" pitchFamily="34" charset="0"/>
              </a:rPr>
              <a:t> insert a manual page break, press </a:t>
            </a:r>
            <a:r>
              <a:rPr kumimoji="0" lang="en-US" sz="2400" b="0" i="0" u="none" strike="noStrike" kern="0" cap="none" spc="0" normalizeH="0" noProof="0" dirty="0" smtClean="0">
                <a:ln>
                  <a:noFill/>
                </a:ln>
                <a:solidFill>
                  <a:schemeClr val="tx1"/>
                </a:solidFill>
                <a:effectLst/>
                <a:uLnTx/>
                <a:uFillTx/>
                <a:latin typeface="Arial" pitchFamily="34" charset="0"/>
                <a:cs typeface="Arial" pitchFamily="34" charset="0"/>
              </a:rPr>
              <a:t>Ctrl+Enter</a:t>
            </a:r>
            <a:r>
              <a:rPr kumimoji="0" lang="en-US" sz="2400" b="0" i="0" u="none" strike="noStrike" kern="0" cap="none" spc="0" normalizeH="0" noProof="0" dirty="0" smtClean="0">
                <a:ln>
                  <a:noFill/>
                </a:ln>
                <a:solidFill>
                  <a:schemeClr val="tx1"/>
                </a:solidFill>
                <a:effectLst/>
                <a:uLnTx/>
                <a:uFillTx/>
                <a:latin typeface="Arial" pitchFamily="34" charset="0"/>
                <a:cs typeface="Arial" pitchFamily="34" charset="0"/>
              </a:rPr>
              <a:t>.</a:t>
            </a:r>
            <a:endParaRPr kumimoji="0" lang="en-US" sz="2400" b="0" i="0" u="none" strike="noStrike" kern="0" cap="none" spc="0" normalizeH="0" noProof="0" dirty="0" smtClean="0">
              <a:ln>
                <a:noFill/>
              </a:ln>
              <a:solidFill>
                <a:schemeClr val="tx1"/>
              </a:solidFill>
              <a:effectLst/>
              <a:uLnTx/>
              <a:uFillTx/>
              <a:latin typeface="Arial" pitchFamily="34" charset="0"/>
              <a:cs typeface="Arial" pitchFamily="34" charset="0"/>
            </a:endParaRPr>
          </a:p>
          <a:p>
            <a:pPr marL="342900" lvl="0" indent="-342900" eaLnBrk="0" hangingPunct="0">
              <a:spcBef>
                <a:spcPct val="20000"/>
              </a:spcBef>
              <a:buFontTx/>
              <a:buChar char="•"/>
            </a:pPr>
            <a:r>
              <a:rPr kumimoji="0" lang="en-US" sz="2400" b="0" i="0" u="none" strike="noStrike" kern="0" cap="none" spc="0" normalizeH="0" baseline="0" noProof="0" dirty="0" smtClean="0">
                <a:ln>
                  <a:noFill/>
                </a:ln>
                <a:solidFill>
                  <a:schemeClr val="tx1"/>
                </a:solidFill>
                <a:effectLst/>
                <a:uLnTx/>
                <a:uFillTx/>
                <a:latin typeface="Arial" pitchFamily="34" charset="0"/>
                <a:cs typeface="Arial" pitchFamily="34" charset="0"/>
              </a:rPr>
              <a:t>To</a:t>
            </a:r>
            <a:r>
              <a:rPr kumimoji="0" lang="en-US" sz="2400" b="0" i="0" u="none" strike="noStrike" kern="0" cap="none" spc="0" normalizeH="0" noProof="0" dirty="0" smtClean="0">
                <a:ln>
                  <a:noFill/>
                </a:ln>
                <a:solidFill>
                  <a:schemeClr val="tx1"/>
                </a:solidFill>
                <a:effectLst/>
                <a:uLnTx/>
                <a:uFillTx/>
                <a:latin typeface="Arial" pitchFamily="34" charset="0"/>
                <a:cs typeface="Arial" pitchFamily="34" charset="0"/>
              </a:rPr>
              <a:t> insert a section break, click the Breaks button in Page Setup group on Page Layout tab.</a:t>
            </a:r>
            <a:endParaRPr kumimoji="0" lang="en-US" sz="2400" b="0" i="0" u="none" strike="noStrike" kern="0" cap="none" spc="0" normalizeH="0" baseline="0" noProof="0" dirty="0" smtClean="0">
              <a:ln>
                <a:noFill/>
              </a:ln>
              <a:solidFill>
                <a:schemeClr val="tx1"/>
              </a:solidFill>
              <a:effectLst/>
              <a:uLnTx/>
              <a:uFillTx/>
              <a:latin typeface="Arial" pitchFamily="34" charset="0"/>
              <a:cs typeface="Arial" pitchFamily="34" charset="0"/>
            </a:endParaRPr>
          </a:p>
        </p:txBody>
      </p:sp>
      <p:sp>
        <p:nvSpPr>
          <p:cNvPr id="9" name="Text Placeholder 5"/>
          <p:cNvSpPr txBox="1">
            <a:spLocks/>
          </p:cNvSpPr>
          <p:nvPr/>
        </p:nvSpPr>
        <p:spPr bwMode="auto">
          <a:xfrm>
            <a:off x="457200" y="6248400"/>
            <a:ext cx="7239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Word 2013 &gt; Document Formatting Techniques &gt; Inserting Page and Section Breaks</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43600" y="1204473"/>
            <a:ext cx="2743200" cy="4449055"/>
          </a:xfrm>
          <a:prstGeom prst="rect">
            <a:avLst/>
          </a:prstGeom>
        </p:spPr>
      </p:pic>
      <p:sp>
        <p:nvSpPr>
          <p:cNvPr id="8"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Inserting Page and Section Breaks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wipe(down)">
                                      <p:cBhvr>
                                        <p:cTn id="10" dur="500"/>
                                        <p:tgtEl>
                                          <p:spTgt spid="10">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wipe(down)">
                                      <p:cBhvr>
                                        <p:cTn id="13"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bwMode="auto">
          <a:xfrm>
            <a:off x="484094" y="4724400"/>
            <a:ext cx="4114800" cy="1371600"/>
          </a:xfrm>
          <a:prstGeom prst="rect">
            <a:avLst/>
          </a:prstGeom>
          <a:noFill/>
          <a:ln>
            <a:miter lim="800000"/>
            <a:headEnd/>
            <a:tailEnd/>
          </a:ln>
        </p:spPr>
        <p:txBody>
          <a:bodyPr/>
          <a:lstStyle/>
          <a:p>
            <a:pPr marL="342900" marR="0" lvl="0" indent="-182563" algn="l" defTabSz="914400" rtl="0" eaLnBrk="1" fontAlgn="base" latinLnBrk="0" hangingPunct="1">
              <a:lnSpc>
                <a:spcPct val="100000"/>
              </a:lnSpc>
              <a:spcBef>
                <a:spcPct val="20000"/>
              </a:spcBef>
              <a:spcAft>
                <a:spcPct val="0"/>
              </a:spcAft>
              <a:buClrTx/>
              <a:buSzTx/>
              <a:buFontTx/>
              <a:buChar char="•"/>
              <a:tabLst/>
              <a:defRPr/>
            </a:pPr>
            <a:r>
              <a:rPr lang="en-US" kern="0" dirty="0" smtClean="0">
                <a:latin typeface="+mn-lt"/>
                <a:cs typeface="+mn-cs"/>
              </a:rPr>
              <a:t>Inserting Figures with Captions</a:t>
            </a:r>
          </a:p>
          <a:p>
            <a:pPr marL="342900" marR="0" lvl="0" indent="-182563"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Thesaurus, Define Tool, and </a:t>
            </a:r>
            <a:r>
              <a:rPr kumimoji="0" lang="en-US" sz="1800" b="0" i="0" u="none" strike="noStrike" kern="0" cap="none" spc="0" normalizeH="0" noProof="0" dirty="0" smtClean="0">
                <a:ln>
                  <a:noFill/>
                </a:ln>
                <a:solidFill>
                  <a:schemeClr val="tx1"/>
                </a:solidFill>
                <a:effectLst/>
                <a:uLnTx/>
                <a:uFillTx/>
                <a:latin typeface="+mn-lt"/>
                <a:ea typeface="+mn-ea"/>
                <a:cs typeface="+mn-cs"/>
              </a:rPr>
              <a:t>Document </a:t>
            </a:r>
            <a:r>
              <a:rPr lang="en-US" kern="0" dirty="0" smtClean="0">
                <a:latin typeface="+mn-lt"/>
                <a:cs typeface="+mn-cs"/>
              </a:rPr>
              <a:t>Statistics</a:t>
            </a:r>
          </a:p>
          <a:p>
            <a:pPr marL="342900" marR="0" lvl="0" indent="-182563"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Footnotes</a:t>
            </a:r>
            <a:r>
              <a:rPr kumimoji="0" lang="en-US" sz="1800" b="0" i="0" u="none" strike="noStrike" kern="0" cap="none" spc="0" normalizeH="0" noProof="0" dirty="0" smtClean="0">
                <a:ln>
                  <a:noFill/>
                </a:ln>
                <a:solidFill>
                  <a:schemeClr val="tx1"/>
                </a:solidFill>
                <a:effectLst/>
                <a:uLnTx/>
                <a:uFillTx/>
                <a:latin typeface="+mn-lt"/>
                <a:ea typeface="+mn-ea"/>
                <a:cs typeface="+mn-cs"/>
              </a:rPr>
              <a:t> and Endnotes</a:t>
            </a: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182563"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5" name="TextBox 8"/>
          <p:cNvSpPr txBox="1">
            <a:spLocks noChangeArrowheads="1"/>
          </p:cNvSpPr>
          <p:nvPr/>
        </p:nvSpPr>
        <p:spPr bwMode="auto">
          <a:xfrm>
            <a:off x="484094" y="4357687"/>
            <a:ext cx="1728276" cy="366713"/>
          </a:xfrm>
          <a:prstGeom prst="rect">
            <a:avLst/>
          </a:prstGeom>
          <a:noFill/>
          <a:ln w="9525">
            <a:noFill/>
            <a:miter lim="800000"/>
            <a:headEnd/>
            <a:tailEnd/>
          </a:ln>
        </p:spPr>
        <p:txBody>
          <a:bodyPr wrap="square">
            <a:spAutoFit/>
          </a:bodyPr>
          <a:lstStyle/>
          <a:p>
            <a:r>
              <a:rPr lang="en-US" dirty="0"/>
              <a:t>In this section:</a:t>
            </a:r>
          </a:p>
        </p:txBody>
      </p:sp>
      <p:sp>
        <p:nvSpPr>
          <p:cNvPr id="6" name="Content Placeholder 3"/>
          <p:cNvSpPr txBox="1">
            <a:spLocks/>
          </p:cNvSpPr>
          <p:nvPr/>
        </p:nvSpPr>
        <p:spPr bwMode="auto">
          <a:xfrm>
            <a:off x="5181600" y="4953000"/>
            <a:ext cx="3505200" cy="1143000"/>
          </a:xfrm>
          <a:prstGeom prst="rect">
            <a:avLst/>
          </a:prstGeom>
          <a:noFill/>
          <a:ln>
            <a:miter lim="800000"/>
            <a:headEnd/>
            <a:tailEnd/>
          </a:ln>
        </p:spPr>
        <p:txBody>
          <a:bodyPr/>
          <a:lstStyle/>
          <a:p>
            <a:pPr marL="342900" indent="-182563">
              <a:spcBef>
                <a:spcPct val="20000"/>
              </a:spcBef>
              <a:buFontTx/>
              <a:buChar char="•"/>
            </a:pPr>
            <a:r>
              <a:rPr lang="en-US" kern="0" dirty="0" smtClean="0"/>
              <a:t>Citations and Bibliography</a:t>
            </a:r>
          </a:p>
          <a:p>
            <a:pPr marL="342900" indent="-182563">
              <a:spcBef>
                <a:spcPct val="20000"/>
              </a:spcBef>
              <a:buFontTx/>
              <a:buChar char="•"/>
            </a:pPr>
            <a:r>
              <a:rPr lang="en-US" kern="0" dirty="0" smtClean="0"/>
              <a:t>Table of Contents</a:t>
            </a:r>
          </a:p>
          <a:p>
            <a:pPr marL="342900" lvl="0" indent="-182563">
              <a:spcBef>
                <a:spcPct val="20000"/>
              </a:spcBef>
              <a:buFontTx/>
              <a:buChar char="•"/>
            </a:pPr>
            <a:r>
              <a:rPr lang="en-US" kern="0" dirty="0"/>
              <a:t>Symbols and </a:t>
            </a:r>
            <a:r>
              <a:rPr lang="en-US" kern="0" dirty="0" smtClean="0"/>
              <a:t>Equations</a:t>
            </a:r>
          </a:p>
          <a:p>
            <a:pPr marL="342900" indent="-182563">
              <a:spcBef>
                <a:spcPct val="20000"/>
              </a:spcBef>
            </a:pPr>
            <a:endParaRPr lang="en-US" kern="0" dirty="0" smtClean="0"/>
          </a:p>
          <a:p>
            <a:pPr marL="342900" indent="-182563">
              <a:spcBef>
                <a:spcPct val="20000"/>
              </a:spcBef>
              <a:buFontTx/>
              <a:buChar char="•"/>
            </a:pP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182563" algn="l"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182563"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7" name="Rectangle 6"/>
          <p:cNvSpPr/>
          <p:nvPr/>
        </p:nvSpPr>
        <p:spPr>
          <a:xfrm>
            <a:off x="457200" y="2590800"/>
            <a:ext cx="8229600" cy="1631216"/>
          </a:xfrm>
          <a:prstGeom prst="rect">
            <a:avLst/>
          </a:prstGeom>
        </p:spPr>
        <p:txBody>
          <a:bodyPr wrap="square">
            <a:spAutoFit/>
          </a:bodyPr>
          <a:lstStyle/>
          <a:p>
            <a:r>
              <a:rPr lang="en-US" sz="2000" i="1" dirty="0" smtClean="0"/>
              <a:t>The video lessons in this section are designed to help you acquire word processing skills you can use right now in your college career. College-level research papers often call for the inclusion of figures with captions, footnotes, citations, statistics, bibliographies, tables of contents, and more. </a:t>
            </a:r>
            <a:endParaRPr lang="en-US" sz="2000" i="1" dirty="0"/>
          </a:p>
        </p:txBody>
      </p:sp>
      <p:sp>
        <p:nvSpPr>
          <p:cNvPr id="8"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Word 2013 &gt; Academic Publishing Tools</a:t>
            </a:r>
          </a:p>
        </p:txBody>
      </p:sp>
      <p:sp>
        <p:nvSpPr>
          <p:cNvPr id="9" name="Content Placeholder 2"/>
          <p:cNvSpPr txBox="1">
            <a:spLocks/>
          </p:cNvSpPr>
          <p:nvPr/>
        </p:nvSpPr>
        <p:spPr bwMode="auto">
          <a:xfrm>
            <a:off x="228600" y="457200"/>
            <a:ext cx="8458200" cy="21336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marL="228600" indent="-228600" eaLnBrk="1" hangingPunct="1">
              <a:buFontTx/>
              <a:buNone/>
            </a:pPr>
            <a:r>
              <a:rPr lang="en-US" sz="6600" b="1" dirty="0" smtClean="0">
                <a:solidFill>
                  <a:srgbClr val="00AFD7"/>
                </a:solidFill>
                <a:latin typeface="Calibri" charset="0"/>
              </a:rPr>
              <a:t>Academic Publishing Tools</a:t>
            </a:r>
            <a:endParaRPr lang="en-US" sz="6600" b="1" dirty="0" smtClean="0">
              <a:solidFill>
                <a:srgbClr val="00AFD7"/>
              </a:solidFill>
              <a:latin typeface="Calibri"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ChangeArrowheads="1"/>
          </p:cNvSpPr>
          <p:nvPr/>
        </p:nvSpPr>
        <p:spPr bwMode="auto">
          <a:xfrm>
            <a:off x="533400" y="1158346"/>
            <a:ext cx="3352800" cy="4638675"/>
          </a:xfrm>
          <a:prstGeom prst="rect">
            <a:avLst/>
          </a:prstGeom>
          <a:noFill/>
          <a:ln>
            <a:miter lim="800000"/>
            <a:headEnd/>
            <a:tailEnd/>
          </a:ln>
        </p:spPr>
        <p:txBody>
          <a:bodyPr/>
          <a:lstStyle/>
          <a:p>
            <a:pPr marL="342900" lvl="0" indent="-342900" eaLnBrk="0" hangingPunct="0">
              <a:spcBef>
                <a:spcPct val="20000"/>
              </a:spcBef>
              <a:buFontTx/>
              <a:buChar char="•"/>
            </a:pPr>
            <a:r>
              <a:rPr lang="en-US" sz="2400" dirty="0" smtClean="0"/>
              <a:t>Figures are illustrations that support </a:t>
            </a:r>
            <a:r>
              <a:rPr lang="en-US" sz="2400" dirty="0" smtClean="0"/>
              <a:t>text.</a:t>
            </a:r>
            <a:endParaRPr lang="en-US" sz="2400" dirty="0" smtClean="0"/>
          </a:p>
          <a:p>
            <a:pPr marL="342900" lvl="0" indent="-342900" eaLnBrk="0" hangingPunct="0">
              <a:spcBef>
                <a:spcPct val="20000"/>
              </a:spcBef>
              <a:buFontTx/>
              <a:buChar char="•"/>
            </a:pPr>
            <a:r>
              <a:rPr lang="en-US" sz="2400" dirty="0" smtClean="0"/>
              <a:t>Many types of documents can benefit from </a:t>
            </a:r>
            <a:r>
              <a:rPr lang="en-US" sz="2400" dirty="0" smtClean="0"/>
              <a:t>using </a:t>
            </a:r>
            <a:r>
              <a:rPr lang="en-US" sz="2400" dirty="0" smtClean="0"/>
              <a:t>figures</a:t>
            </a:r>
            <a:r>
              <a:rPr lang="en-US" sz="2400" dirty="0" smtClean="0"/>
              <a:t>.</a:t>
            </a:r>
            <a:endParaRPr lang="en-US" sz="2400" dirty="0" smtClean="0"/>
          </a:p>
          <a:p>
            <a:pPr marL="342900" lvl="0" indent="-342900" eaLnBrk="0" hangingPunct="0">
              <a:spcBef>
                <a:spcPct val="20000"/>
              </a:spcBef>
              <a:buFontTx/>
              <a:buChar char="•"/>
            </a:pPr>
            <a:r>
              <a:rPr lang="en-US" sz="2400" dirty="0" smtClean="0"/>
              <a:t>To insert a caption, right-click figure to display a menu, which has an Insert Caption option.</a:t>
            </a:r>
          </a:p>
          <a:p>
            <a:pPr marL="342900" lvl="0" indent="-342900" eaLnBrk="0" hangingPunct="0">
              <a:spcBef>
                <a:spcPct val="20000"/>
              </a:spcBef>
              <a:buFontTx/>
              <a:buChar cha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6" name="Text Placeholder 5"/>
          <p:cNvSpPr txBox="1">
            <a:spLocks/>
          </p:cNvSpPr>
          <p:nvPr/>
        </p:nvSpPr>
        <p:spPr bwMode="auto">
          <a:xfrm>
            <a:off x="457200" y="6248400"/>
            <a:ext cx="6096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Word 2013 &gt; Academic Publishing Tools &gt; Inserting Figures with Captions</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14800" y="1752600"/>
            <a:ext cx="4572000" cy="3450167"/>
          </a:xfrm>
          <a:prstGeom prst="rect">
            <a:avLst/>
          </a:prstGeom>
        </p:spPr>
      </p:pic>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Inserting Figures </a:t>
            </a:r>
            <a:r>
              <a:rPr lang="en-US" dirty="0" smtClean="0"/>
              <a:t>with Captions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down)">
                                      <p:cBhvr>
                                        <p:cTn id="10" dur="500"/>
                                        <p:tgtEl>
                                          <p:spTgt spid="8">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wipe(down)">
                                      <p:cBhvr>
                                        <p:cTn id="1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txBox="1">
            <a:spLocks noChangeArrowheads="1"/>
          </p:cNvSpPr>
          <p:nvPr/>
        </p:nvSpPr>
        <p:spPr bwMode="auto">
          <a:xfrm>
            <a:off x="5029200" y="1447800"/>
            <a:ext cx="3962400" cy="4419600"/>
          </a:xfrm>
          <a:prstGeom prst="rect">
            <a:avLst/>
          </a:prstGeom>
          <a:noFill/>
          <a:ln>
            <a:miter lim="800000"/>
            <a:headEnd/>
            <a:tailEnd/>
          </a:ln>
        </p:spPr>
        <p:txBody>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8" name="Rectangle 5"/>
          <p:cNvSpPr txBox="1">
            <a:spLocks noChangeArrowheads="1"/>
          </p:cNvSpPr>
          <p:nvPr/>
        </p:nvSpPr>
        <p:spPr bwMode="auto">
          <a:xfrm>
            <a:off x="472889" y="1676400"/>
            <a:ext cx="3635188" cy="3975847"/>
          </a:xfrm>
          <a:prstGeom prst="rect">
            <a:avLst/>
          </a:prstGeom>
          <a:noFill/>
          <a:ln>
            <a:miter lim="800000"/>
            <a:headEnd/>
            <a:tailEnd/>
          </a:ln>
        </p:spPr>
        <p:txBody>
          <a:bodyPr/>
          <a:lstStyle/>
          <a:p>
            <a:pPr marL="342900" lvl="0" indent="-342900" eaLnBrk="0" hangingPunct="0">
              <a:spcBef>
                <a:spcPct val="20000"/>
              </a:spcBef>
              <a:buFontTx/>
              <a:buChar char="•"/>
            </a:pPr>
            <a:r>
              <a:rPr lang="en-US" sz="2400" dirty="0" smtClean="0"/>
              <a:t>Thesaurus </a:t>
            </a:r>
            <a:r>
              <a:rPr lang="en-US" sz="2400" dirty="0" smtClean="0"/>
              <a:t>suggests words with </a:t>
            </a:r>
            <a:r>
              <a:rPr lang="en-US" sz="2400" dirty="0" smtClean="0"/>
              <a:t>similar meaning.</a:t>
            </a:r>
            <a:endParaRPr lang="en-US" sz="2400" dirty="0" smtClean="0"/>
          </a:p>
          <a:p>
            <a:pPr marL="342900" lvl="0" indent="-342900" eaLnBrk="0" hangingPunct="0">
              <a:spcBef>
                <a:spcPct val="20000"/>
              </a:spcBef>
              <a:buFontTx/>
              <a:buChar char="•"/>
            </a:pPr>
            <a:r>
              <a:rPr lang="en-US" sz="2400" dirty="0" smtClean="0"/>
              <a:t>Define connects </a:t>
            </a:r>
            <a:r>
              <a:rPr lang="en-US" sz="2400" dirty="0" smtClean="0"/>
              <a:t>to the Merriam-Webster dictionary.</a:t>
            </a:r>
          </a:p>
          <a:p>
            <a:pPr marL="342900" lvl="0" indent="-342900" eaLnBrk="0" hangingPunct="0">
              <a:spcBef>
                <a:spcPct val="20000"/>
              </a:spcBef>
              <a:buFontTx/>
              <a:buChar char="•"/>
            </a:pPr>
            <a:r>
              <a:rPr lang="en-US" sz="2400" dirty="0" smtClean="0"/>
              <a:t>Word Count finds the number of words, characters, and lines in a document. </a:t>
            </a:r>
            <a:endParaRPr kumimoji="0" lang="en-US" sz="2400" b="0" i="0" u="none" strike="noStrike" kern="0" cap="none" spc="0" normalizeH="0" baseline="0" noProof="0" dirty="0" smtClean="0">
              <a:ln>
                <a:noFill/>
              </a:ln>
              <a:solidFill>
                <a:schemeClr val="tx1"/>
              </a:solidFill>
              <a:effectLst/>
              <a:uLnTx/>
              <a:uFillTx/>
              <a:latin typeface="+mn-lt"/>
              <a:cs typeface="+mn-cs"/>
            </a:endParaRPr>
          </a:p>
        </p:txBody>
      </p:sp>
      <p:sp>
        <p:nvSpPr>
          <p:cNvPr id="9" name="Text Placeholder 5"/>
          <p:cNvSpPr txBox="1">
            <a:spLocks/>
          </p:cNvSpPr>
          <p:nvPr/>
        </p:nvSpPr>
        <p:spPr bwMode="auto">
          <a:xfrm>
            <a:off x="457200" y="6248400"/>
            <a:ext cx="7239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Word 2013 &gt; Academic Publishing Tools &gt; Thesaurus, Define Tool, and Document Statistics</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08077" y="2274091"/>
            <a:ext cx="4572000" cy="2780464"/>
          </a:xfrm>
          <a:prstGeom prst="rect">
            <a:avLst/>
          </a:prstGeom>
        </p:spPr>
      </p:pic>
      <p:sp>
        <p:nvSpPr>
          <p:cNvPr id="10" name="Rectangle 4"/>
          <p:cNvSpPr txBox="1">
            <a:spLocks noChangeArrowheads="1"/>
          </p:cNvSpPr>
          <p:nvPr/>
        </p:nvSpPr>
        <p:spPr bwMode="auto">
          <a:xfrm>
            <a:off x="457200" y="274638"/>
            <a:ext cx="8229600" cy="14017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marL="228600" indent="-228600" eaLnBrk="1" hangingPunct="1"/>
            <a:r>
              <a:rPr lang="en-US" dirty="0" smtClean="0"/>
              <a:t>Thesaurus, Define Tool, and Document Statistics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down)">
                                      <p:cBhvr>
                                        <p:cTn id="10" dur="500"/>
                                        <p:tgtEl>
                                          <p:spTgt spid="8">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wipe(down)">
                                      <p:cBhvr>
                                        <p:cTn id="1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2590800"/>
            <a:ext cx="8225118" cy="1938992"/>
          </a:xfrm>
          <a:prstGeom prst="rect">
            <a:avLst/>
          </a:prstGeom>
        </p:spPr>
        <p:txBody>
          <a:bodyPr wrap="square">
            <a:spAutoFit/>
          </a:bodyPr>
          <a:lstStyle/>
          <a:p>
            <a:r>
              <a:rPr lang="en-US" sz="2000" i="1" dirty="0" smtClean="0"/>
              <a:t>The video lessons in this section are designed to motivate you to spend time learning how to prepare documents that are both well-organized and easy to read. Through the project case study featuring Dr. Staci Chen and her new physical therapy clinic business plan, you’ll get the chance to practice the fundamental word processing techniques expected of every computer-literate college graduate. </a:t>
            </a:r>
            <a:endParaRPr lang="en-US" sz="2000" i="1" dirty="0"/>
          </a:p>
        </p:txBody>
      </p:sp>
      <p:sp>
        <p:nvSpPr>
          <p:cNvPr id="4" name="Content Placeholder 3"/>
          <p:cNvSpPr txBox="1">
            <a:spLocks/>
          </p:cNvSpPr>
          <p:nvPr/>
        </p:nvSpPr>
        <p:spPr bwMode="auto">
          <a:xfrm>
            <a:off x="528918" y="5085304"/>
            <a:ext cx="7315200" cy="920512"/>
          </a:xfrm>
          <a:prstGeom prst="rect">
            <a:avLst/>
          </a:prstGeom>
          <a:noFill/>
          <a:ln>
            <a:miter lim="800000"/>
            <a:headEnd/>
            <a:tailEnd/>
          </a:ln>
        </p:spPr>
        <p:txBody>
          <a:bodyPr numCol="2"/>
          <a:lstStyle/>
          <a:p>
            <a:pPr marL="342900" marR="0" lvl="0" indent="-182563"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Word Processing Tools and Features</a:t>
            </a:r>
          </a:p>
          <a:p>
            <a:pPr marL="342900" marR="0" lvl="0" indent="-182563" algn="l" defTabSz="914400" rtl="0" eaLnBrk="1" fontAlgn="base" latinLnBrk="0" hangingPunct="1">
              <a:lnSpc>
                <a:spcPct val="100000"/>
              </a:lnSpc>
              <a:spcBef>
                <a:spcPct val="20000"/>
              </a:spcBef>
              <a:spcAft>
                <a:spcPct val="0"/>
              </a:spcAft>
              <a:buClrTx/>
              <a:buSzTx/>
              <a:buFontTx/>
              <a:buChar char="•"/>
              <a:tabLst/>
              <a:defRPr/>
            </a:pPr>
            <a:r>
              <a:rPr lang="en-US" kern="0" dirty="0" smtClean="0">
                <a:latin typeface="+mn-lt"/>
                <a:cs typeface="+mn-cs"/>
              </a:rPr>
              <a:t>Word Processing Case </a:t>
            </a:r>
            <a:r>
              <a:rPr lang="en-US" kern="0" dirty="0" smtClean="0">
                <a:latin typeface="+mn-lt"/>
                <a:cs typeface="+mn-cs"/>
              </a:rPr>
              <a:t>Study</a:t>
            </a:r>
          </a:p>
          <a:p>
            <a:pPr marL="160337" marR="0" lvl="0" algn="l" defTabSz="914400" rtl="0" eaLnBrk="1" fontAlgn="base" latinLnBrk="0" hangingPunct="1">
              <a:lnSpc>
                <a:spcPct val="100000"/>
              </a:lnSpc>
              <a:spcBef>
                <a:spcPct val="20000"/>
              </a:spcBef>
              <a:spcAft>
                <a:spcPct val="0"/>
              </a:spcAft>
              <a:buClrTx/>
              <a:buSzTx/>
              <a:tabLst/>
              <a:defRPr/>
            </a:pP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182563"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Well-Formed Documents</a:t>
            </a:r>
          </a:p>
          <a:p>
            <a:pPr marL="342900" marR="0" lvl="0" indent="-182563"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Word Processing Uses</a:t>
            </a:r>
          </a:p>
          <a:p>
            <a:pPr marL="342900" marR="0" lvl="0" indent="-182563" algn="l"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182563"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5" name="TextBox 8"/>
          <p:cNvSpPr txBox="1">
            <a:spLocks noChangeArrowheads="1"/>
          </p:cNvSpPr>
          <p:nvPr/>
        </p:nvSpPr>
        <p:spPr bwMode="auto">
          <a:xfrm>
            <a:off x="533400" y="4701551"/>
            <a:ext cx="1644650" cy="366713"/>
          </a:xfrm>
          <a:prstGeom prst="rect">
            <a:avLst/>
          </a:prstGeom>
          <a:noFill/>
          <a:ln w="9525">
            <a:noFill/>
            <a:miter lim="800000"/>
            <a:headEnd/>
            <a:tailEnd/>
          </a:ln>
        </p:spPr>
        <p:txBody>
          <a:bodyPr wrap="none">
            <a:spAutoFit/>
          </a:bodyPr>
          <a:lstStyle/>
          <a:p>
            <a:r>
              <a:rPr lang="en-US" dirty="0"/>
              <a:t>In this section:</a:t>
            </a:r>
          </a:p>
        </p:txBody>
      </p:sp>
      <p:sp>
        <p:nvSpPr>
          <p:cNvPr id="7"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Word 2013 &gt; Overview of Word Processing</a:t>
            </a:r>
          </a:p>
        </p:txBody>
      </p:sp>
      <p:sp>
        <p:nvSpPr>
          <p:cNvPr id="9" name="Content Placeholder 2"/>
          <p:cNvSpPr txBox="1">
            <a:spLocks/>
          </p:cNvSpPr>
          <p:nvPr/>
        </p:nvSpPr>
        <p:spPr bwMode="auto">
          <a:xfrm>
            <a:off x="228600" y="457200"/>
            <a:ext cx="8458200" cy="21336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marL="228600" indent="-228600" eaLnBrk="1" hangingPunct="1">
              <a:buFontTx/>
              <a:buNone/>
            </a:pPr>
            <a:r>
              <a:rPr lang="en-US" sz="6600" b="1" dirty="0" smtClean="0">
                <a:solidFill>
                  <a:srgbClr val="00AFD7"/>
                </a:solidFill>
                <a:latin typeface="Calibri" charset="0"/>
              </a:rPr>
              <a:t>Overview of Word Processing</a:t>
            </a:r>
            <a:endParaRPr lang="en-US" sz="6600" b="1" dirty="0" smtClean="0">
              <a:solidFill>
                <a:srgbClr val="00AFD7"/>
              </a:solidFill>
              <a:latin typeface="Calibri"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txBox="1">
            <a:spLocks noChangeArrowheads="1"/>
          </p:cNvSpPr>
          <p:nvPr/>
        </p:nvSpPr>
        <p:spPr bwMode="auto">
          <a:xfrm>
            <a:off x="5029200" y="1447800"/>
            <a:ext cx="3962400" cy="4419600"/>
          </a:xfrm>
          <a:prstGeom prst="rect">
            <a:avLst/>
          </a:prstGeom>
          <a:noFill/>
          <a:ln>
            <a:miter lim="800000"/>
            <a:headEnd/>
            <a:tailEnd/>
          </a:ln>
        </p:spPr>
        <p:txBody>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8" name="Rectangle 5"/>
          <p:cNvSpPr txBox="1">
            <a:spLocks noChangeArrowheads="1"/>
          </p:cNvSpPr>
          <p:nvPr/>
        </p:nvSpPr>
        <p:spPr bwMode="auto">
          <a:xfrm>
            <a:off x="457200" y="1531525"/>
            <a:ext cx="3200400" cy="3822566"/>
          </a:xfrm>
          <a:prstGeom prst="rect">
            <a:avLst/>
          </a:prstGeom>
          <a:noFill/>
          <a:ln>
            <a:miter lim="800000"/>
            <a:headEnd/>
            <a:tailEnd/>
          </a:ln>
        </p:spPr>
        <p:txBody>
          <a:bodyPr/>
          <a:lstStyle/>
          <a:p>
            <a:pPr marL="342900" indent="-342900" eaLnBrk="0" hangingPunct="0">
              <a:spcBef>
                <a:spcPct val="20000"/>
              </a:spcBef>
              <a:buFontTx/>
              <a:buChar char="•"/>
            </a:pPr>
            <a:r>
              <a:rPr lang="en-US" sz="2400" dirty="0" smtClean="0"/>
              <a:t>A footnote is a short comment that appears at the bottom of a document page</a:t>
            </a:r>
            <a:r>
              <a:rPr lang="en-US" sz="2400" dirty="0" smtClean="0"/>
              <a:t>.</a:t>
            </a:r>
            <a:endParaRPr lang="en-US" sz="2400" dirty="0" smtClean="0"/>
          </a:p>
          <a:p>
            <a:pPr marL="342900" indent="-342900" eaLnBrk="0" hangingPunct="0">
              <a:spcBef>
                <a:spcPct val="20000"/>
              </a:spcBef>
              <a:buFontTx/>
              <a:buChar char="•"/>
            </a:pPr>
            <a:r>
              <a:rPr lang="en-US" sz="2400" dirty="0" smtClean="0"/>
              <a:t>An endnote is a comment that appears at the end of a document or section.</a:t>
            </a:r>
          </a:p>
          <a:p>
            <a:pPr marL="342900" lvl="0" indent="-342900" eaLnBrk="0" hangingPunct="0">
              <a:spcBef>
                <a:spcPct val="20000"/>
              </a:spcBef>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0" name="Text Placeholder 5"/>
          <p:cNvSpPr txBox="1">
            <a:spLocks/>
          </p:cNvSpPr>
          <p:nvPr/>
        </p:nvSpPr>
        <p:spPr bwMode="auto">
          <a:xfrm>
            <a:off x="457200" y="6248400"/>
            <a:ext cx="7239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Word 2013 &gt; Academic Publishing Tools &gt; Footnotes and Endnotes</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14800" y="1542607"/>
            <a:ext cx="4572000" cy="3800403"/>
          </a:xfrm>
          <a:prstGeom prst="rect">
            <a:avLst/>
          </a:prstGeom>
        </p:spPr>
      </p:pic>
      <p:sp>
        <p:nvSpPr>
          <p:cNvPr id="9"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Footnotes and Endnotes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down)">
                                      <p:cBhvr>
                                        <p:cTn id="1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txBox="1">
            <a:spLocks noChangeArrowheads="1"/>
          </p:cNvSpPr>
          <p:nvPr/>
        </p:nvSpPr>
        <p:spPr bwMode="auto">
          <a:xfrm>
            <a:off x="5029200" y="1447800"/>
            <a:ext cx="3962400" cy="4419600"/>
          </a:xfrm>
          <a:prstGeom prst="rect">
            <a:avLst/>
          </a:prstGeom>
          <a:noFill/>
          <a:ln>
            <a:miter lim="800000"/>
            <a:headEnd/>
            <a:tailEnd/>
          </a:ln>
        </p:spPr>
        <p:txBody>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8" name="Rectangle 5"/>
          <p:cNvSpPr txBox="1">
            <a:spLocks noChangeArrowheads="1"/>
          </p:cNvSpPr>
          <p:nvPr/>
        </p:nvSpPr>
        <p:spPr bwMode="auto">
          <a:xfrm>
            <a:off x="457200" y="1333500"/>
            <a:ext cx="4114800" cy="4191000"/>
          </a:xfrm>
          <a:prstGeom prst="rect">
            <a:avLst/>
          </a:prstGeom>
          <a:noFill/>
          <a:ln>
            <a:miter lim="800000"/>
            <a:headEnd/>
            <a:tailEnd/>
          </a:ln>
        </p:spPr>
        <p:txBody>
          <a:bodyPr/>
          <a:lstStyle/>
          <a:p>
            <a:pPr indent="-342900" eaLnBrk="0" hangingPunct="0">
              <a:spcBef>
                <a:spcPct val="20000"/>
              </a:spcBef>
            </a:pPr>
            <a:r>
              <a:rPr lang="en-US" sz="2400" dirty="0" smtClean="0"/>
              <a:t>Examples of symbols include:</a:t>
            </a:r>
          </a:p>
          <a:p>
            <a:pPr eaLnBrk="0" hangingPunct="0">
              <a:spcBef>
                <a:spcPct val="20000"/>
              </a:spcBef>
            </a:pPr>
            <a:endParaRPr lang="en-US" sz="2400" dirty="0" smtClean="0"/>
          </a:p>
          <a:p>
            <a:pPr eaLnBrk="0" hangingPunct="0">
              <a:spcBef>
                <a:spcPct val="20000"/>
              </a:spcBef>
            </a:pPr>
            <a:endParaRPr lang="en-US" sz="2400" dirty="0"/>
          </a:p>
          <a:p>
            <a:pPr eaLnBrk="0" hangingPunct="0">
              <a:spcBef>
                <a:spcPct val="20000"/>
              </a:spcBef>
            </a:pPr>
            <a:endParaRPr lang="en-US" sz="2400" dirty="0" smtClean="0"/>
          </a:p>
          <a:p>
            <a:pPr eaLnBrk="0" hangingPunct="0">
              <a:spcBef>
                <a:spcPct val="20000"/>
              </a:spcBef>
            </a:pPr>
            <a:endParaRPr lang="en-US" sz="2400" dirty="0"/>
          </a:p>
          <a:p>
            <a:pPr eaLnBrk="0" hangingPunct="0">
              <a:spcBef>
                <a:spcPct val="20000"/>
              </a:spcBef>
            </a:pPr>
            <a:r>
              <a:rPr lang="en-US" sz="2400" dirty="0" smtClean="0"/>
              <a:t>The </a:t>
            </a:r>
            <a:r>
              <a:rPr lang="en-US" sz="2400" dirty="0" smtClean="0"/>
              <a:t>Equation button arrow allows you to create your own formula (e.g., area of a circle).</a:t>
            </a:r>
            <a:endParaRPr kumimoji="0" lang="en-US" sz="2400" b="0" i="0" u="none" strike="noStrike" kern="0" cap="none" spc="0" normalizeH="0" baseline="0" noProof="0" dirty="0" smtClean="0">
              <a:ln>
                <a:noFill/>
              </a:ln>
              <a:solidFill>
                <a:schemeClr val="tx1"/>
              </a:solidFill>
              <a:effectLst/>
              <a:uLnTx/>
              <a:uFillTx/>
              <a:latin typeface="+mn-lt"/>
              <a:cs typeface="+mn-cs"/>
            </a:endParaRPr>
          </a:p>
        </p:txBody>
      </p:sp>
      <p:sp>
        <p:nvSpPr>
          <p:cNvPr id="9" name="Text Placeholder 5"/>
          <p:cNvSpPr txBox="1">
            <a:spLocks/>
          </p:cNvSpPr>
          <p:nvPr/>
        </p:nvSpPr>
        <p:spPr bwMode="auto">
          <a:xfrm>
            <a:off x="457200" y="6248400"/>
            <a:ext cx="7239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Word 2013 &gt; Academic Publishing Tools &gt; Symbols and Equations</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03300" y="2222500"/>
            <a:ext cx="3022600" cy="1435100"/>
          </a:xfrm>
          <a:prstGeom prst="rect">
            <a:avLst/>
          </a:prstGeom>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29200" y="1139890"/>
            <a:ext cx="3657600" cy="4578220"/>
          </a:xfrm>
          <a:prstGeom prst="rect">
            <a:avLst/>
          </a:prstGeom>
        </p:spPr>
      </p:pic>
      <p:sp>
        <p:nvSpPr>
          <p:cNvPr id="10"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Symbols and Equations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
                                            <p:txEl>
                                              <p:pRg st="5" end="5"/>
                                            </p:txEl>
                                          </p:spTgt>
                                        </p:tgtEl>
                                        <p:attrNameLst>
                                          <p:attrName>style.visibility</p:attrName>
                                        </p:attrNameLst>
                                      </p:cBhvr>
                                      <p:to>
                                        <p:strVal val="visible"/>
                                      </p:to>
                                    </p:set>
                                    <p:animEffect transition="in" filter="wipe(down)">
                                      <p:cBhvr>
                                        <p:cTn id="10"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txBox="1">
            <a:spLocks noChangeArrowheads="1"/>
          </p:cNvSpPr>
          <p:nvPr/>
        </p:nvSpPr>
        <p:spPr bwMode="auto">
          <a:xfrm>
            <a:off x="5029200" y="1447800"/>
            <a:ext cx="3962400" cy="4419600"/>
          </a:xfrm>
          <a:prstGeom prst="rect">
            <a:avLst/>
          </a:prstGeom>
          <a:noFill/>
          <a:ln>
            <a:miter lim="800000"/>
            <a:headEnd/>
            <a:tailEnd/>
          </a:ln>
        </p:spPr>
        <p:txBody>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8" name="Rectangle 5"/>
          <p:cNvSpPr txBox="1">
            <a:spLocks noChangeArrowheads="1"/>
          </p:cNvSpPr>
          <p:nvPr/>
        </p:nvSpPr>
        <p:spPr bwMode="auto">
          <a:xfrm>
            <a:off x="457200" y="1295400"/>
            <a:ext cx="5029200" cy="2057400"/>
          </a:xfrm>
          <a:prstGeom prst="rect">
            <a:avLst/>
          </a:prstGeom>
          <a:noFill/>
          <a:ln>
            <a:miter lim="800000"/>
            <a:headEnd/>
            <a:tailEnd/>
          </a:ln>
        </p:spPr>
        <p:txBody>
          <a:bodyPr/>
          <a:lstStyle/>
          <a:p>
            <a:pPr marL="342900" indent="-342900" eaLnBrk="0" hangingPunct="0">
              <a:spcBef>
                <a:spcPct val="20000"/>
              </a:spcBef>
              <a:buFontTx/>
              <a:buChar char="•"/>
            </a:pPr>
            <a:r>
              <a:rPr lang="en-US" sz="2400" dirty="0" smtClean="0"/>
              <a:t>Citations are used to attribute information and ideas to the correct source. </a:t>
            </a:r>
          </a:p>
          <a:p>
            <a:pPr marL="342900" indent="-342900" eaLnBrk="0" hangingPunct="0">
              <a:spcBef>
                <a:spcPct val="20000"/>
              </a:spcBef>
              <a:buFontTx/>
              <a:buChar char="•"/>
            </a:pPr>
            <a:r>
              <a:rPr kumimoji="0" lang="en-US" sz="2400" b="0" i="0" u="none" strike="noStrike" kern="0" cap="none" spc="0" normalizeH="0" baseline="0" noProof="0" dirty="0" smtClean="0">
                <a:ln>
                  <a:noFill/>
                </a:ln>
                <a:solidFill>
                  <a:schemeClr val="tx1"/>
                </a:solidFill>
                <a:effectLst/>
                <a:uLnTx/>
                <a:uFillTx/>
                <a:latin typeface="+mn-lt"/>
                <a:cs typeface="+mn-cs"/>
              </a:rPr>
              <a:t>Word can</a:t>
            </a:r>
            <a:r>
              <a:rPr kumimoji="0" lang="en-US" sz="2400" b="0" i="0" u="none" strike="noStrike" kern="0" cap="none" spc="0" normalizeH="0" noProof="0" dirty="0" smtClean="0">
                <a:ln>
                  <a:noFill/>
                </a:ln>
                <a:solidFill>
                  <a:schemeClr val="tx1"/>
                </a:solidFill>
                <a:effectLst/>
                <a:uLnTx/>
                <a:uFillTx/>
                <a:latin typeface="+mn-lt"/>
                <a:cs typeface="+mn-cs"/>
              </a:rPr>
              <a:t> insert an automatic bibliography.</a:t>
            </a:r>
            <a:endParaRPr kumimoji="0" lang="en-US" sz="2400" b="0" i="0" u="none" strike="noStrike" kern="0" cap="none" spc="0" normalizeH="0" baseline="0" noProof="0" dirty="0" smtClean="0">
              <a:ln>
                <a:noFill/>
              </a:ln>
              <a:solidFill>
                <a:schemeClr val="tx1"/>
              </a:solidFill>
              <a:effectLst/>
              <a:uLnTx/>
              <a:uFillTx/>
              <a:latin typeface="+mn-lt"/>
              <a:cs typeface="+mn-cs"/>
            </a:endParaRPr>
          </a:p>
        </p:txBody>
      </p:sp>
      <p:sp>
        <p:nvSpPr>
          <p:cNvPr id="10" name="Text Placeholder 5"/>
          <p:cNvSpPr txBox="1">
            <a:spLocks/>
          </p:cNvSpPr>
          <p:nvPr/>
        </p:nvSpPr>
        <p:spPr bwMode="auto">
          <a:xfrm>
            <a:off x="457200" y="6248400"/>
            <a:ext cx="7239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Word 2013 &gt; Academic Publishing Tools &gt; Citations and Bibliography</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15000" y="1447800"/>
            <a:ext cx="2946400" cy="1638300"/>
          </a:xfrm>
          <a:prstGeom prst="rect">
            <a:avLst/>
          </a:prstGeom>
        </p:spPr>
      </p:pic>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828800" y="3352800"/>
            <a:ext cx="5486400" cy="2493818"/>
          </a:xfrm>
          <a:prstGeom prst="rect">
            <a:avLst/>
          </a:prstGeom>
        </p:spPr>
      </p:pic>
      <p:sp>
        <p:nvSpPr>
          <p:cNvPr id="9"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Citations and Bibliography</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down)">
                                      <p:cBhvr>
                                        <p:cTn id="1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ChangeArrowheads="1"/>
          </p:cNvSpPr>
          <p:nvPr/>
        </p:nvSpPr>
        <p:spPr bwMode="auto">
          <a:xfrm>
            <a:off x="457200" y="1866900"/>
            <a:ext cx="3200400" cy="3619500"/>
          </a:xfrm>
          <a:prstGeom prst="rect">
            <a:avLst/>
          </a:prstGeom>
          <a:noFill/>
          <a:ln>
            <a:miter lim="800000"/>
            <a:headEnd/>
            <a:tailEnd/>
          </a:ln>
        </p:spPr>
        <p:txBody>
          <a:bodyPr/>
          <a:lstStyle/>
          <a:p>
            <a:pPr marL="342900" indent="-342900" eaLnBrk="0" hangingPunct="0">
              <a:spcBef>
                <a:spcPct val="20000"/>
              </a:spcBef>
              <a:buFontTx/>
              <a:buChar char="•"/>
            </a:pPr>
            <a:r>
              <a:rPr lang="en-US" sz="2400" dirty="0" smtClean="0"/>
              <a:t>A table of contents makes it easy to find contents in the body of a </a:t>
            </a:r>
            <a:r>
              <a:rPr lang="en-US" sz="2400" dirty="0" smtClean="0"/>
              <a:t>document.</a:t>
            </a:r>
            <a:endParaRPr lang="en-US" sz="2400" dirty="0" smtClean="0"/>
          </a:p>
          <a:p>
            <a:pPr marL="342900" indent="-342900" eaLnBrk="0" hangingPunct="0">
              <a:spcBef>
                <a:spcPct val="20000"/>
              </a:spcBef>
              <a:buFontTx/>
              <a:buChar char="•"/>
            </a:pPr>
            <a:endParaRPr lang="en-US" sz="2400" dirty="0" smtClean="0"/>
          </a:p>
          <a:p>
            <a:pPr marL="342900" indent="-342900" eaLnBrk="0" hangingPunct="0">
              <a:spcBef>
                <a:spcPct val="20000"/>
              </a:spcBef>
              <a:buFontTx/>
              <a:buChar char="•"/>
            </a:pPr>
            <a:r>
              <a:rPr lang="en-US" sz="2400" dirty="0" smtClean="0"/>
              <a:t>A </a:t>
            </a:r>
            <a:r>
              <a:rPr lang="en-US" sz="2400" dirty="0" smtClean="0"/>
              <a:t>table of contents must be set apart as its own </a:t>
            </a:r>
            <a:r>
              <a:rPr lang="en-US" sz="2400" dirty="0" smtClean="0"/>
              <a:t>section.</a:t>
            </a:r>
            <a:endParaRPr lang="en-US" sz="2400" dirty="0"/>
          </a:p>
        </p:txBody>
      </p:sp>
      <p:sp>
        <p:nvSpPr>
          <p:cNvPr id="9" name="Text Placeholder 5"/>
          <p:cNvSpPr txBox="1">
            <a:spLocks/>
          </p:cNvSpPr>
          <p:nvPr/>
        </p:nvSpPr>
        <p:spPr bwMode="auto">
          <a:xfrm>
            <a:off x="457200" y="6248400"/>
            <a:ext cx="7239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Word 2013 &gt; Academic Publishing Tools &gt; Table of Contents</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76682" y="4343400"/>
            <a:ext cx="2286000" cy="1592705"/>
          </a:xfrm>
          <a:prstGeom prst="rect">
            <a:avLst/>
          </a:prstGeom>
        </p:spPr>
      </p:pic>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57600" y="1257967"/>
            <a:ext cx="5029200" cy="2894266"/>
          </a:xfrm>
          <a:prstGeom prst="rect">
            <a:avLst/>
          </a:prstGeom>
        </p:spPr>
      </p:pic>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Table of Contents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wipe(down)">
                                      <p:cBhvr>
                                        <p:cTn id="10"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5"/>
          <p:cNvSpPr>
            <a:spLocks noGrp="1" noChangeArrowheads="1"/>
          </p:cNvSpPr>
          <p:nvPr>
            <p:ph type="body" sz="half" idx="4294967295"/>
          </p:nvPr>
        </p:nvSpPr>
        <p:spPr bwMode="auto">
          <a:xfrm>
            <a:off x="457200" y="1905000"/>
            <a:ext cx="8229600" cy="3581400"/>
          </a:xfrm>
          <a:prstGeom prst="rect">
            <a:avLst/>
          </a:prstGeom>
          <a:noFill/>
          <a:ln>
            <a:miter lim="800000"/>
            <a:headEnd/>
            <a:tailEnd/>
          </a:ln>
        </p:spPr>
        <p:txBody>
          <a:bodyPr/>
          <a:lstStyle/>
          <a:p>
            <a:r>
              <a:rPr lang="en-US" dirty="0" smtClean="0">
                <a:latin typeface="Arial" pitchFamily="34" charset="0"/>
                <a:cs typeface="Arial" pitchFamily="34" charset="0"/>
              </a:rPr>
              <a:t>Word has many built-in tools and features to help you communicate effectively and impress your readers. </a:t>
            </a:r>
          </a:p>
          <a:p>
            <a:r>
              <a:rPr lang="en-US" dirty="0" smtClean="0">
                <a:latin typeface="Arial" pitchFamily="34" charset="0"/>
                <a:cs typeface="Arial" pitchFamily="34" charset="0"/>
              </a:rPr>
              <a:t>The Navigation Pane, which you can access via a button in the Show group on the View tab, makes it easy to change headings and rearrange text. </a:t>
            </a:r>
          </a:p>
          <a:p>
            <a:r>
              <a:rPr lang="en-US" dirty="0" smtClean="0">
                <a:latin typeface="Arial" pitchFamily="34" charset="0"/>
                <a:cs typeface="Arial" pitchFamily="34" charset="0"/>
              </a:rPr>
              <a:t>For academic reports and research papers, Word contains reference tools for adding a table of contents, footnotes and endnotes, citations and bibliographies, captions for figures, and more. </a:t>
            </a:r>
          </a:p>
          <a:p>
            <a:pPr marL="0" indent="0" eaLnBrk="1" hangingPunct="1"/>
            <a:endParaRPr lang="en-US" sz="2000" dirty="0" smtClean="0"/>
          </a:p>
        </p:txBody>
      </p:sp>
      <p:sp>
        <p:nvSpPr>
          <p:cNvPr id="5" name="Text Placeholder 5"/>
          <p:cNvSpPr txBox="1">
            <a:spLocks/>
          </p:cNvSpPr>
          <p:nvPr/>
        </p:nvSpPr>
        <p:spPr bwMode="auto">
          <a:xfrm>
            <a:off x="457200" y="6248400"/>
            <a:ext cx="67818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Word 2013 &gt; Overview of Word Processing &gt; Word Processing Tools and Features</a:t>
            </a:r>
          </a:p>
        </p:txBody>
      </p:sp>
      <p:sp>
        <p:nvSpPr>
          <p:cNvPr id="7" name="Rectangle 4"/>
          <p:cNvSpPr txBox="1">
            <a:spLocks noChangeArrowheads="1"/>
          </p:cNvSpPr>
          <p:nvPr/>
        </p:nvSpPr>
        <p:spPr bwMode="auto">
          <a:xfrm>
            <a:off x="457200" y="274638"/>
            <a:ext cx="8229600" cy="14017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marL="228600" indent="-228600" eaLnBrk="1" hangingPunct="1"/>
            <a:r>
              <a:rPr lang="en-US" dirty="0" smtClean="0"/>
              <a:t>Word Processing Tools and Features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animEffect transition="in" filter="wipe(down)">
                                      <p:cBhvr>
                                        <p:cTn id="7" dur="500"/>
                                        <p:tgtEl>
                                          <p:spTgt spid="3277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2773">
                                            <p:txEl>
                                              <p:pRg st="1" end="1"/>
                                            </p:txEl>
                                          </p:spTgt>
                                        </p:tgtEl>
                                        <p:attrNameLst>
                                          <p:attrName>style.visibility</p:attrName>
                                        </p:attrNameLst>
                                      </p:cBhvr>
                                      <p:to>
                                        <p:strVal val="visible"/>
                                      </p:to>
                                    </p:set>
                                    <p:animEffect transition="in" filter="wipe(down)">
                                      <p:cBhvr>
                                        <p:cTn id="10" dur="500"/>
                                        <p:tgtEl>
                                          <p:spTgt spid="3277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2773">
                                            <p:txEl>
                                              <p:pRg st="2" end="2"/>
                                            </p:txEl>
                                          </p:spTgt>
                                        </p:tgtEl>
                                        <p:attrNameLst>
                                          <p:attrName>style.visibility</p:attrName>
                                        </p:attrNameLst>
                                      </p:cBhvr>
                                      <p:to>
                                        <p:strVal val="visible"/>
                                      </p:to>
                                    </p:set>
                                    <p:animEffect transition="in" filter="wipe(down)">
                                      <p:cBhvr>
                                        <p:cTn id="13" dur="500"/>
                                        <p:tgtEl>
                                          <p:spTgt spid="3277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5"/>
          <p:cNvSpPr txBox="1">
            <a:spLocks/>
          </p:cNvSpPr>
          <p:nvPr/>
        </p:nvSpPr>
        <p:spPr bwMode="auto">
          <a:xfrm>
            <a:off x="457200" y="6248400"/>
            <a:ext cx="67818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Word 2013 &gt; Overview of Word Processing &gt; Word Processing Tools and Features</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41500" y="1676400"/>
            <a:ext cx="5461000" cy="4076700"/>
          </a:xfrm>
          <a:prstGeom prst="rect">
            <a:avLst/>
          </a:prstGeom>
        </p:spPr>
      </p:pic>
      <p:sp>
        <p:nvSpPr>
          <p:cNvPr id="5" name="Rectangle 4"/>
          <p:cNvSpPr txBox="1">
            <a:spLocks noChangeArrowheads="1"/>
          </p:cNvSpPr>
          <p:nvPr/>
        </p:nvSpPr>
        <p:spPr bwMode="auto">
          <a:xfrm>
            <a:off x="457200" y="274638"/>
            <a:ext cx="8229600" cy="14017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marL="228600" indent="-228600" eaLnBrk="1" hangingPunct="1"/>
            <a:r>
              <a:rPr lang="en-US" dirty="0" smtClean="0"/>
              <a:t>Word Processing Tools and Features</a:t>
            </a: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5"/>
          <p:cNvSpPr txBox="1">
            <a:spLocks/>
          </p:cNvSpPr>
          <p:nvPr/>
        </p:nvSpPr>
        <p:spPr bwMode="auto">
          <a:xfrm>
            <a:off x="457200" y="6248400"/>
            <a:ext cx="67818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Word 2013 &gt; Overview of Word Processing &gt; Well-Formed Documents</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 y="1579491"/>
            <a:ext cx="4622800" cy="3699019"/>
          </a:xfrm>
          <a:prstGeom prst="rect">
            <a:avLst/>
          </a:prstGeom>
        </p:spPr>
      </p:pic>
      <p:sp>
        <p:nvSpPr>
          <p:cNvPr id="7" name="Rectangle 5"/>
          <p:cNvSpPr txBox="1">
            <a:spLocks noChangeArrowheads="1"/>
          </p:cNvSpPr>
          <p:nvPr/>
        </p:nvSpPr>
        <p:spPr bwMode="auto">
          <a:xfrm>
            <a:off x="5080000" y="1323145"/>
            <a:ext cx="3606800" cy="4211710"/>
          </a:xfrm>
          <a:prstGeom prst="rect">
            <a:avLst/>
          </a:prstGeom>
          <a:noFill/>
          <a:ln>
            <a:miter lim="800000"/>
            <a:headEnd/>
            <a:tailEnd/>
          </a:ln>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2400" kern="0" dirty="0" smtClean="0">
                <a:latin typeface="Arial" pitchFamily="34" charset="0"/>
                <a:cs typeface="Arial" pitchFamily="34" charset="0"/>
              </a:rPr>
              <a:t>Well</a:t>
            </a:r>
            <a:r>
              <a:rPr lang="en-US" sz="2400" dirty="0" smtClean="0">
                <a:latin typeface="Arial" pitchFamily="34" charset="0"/>
                <a:cs typeface="Arial" pitchFamily="34" charset="0"/>
              </a:rPr>
              <a:t>-formed documents are neatly </a:t>
            </a:r>
            <a:r>
              <a:rPr lang="en-US" sz="2400" dirty="0" smtClean="0">
                <a:latin typeface="Arial" pitchFamily="34" charset="0"/>
                <a:cs typeface="Arial" pitchFamily="34" charset="0"/>
              </a:rPr>
              <a:t>organized, </a:t>
            </a:r>
            <a:r>
              <a:rPr lang="en-US" sz="2400" dirty="0" smtClean="0">
                <a:latin typeface="Arial" pitchFamily="34" charset="0"/>
                <a:cs typeface="Arial" pitchFamily="34" charset="0"/>
              </a:rPr>
              <a:t>properly formatted to </a:t>
            </a:r>
            <a:r>
              <a:rPr lang="en-US" sz="2400" dirty="0" smtClean="0">
                <a:latin typeface="Arial" pitchFamily="34" charset="0"/>
                <a:cs typeface="Arial" pitchFamily="34" charset="0"/>
              </a:rPr>
              <a:t>efficiently and </a:t>
            </a:r>
            <a:r>
              <a:rPr lang="en-US" sz="2400" dirty="0" smtClean="0">
                <a:latin typeface="Arial" pitchFamily="34" charset="0"/>
                <a:cs typeface="Arial" pitchFamily="34" charset="0"/>
              </a:rPr>
              <a:t>effectively </a:t>
            </a:r>
            <a:r>
              <a:rPr lang="en-US" sz="2400" dirty="0" smtClean="0">
                <a:latin typeface="Arial" pitchFamily="34" charset="0"/>
                <a:cs typeface="Arial" pitchFamily="34" charset="0"/>
              </a:rPr>
              <a:t>communicate.</a:t>
            </a:r>
            <a:endParaRPr lang="en-US" sz="2400" dirty="0" smtClean="0">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2400" dirty="0" smtClean="0">
                <a:latin typeface="Arial" pitchFamily="34" charset="0"/>
                <a:cs typeface="Arial" pitchFamily="34" charset="0"/>
              </a:rPr>
              <a:t>Good </a:t>
            </a:r>
            <a:r>
              <a:rPr lang="en-US" sz="2400" dirty="0" smtClean="0">
                <a:latin typeface="Arial" pitchFamily="34" charset="0"/>
                <a:cs typeface="Arial" pitchFamily="34" charset="0"/>
              </a:rPr>
              <a:t>organization, formatting </a:t>
            </a:r>
            <a:r>
              <a:rPr lang="en-US" sz="2400" dirty="0" smtClean="0">
                <a:latin typeface="Arial" pitchFamily="34" charset="0"/>
                <a:cs typeface="Arial" pitchFamily="34" charset="0"/>
              </a:rPr>
              <a:t>help the reader focus on </a:t>
            </a:r>
            <a:r>
              <a:rPr lang="en-US" sz="2400" dirty="0" smtClean="0">
                <a:latin typeface="Arial" pitchFamily="34" charset="0"/>
                <a:cs typeface="Arial" pitchFamily="34" charset="0"/>
              </a:rPr>
              <a:t>content without </a:t>
            </a:r>
            <a:r>
              <a:rPr lang="en-US" sz="2400" dirty="0" smtClean="0">
                <a:latin typeface="Arial" pitchFamily="34" charset="0"/>
                <a:cs typeface="Arial" pitchFamily="34" charset="0"/>
              </a:rPr>
              <a:t>getting </a:t>
            </a:r>
            <a:r>
              <a:rPr lang="en-US" sz="2400" dirty="0" smtClean="0">
                <a:latin typeface="Arial" pitchFamily="34" charset="0"/>
                <a:cs typeface="Arial" pitchFamily="34" charset="0"/>
              </a:rPr>
              <a:t>distracted. </a:t>
            </a:r>
            <a:endParaRPr lang="en-US" sz="2400" dirty="0" smtClean="0">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6"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Well-Formed Documents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ipe(down)">
                                      <p:cBhvr>
                                        <p:cTn id="1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txBox="1">
            <a:spLocks noChangeArrowheads="1"/>
          </p:cNvSpPr>
          <p:nvPr/>
        </p:nvSpPr>
        <p:spPr bwMode="auto">
          <a:xfrm>
            <a:off x="6019800" y="1066800"/>
            <a:ext cx="2667000" cy="4572000"/>
          </a:xfrm>
          <a:prstGeom prst="rect">
            <a:avLst/>
          </a:prstGeom>
          <a:noFill/>
          <a:ln>
            <a:miter lim="800000"/>
            <a:headEnd/>
            <a:tailEnd/>
          </a:ln>
        </p:spPr>
        <p:txBody>
          <a:bodyPr/>
          <a:lstStyle/>
          <a:p>
            <a:pPr marR="0" lvl="0" algn="l" defTabSz="914400" rtl="0" eaLnBrk="0" fontAlgn="base" latinLnBrk="0" hangingPunct="0">
              <a:lnSpc>
                <a:spcPct val="100000"/>
              </a:lnSpc>
              <a:spcBef>
                <a:spcPct val="20000"/>
              </a:spcBef>
              <a:spcAft>
                <a:spcPct val="0"/>
              </a:spcAft>
              <a:buClrTx/>
              <a:buSzTx/>
              <a:tabLst/>
              <a:defRPr/>
            </a:pPr>
            <a:r>
              <a:rPr lang="en-US" sz="2400" dirty="0" smtClean="0"/>
              <a:t>Types </a:t>
            </a:r>
            <a:r>
              <a:rPr lang="en-US" sz="2400" dirty="0" smtClean="0"/>
              <a:t>of </a:t>
            </a:r>
            <a:r>
              <a:rPr lang="en-US" sz="2400" dirty="0" smtClean="0"/>
              <a:t>business </a:t>
            </a:r>
            <a:r>
              <a:rPr lang="en-US" sz="2400" dirty="0" smtClean="0"/>
              <a:t>documents </a:t>
            </a:r>
            <a:r>
              <a:rPr lang="en-US" sz="2400" dirty="0" smtClean="0"/>
              <a:t>most often created include: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2400" dirty="0" smtClean="0"/>
              <a:t>Reports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2400" dirty="0" smtClean="0"/>
              <a:t>Letters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2400" dirty="0" smtClean="0"/>
              <a:t>Memos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2400" dirty="0" smtClean="0"/>
              <a:t>Newsletters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2400" dirty="0" smtClean="0"/>
              <a:t>Brochures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2400" dirty="0" smtClean="0"/>
              <a:t>Technical documents </a:t>
            </a:r>
          </a:p>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9" name="Text Placeholder 5"/>
          <p:cNvSpPr txBox="1">
            <a:spLocks/>
          </p:cNvSpPr>
          <p:nvPr/>
        </p:nvSpPr>
        <p:spPr bwMode="auto">
          <a:xfrm>
            <a:off x="457200" y="6248400"/>
            <a:ext cx="67818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Word 2013 &gt; Overview of Word Processing &gt; Word Processing Uses</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r="5719"/>
          <a:stretch/>
        </p:blipFill>
        <p:spPr>
          <a:xfrm>
            <a:off x="457200" y="1856243"/>
            <a:ext cx="5029200" cy="2993115"/>
          </a:xfrm>
          <a:prstGeom prst="rect">
            <a:avLst/>
          </a:prstGeom>
        </p:spPr>
      </p:pic>
      <p:sp>
        <p:nvSpPr>
          <p:cNvPr id="6"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Word Processing Uses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ipe(down)">
                                      <p:cBhvr>
                                        <p:cTn id="10" dur="500"/>
                                        <p:tgtEl>
                                          <p:spTgt spid="7">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wipe(down)">
                                      <p:cBhvr>
                                        <p:cTn id="13" dur="500"/>
                                        <p:tgtEl>
                                          <p:spTgt spid="7">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wipe(down)">
                                      <p:cBhvr>
                                        <p:cTn id="16" dur="500"/>
                                        <p:tgtEl>
                                          <p:spTgt spid="7">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wipe(down)">
                                      <p:cBhvr>
                                        <p:cTn id="19" dur="500"/>
                                        <p:tgtEl>
                                          <p:spTgt spid="7">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wipe(down)">
                                      <p:cBhvr>
                                        <p:cTn id="22" dur="500"/>
                                        <p:tgtEl>
                                          <p:spTgt spid="7">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wipe(down)">
                                      <p:cBhvr>
                                        <p:cTn id="25"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bwMode="auto">
          <a:xfrm>
            <a:off x="502024" y="4620105"/>
            <a:ext cx="4132729" cy="1447800"/>
          </a:xfrm>
          <a:prstGeom prst="rect">
            <a:avLst/>
          </a:prstGeom>
          <a:noFill/>
          <a:ln>
            <a:miter lim="800000"/>
            <a:headEnd/>
            <a:tailEnd/>
          </a:ln>
        </p:spPr>
        <p:txBody>
          <a:bodyPr/>
          <a:lstStyle/>
          <a:p>
            <a:pPr marL="342900" marR="0" lvl="0" indent="-182563" algn="l" defTabSz="914400" rtl="0" eaLnBrk="1" fontAlgn="base" latinLnBrk="0" hangingPunct="1">
              <a:lnSpc>
                <a:spcPct val="100000"/>
              </a:lnSpc>
              <a:spcBef>
                <a:spcPct val="20000"/>
              </a:spcBef>
              <a:spcAft>
                <a:spcPct val="0"/>
              </a:spcAft>
              <a:buClrTx/>
              <a:buSzTx/>
              <a:buFontTx/>
              <a:buChar char="•"/>
              <a:tabLst/>
              <a:defRPr/>
            </a:pPr>
            <a:r>
              <a:rPr lang="en-US" kern="0" dirty="0" smtClean="0">
                <a:latin typeface="+mn-lt"/>
                <a:cs typeface="+mn-cs"/>
              </a:rPr>
              <a:t>Creating and Editing Documents</a:t>
            </a:r>
          </a:p>
          <a:p>
            <a:pPr marL="342900" marR="0" lvl="0" indent="-182563" algn="l" defTabSz="914400" rtl="0" eaLnBrk="1" fontAlgn="base" latinLnBrk="0" hangingPunct="1">
              <a:lnSpc>
                <a:spcPct val="100000"/>
              </a:lnSpc>
              <a:spcBef>
                <a:spcPct val="20000"/>
              </a:spcBef>
              <a:spcAft>
                <a:spcPct val="0"/>
              </a:spcAft>
              <a:buClrTx/>
              <a:buSzTx/>
              <a:buFontTx/>
              <a:buChar char="•"/>
              <a:tabLst/>
              <a:defRPr/>
            </a:pPr>
            <a:r>
              <a:rPr lang="en-US" kern="0" dirty="0" smtClean="0">
                <a:latin typeface="+mn-lt"/>
                <a:cs typeface="+mn-cs"/>
              </a:rPr>
              <a:t>Applying Styles</a:t>
            </a:r>
          </a:p>
          <a:p>
            <a:pPr marL="342900" marR="0" lvl="0" indent="-182563"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Working with Themes</a:t>
            </a:r>
          </a:p>
          <a:p>
            <a:pPr marL="342900" marR="0" lvl="0" indent="-182563" algn="l" defTabSz="914400" rtl="0" eaLnBrk="1" fontAlgn="base" latinLnBrk="0" hangingPunct="1">
              <a:lnSpc>
                <a:spcPct val="100000"/>
              </a:lnSpc>
              <a:spcBef>
                <a:spcPct val="20000"/>
              </a:spcBef>
              <a:spcAft>
                <a:spcPct val="0"/>
              </a:spcAft>
              <a:buClrTx/>
              <a:buSzTx/>
              <a:buFontTx/>
              <a:buChar char="•"/>
              <a:tabLst/>
              <a:defRPr/>
            </a:pPr>
            <a:r>
              <a:rPr lang="en-US" kern="0" dirty="0" smtClean="0">
                <a:latin typeface="+mn-lt"/>
                <a:cs typeface="+mn-cs"/>
              </a:rPr>
              <a:t>Headers and Footers</a:t>
            </a:r>
          </a:p>
          <a:p>
            <a:pPr marL="342900" marR="0" lvl="0" indent="-182563" algn="l"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182563"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5" name="TextBox 8"/>
          <p:cNvSpPr txBox="1">
            <a:spLocks noChangeArrowheads="1"/>
          </p:cNvSpPr>
          <p:nvPr/>
        </p:nvSpPr>
        <p:spPr bwMode="auto">
          <a:xfrm>
            <a:off x="502024" y="4253392"/>
            <a:ext cx="1682982" cy="366713"/>
          </a:xfrm>
          <a:prstGeom prst="rect">
            <a:avLst/>
          </a:prstGeom>
          <a:noFill/>
          <a:ln w="9525">
            <a:noFill/>
            <a:miter lim="800000"/>
            <a:headEnd/>
            <a:tailEnd/>
          </a:ln>
        </p:spPr>
        <p:txBody>
          <a:bodyPr wrap="square">
            <a:spAutoFit/>
          </a:bodyPr>
          <a:lstStyle/>
          <a:p>
            <a:r>
              <a:rPr lang="en-US" dirty="0"/>
              <a:t>In this section:</a:t>
            </a:r>
          </a:p>
        </p:txBody>
      </p:sp>
      <p:sp>
        <p:nvSpPr>
          <p:cNvPr id="6" name="Content Placeholder 3"/>
          <p:cNvSpPr txBox="1">
            <a:spLocks/>
          </p:cNvSpPr>
          <p:nvPr/>
        </p:nvSpPr>
        <p:spPr bwMode="auto">
          <a:xfrm>
            <a:off x="4406153" y="4620105"/>
            <a:ext cx="4343400" cy="1447800"/>
          </a:xfrm>
          <a:prstGeom prst="rect">
            <a:avLst/>
          </a:prstGeom>
          <a:noFill/>
          <a:ln>
            <a:miter lim="800000"/>
            <a:headEnd/>
            <a:tailEnd/>
          </a:ln>
        </p:spPr>
        <p:txBody>
          <a:bodyPr/>
          <a:lstStyle/>
          <a:p>
            <a:pPr marL="342900" lvl="0" indent="-182563">
              <a:spcBef>
                <a:spcPct val="20000"/>
              </a:spcBef>
              <a:buFontTx/>
              <a:buChar char="•"/>
            </a:pPr>
            <a:r>
              <a:rPr lang="en-US" kern="0" dirty="0" smtClean="0"/>
              <a:t>Tabs and Indents</a:t>
            </a:r>
          </a:p>
          <a:p>
            <a:pPr marL="342900" indent="-182563">
              <a:spcBef>
                <a:spcPct val="20000"/>
              </a:spcBef>
              <a:buFontTx/>
              <a:buChar char="•"/>
            </a:pPr>
            <a:r>
              <a:rPr lang="en-US" kern="0" dirty="0" smtClean="0"/>
              <a:t>Setting Document Margins</a:t>
            </a:r>
          </a:p>
          <a:p>
            <a:pPr marL="342900" marR="0" lvl="0" indent="-182563"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Working with Columns</a:t>
            </a:r>
          </a:p>
          <a:p>
            <a:pPr marL="342900" marR="0" lvl="0" indent="-182563" algn="l" defTabSz="914400" rtl="0" eaLnBrk="1" fontAlgn="base" latinLnBrk="0" hangingPunct="1">
              <a:lnSpc>
                <a:spcPct val="100000"/>
              </a:lnSpc>
              <a:spcBef>
                <a:spcPct val="20000"/>
              </a:spcBef>
              <a:spcAft>
                <a:spcPct val="0"/>
              </a:spcAft>
              <a:buClrTx/>
              <a:buSzTx/>
              <a:buFontTx/>
              <a:buChar char="•"/>
              <a:tabLst/>
              <a:defRPr/>
            </a:pPr>
            <a:r>
              <a:rPr lang="en-US" kern="0" dirty="0" smtClean="0">
                <a:latin typeface="+mn-lt"/>
                <a:cs typeface="+mn-cs"/>
              </a:rPr>
              <a:t>Inserting Page and Section Breaks</a:t>
            </a: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182563" algn="l"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182563"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7" name="Rectangle 6"/>
          <p:cNvSpPr/>
          <p:nvPr/>
        </p:nvSpPr>
        <p:spPr>
          <a:xfrm>
            <a:off x="457200" y="2590800"/>
            <a:ext cx="8305800" cy="1631216"/>
          </a:xfrm>
          <a:prstGeom prst="rect">
            <a:avLst/>
          </a:prstGeom>
        </p:spPr>
        <p:txBody>
          <a:bodyPr wrap="square">
            <a:spAutoFit/>
          </a:bodyPr>
          <a:lstStyle/>
          <a:p>
            <a:r>
              <a:rPr lang="en-US" sz="2000" i="1" dirty="0" smtClean="0"/>
              <a:t>The video lessons on this page are designed to help you create better-looking documents through the use of common formatting techniques. You’ll learn how to apply different document styles and themes to make your written work appear more professional, and see how to add page numbers and meaningful headers and footers.</a:t>
            </a:r>
            <a:endParaRPr lang="en-US" sz="2000" i="1" dirty="0"/>
          </a:p>
        </p:txBody>
      </p:sp>
      <p:sp>
        <p:nvSpPr>
          <p:cNvPr id="8"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Word 2013 &gt; Document Formatting Techniques</a:t>
            </a:r>
          </a:p>
        </p:txBody>
      </p:sp>
      <p:sp>
        <p:nvSpPr>
          <p:cNvPr id="9" name="Content Placeholder 2"/>
          <p:cNvSpPr txBox="1">
            <a:spLocks/>
          </p:cNvSpPr>
          <p:nvPr/>
        </p:nvSpPr>
        <p:spPr bwMode="auto">
          <a:xfrm>
            <a:off x="228600" y="457200"/>
            <a:ext cx="8458200" cy="21336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marL="228600" indent="-228600" eaLnBrk="1" hangingPunct="1">
              <a:buFontTx/>
              <a:buNone/>
            </a:pPr>
            <a:r>
              <a:rPr lang="en-US" sz="6600" b="1" dirty="0" smtClean="0">
                <a:solidFill>
                  <a:srgbClr val="00AFD7"/>
                </a:solidFill>
                <a:latin typeface="Calibri" charset="0"/>
              </a:rPr>
              <a:t>Document Formatting Techniques</a:t>
            </a:r>
            <a:endParaRPr lang="en-US" sz="6600" b="1" dirty="0" smtClean="0">
              <a:solidFill>
                <a:srgbClr val="00AFD7"/>
              </a:solidFill>
              <a:latin typeface="Calibri"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5"/>
          <p:cNvSpPr txBox="1">
            <a:spLocks/>
          </p:cNvSpPr>
          <p:nvPr/>
        </p:nvSpPr>
        <p:spPr bwMode="auto">
          <a:xfrm>
            <a:off x="457200" y="6248400"/>
            <a:ext cx="70866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Word 2013 &gt; Document Formatting Techniques &gt; Creating and Editing Documents</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 y="2456806"/>
            <a:ext cx="4343400" cy="1944389"/>
          </a:xfrm>
          <a:prstGeom prst="rect">
            <a:avLst/>
          </a:prstGeom>
        </p:spPr>
      </p:pic>
      <p:sp>
        <p:nvSpPr>
          <p:cNvPr id="7" name="Rectangle 5"/>
          <p:cNvSpPr txBox="1">
            <a:spLocks noChangeArrowheads="1"/>
          </p:cNvSpPr>
          <p:nvPr/>
        </p:nvSpPr>
        <p:spPr bwMode="auto">
          <a:xfrm>
            <a:off x="5029200" y="990600"/>
            <a:ext cx="3657600" cy="5029200"/>
          </a:xfrm>
          <a:prstGeom prst="rect">
            <a:avLst/>
          </a:prstGeom>
          <a:noFill/>
          <a:ln>
            <a:miter lim="800000"/>
            <a:headEnd/>
            <a:tailEnd/>
          </a:ln>
        </p:spPr>
        <p:txBody>
          <a:bodyPr/>
          <a:lstStyle/>
          <a:p>
            <a:pPr marL="342900" lvl="0" indent="-342900" eaLnBrk="0" hangingPunct="0">
              <a:spcBef>
                <a:spcPct val="20000"/>
              </a:spcBef>
              <a:buFont typeface="Arial"/>
              <a:buChar char="•"/>
            </a:pPr>
            <a:r>
              <a:rPr lang="en-US" sz="2400" dirty="0" smtClean="0">
                <a:latin typeface="Arial" pitchFamily="34" charset="0"/>
                <a:cs typeface="Arial" pitchFamily="34" charset="0"/>
              </a:rPr>
              <a:t>Create a new document from scratch (Blank document) or using a template.</a:t>
            </a:r>
          </a:p>
          <a:p>
            <a:pPr marL="342900" lvl="0" indent="-342900" eaLnBrk="0" hangingPunct="0">
              <a:spcBef>
                <a:spcPct val="20000"/>
              </a:spcBef>
              <a:buFont typeface="Arial"/>
              <a:buChar char="•"/>
            </a:pPr>
            <a:r>
              <a:rPr kumimoji="0" lang="en-US" sz="2400" b="0" i="0" u="none" strike="noStrike" kern="0" cap="none" spc="0" normalizeH="0" baseline="0" noProof="0" dirty="0" smtClean="0">
                <a:ln>
                  <a:noFill/>
                </a:ln>
                <a:solidFill>
                  <a:schemeClr val="tx1"/>
                </a:solidFill>
                <a:effectLst/>
                <a:uLnTx/>
                <a:uFillTx/>
                <a:latin typeface="Arial" pitchFamily="34" charset="0"/>
                <a:cs typeface="Arial" pitchFamily="34" charset="0"/>
              </a:rPr>
              <a:t>To</a:t>
            </a:r>
            <a:r>
              <a:rPr kumimoji="0" lang="en-US" sz="2400" b="0" i="0" u="none" strike="noStrike" kern="0" cap="none" spc="0" normalizeH="0" noProof="0" dirty="0" smtClean="0">
                <a:ln>
                  <a:noFill/>
                </a:ln>
                <a:solidFill>
                  <a:schemeClr val="tx1"/>
                </a:solidFill>
                <a:effectLst/>
                <a:uLnTx/>
                <a:uFillTx/>
                <a:latin typeface="Arial" pitchFamily="34" charset="0"/>
                <a:cs typeface="Arial" pitchFamily="34" charset="0"/>
              </a:rPr>
              <a:t> edit an existing document, navigate to where it’s saved and double-click to </a:t>
            </a:r>
            <a:r>
              <a:rPr kumimoji="0" lang="en-US" sz="2400" b="0" i="0" u="none" strike="noStrike" kern="0" cap="none" spc="0" normalizeH="0" noProof="0" dirty="0" smtClean="0">
                <a:ln>
                  <a:noFill/>
                </a:ln>
                <a:solidFill>
                  <a:schemeClr val="tx1"/>
                </a:solidFill>
                <a:effectLst/>
                <a:uLnTx/>
                <a:uFillTx/>
                <a:latin typeface="Arial" pitchFamily="34" charset="0"/>
                <a:cs typeface="Arial" pitchFamily="34" charset="0"/>
              </a:rPr>
              <a:t>open.</a:t>
            </a:r>
            <a:endParaRPr kumimoji="0" lang="en-US" sz="2400" b="0" i="0" u="none" strike="noStrike" kern="0" cap="none" spc="0" normalizeH="0" noProof="0" dirty="0" smtClean="0">
              <a:ln>
                <a:noFill/>
              </a:ln>
              <a:solidFill>
                <a:schemeClr val="tx1"/>
              </a:solidFill>
              <a:effectLst/>
              <a:uLnTx/>
              <a:uFillTx/>
              <a:latin typeface="Arial" pitchFamily="34" charset="0"/>
              <a:cs typeface="Arial" pitchFamily="34" charset="0"/>
            </a:endParaRPr>
          </a:p>
          <a:p>
            <a:pPr marL="342900" lvl="0" indent="-342900" eaLnBrk="0" hangingPunct="0">
              <a:spcBef>
                <a:spcPct val="20000"/>
              </a:spcBef>
              <a:buFont typeface="Arial"/>
              <a:buChar char="•"/>
            </a:pPr>
            <a:r>
              <a:rPr kumimoji="0" lang="en-US" sz="2400" b="0" i="0" u="none" strike="noStrike" kern="0" cap="none" spc="0" normalizeH="0" baseline="0" noProof="0" dirty="0" smtClean="0">
                <a:ln>
                  <a:noFill/>
                </a:ln>
                <a:solidFill>
                  <a:schemeClr val="tx1"/>
                </a:solidFill>
                <a:effectLst/>
                <a:uLnTx/>
                <a:uFillTx/>
                <a:latin typeface="Arial" pitchFamily="34" charset="0"/>
                <a:cs typeface="Arial" pitchFamily="34" charset="0"/>
              </a:rPr>
              <a:t>If a document is </a:t>
            </a:r>
            <a:r>
              <a:rPr kumimoji="0" lang="en-US" sz="2400" b="0" i="0" u="none" strike="noStrike" kern="0" cap="none" spc="0" normalizeH="0" baseline="0" noProof="0" dirty="0" smtClean="0">
                <a:ln>
                  <a:noFill/>
                </a:ln>
                <a:solidFill>
                  <a:schemeClr val="tx1"/>
                </a:solidFill>
                <a:effectLst/>
                <a:uLnTx/>
                <a:uFillTx/>
                <a:latin typeface="Arial" pitchFamily="34" charset="0"/>
                <a:cs typeface="Arial" pitchFamily="34" charset="0"/>
              </a:rPr>
              <a:t>in </a:t>
            </a:r>
            <a:r>
              <a:rPr kumimoji="0" lang="en-US" sz="2400" b="0" i="0" u="none" strike="noStrike" kern="0" cap="none" spc="0" normalizeH="0" baseline="0" noProof="0" dirty="0" smtClean="0">
                <a:ln>
                  <a:noFill/>
                </a:ln>
                <a:solidFill>
                  <a:schemeClr val="tx1"/>
                </a:solidFill>
                <a:effectLst/>
                <a:uLnTx/>
                <a:uFillTx/>
                <a:latin typeface="Arial" pitchFamily="34" charset="0"/>
                <a:cs typeface="Arial" pitchFamily="34" charset="0"/>
              </a:rPr>
              <a:t>Protected View – and you trust the original source – click “Enable</a:t>
            </a:r>
            <a:r>
              <a:rPr kumimoji="0" lang="en-US" sz="2400" b="0" i="0" u="none" strike="noStrike" kern="0" cap="none" spc="0" normalizeH="0" noProof="0" dirty="0" smtClean="0">
                <a:ln>
                  <a:noFill/>
                </a:ln>
                <a:solidFill>
                  <a:schemeClr val="tx1"/>
                </a:solidFill>
                <a:effectLst/>
                <a:uLnTx/>
                <a:uFillTx/>
                <a:latin typeface="Arial" pitchFamily="34" charset="0"/>
                <a:cs typeface="Arial" pitchFamily="34" charset="0"/>
              </a:rPr>
              <a:t> Editing” button.</a:t>
            </a:r>
          </a:p>
        </p:txBody>
      </p:sp>
      <p:sp>
        <p:nvSpPr>
          <p:cNvPr id="6"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Creating and Editing Documents</a:t>
            </a:r>
            <a:endParaRPr lang="en-US" dirty="0" smtClean="0"/>
          </a:p>
        </p:txBody>
      </p:sp>
    </p:spTree>
    <p:extLst>
      <p:ext uri="{BB962C8B-B14F-4D97-AF65-F5344CB8AC3E}">
        <p14:creationId xmlns:p14="http://schemas.microsoft.com/office/powerpoint/2010/main" val="225688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ipe(down)">
                                      <p:cBhvr>
                                        <p:cTn id="10" dur="500"/>
                                        <p:tgtEl>
                                          <p:spTgt spid="7">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wipe(down)">
                                      <p:cBhvr>
                                        <p:cTn id="1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txBox="1">
            <a:spLocks noChangeArrowheads="1"/>
          </p:cNvSpPr>
          <p:nvPr/>
        </p:nvSpPr>
        <p:spPr bwMode="auto">
          <a:xfrm>
            <a:off x="5943600" y="2095500"/>
            <a:ext cx="2743200" cy="2971800"/>
          </a:xfrm>
          <a:prstGeom prst="rect">
            <a:avLst/>
          </a:prstGeom>
          <a:noFill/>
          <a:ln>
            <a:miter lim="800000"/>
            <a:headEnd/>
            <a:tailEnd/>
          </a:ln>
        </p:spPr>
        <p:txBody>
          <a:bodyPr/>
          <a:lstStyle/>
          <a:p>
            <a:pPr lvl="0" eaLnBrk="0" hangingPunct="0">
              <a:spcBef>
                <a:spcPct val="20000"/>
              </a:spcBef>
            </a:pPr>
            <a:r>
              <a:rPr lang="en-US" sz="2400" dirty="0" smtClean="0"/>
              <a:t>A style is a collection of formatting options that you can apply with a single click in the gallery in Styles group, Home tab.</a:t>
            </a:r>
          </a:p>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4"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Word 2013 &gt; Document Formatting Techniques &gt; Applying Styles</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 y="1219200"/>
            <a:ext cx="4406900" cy="2362200"/>
          </a:xfrm>
          <a:prstGeom prst="rect">
            <a:avLst/>
          </a:prstGeom>
        </p:spPr>
      </p:pic>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3400" y="3581400"/>
            <a:ext cx="5334000" cy="2286000"/>
          </a:xfrm>
          <a:prstGeom prst="rect">
            <a:avLst/>
          </a:prstGeom>
        </p:spPr>
      </p:pic>
      <p:sp>
        <p:nvSpPr>
          <p:cNvPr id="8"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Applying Styles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T3_Theme1">
  <a:themeElements>
    <a:clrScheme name="1_CT3_Them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T3_Theme1">
      <a:majorFont>
        <a:latin typeface="Calibri"/>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CT3_Them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T3_Them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T3_Them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T3_Them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T3_Them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T3_Them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T3_Them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T3_Them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T3_Them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T3_Them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T3_Them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T3_Them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8852</TotalTime>
  <Words>1254</Words>
  <Application>Microsoft Office PowerPoint</Application>
  <PresentationFormat>On-screen Show (4:3)</PresentationFormat>
  <Paragraphs>153</Paragraphs>
  <Slides>23</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1_CT3_Theme1</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Course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in Office 2007</dc:title>
  <dc:subject>Word</dc:subject>
  <dc:creator>Brenda Jacobsen</dc:creator>
  <cp:keywords>Toolbars, Galleries, Quick Access</cp:keywords>
  <cp:lastModifiedBy>Windows User</cp:lastModifiedBy>
  <cp:revision>176</cp:revision>
  <dcterms:created xsi:type="dcterms:W3CDTF">2011-04-05T14:56:51Z</dcterms:created>
  <dcterms:modified xsi:type="dcterms:W3CDTF">2013-04-30T23:52:33Z</dcterms:modified>
</cp:coreProperties>
</file>