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60"/>
  </p:notesMasterIdLst>
  <p:handoutMasterIdLst>
    <p:handoutMasterId r:id="rId61"/>
  </p:handoutMasterIdLst>
  <p:sldIdLst>
    <p:sldId id="292" r:id="rId2"/>
    <p:sldId id="318" r:id="rId3"/>
    <p:sldId id="265" r:id="rId4"/>
    <p:sldId id="311" r:id="rId5"/>
    <p:sldId id="316" r:id="rId6"/>
    <p:sldId id="257" r:id="rId7"/>
    <p:sldId id="317" r:id="rId8"/>
    <p:sldId id="312" r:id="rId9"/>
    <p:sldId id="319" r:id="rId10"/>
    <p:sldId id="320" r:id="rId11"/>
    <p:sldId id="321" r:id="rId12"/>
    <p:sldId id="322" r:id="rId13"/>
    <p:sldId id="323" r:id="rId14"/>
    <p:sldId id="324" r:id="rId15"/>
    <p:sldId id="325" r:id="rId16"/>
    <p:sldId id="326" r:id="rId17"/>
    <p:sldId id="327" r:id="rId18"/>
    <p:sldId id="329" r:id="rId19"/>
    <p:sldId id="330" r:id="rId20"/>
    <p:sldId id="332" r:id="rId21"/>
    <p:sldId id="333" r:id="rId22"/>
    <p:sldId id="334" r:id="rId23"/>
    <p:sldId id="374" r:id="rId24"/>
    <p:sldId id="335" r:id="rId25"/>
    <p:sldId id="375" r:id="rId26"/>
    <p:sldId id="376" r:id="rId27"/>
    <p:sldId id="337" r:id="rId28"/>
    <p:sldId id="338" r:id="rId29"/>
    <p:sldId id="340" r:id="rId30"/>
    <p:sldId id="341" r:id="rId31"/>
    <p:sldId id="342" r:id="rId32"/>
    <p:sldId id="343" r:id="rId33"/>
    <p:sldId id="344" r:id="rId34"/>
    <p:sldId id="377" r:id="rId35"/>
    <p:sldId id="347" r:id="rId36"/>
    <p:sldId id="379" r:id="rId37"/>
    <p:sldId id="378" r:id="rId38"/>
    <p:sldId id="350" r:id="rId39"/>
    <p:sldId id="352" r:id="rId40"/>
    <p:sldId id="351" r:id="rId41"/>
    <p:sldId id="353" r:id="rId42"/>
    <p:sldId id="354" r:id="rId43"/>
    <p:sldId id="355" r:id="rId44"/>
    <p:sldId id="356" r:id="rId45"/>
    <p:sldId id="357" r:id="rId46"/>
    <p:sldId id="359" r:id="rId47"/>
    <p:sldId id="360" r:id="rId48"/>
    <p:sldId id="361" r:id="rId49"/>
    <p:sldId id="364" r:id="rId50"/>
    <p:sldId id="363" r:id="rId51"/>
    <p:sldId id="365" r:id="rId52"/>
    <p:sldId id="366" r:id="rId53"/>
    <p:sldId id="367" r:id="rId54"/>
    <p:sldId id="368" r:id="rId55"/>
    <p:sldId id="369" r:id="rId56"/>
    <p:sldId id="371" r:id="rId57"/>
    <p:sldId id="372" r:id="rId58"/>
    <p:sldId id="373" r:id="rId5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5AA3B"/>
    <a:srgbClr val="00AF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3" autoAdjust="0"/>
    <p:restoredTop sz="94660" autoAdjust="0"/>
  </p:normalViewPr>
  <p:slideViewPr>
    <p:cSldViewPr>
      <p:cViewPr varScale="1">
        <p:scale>
          <a:sx n="88" d="100"/>
          <a:sy n="88" d="100"/>
        </p:scale>
        <p:origin x="-978" y="-108"/>
      </p:cViewPr>
      <p:guideLst>
        <p:guide orient="horz" pos="2160"/>
        <p:guide pos="2880"/>
      </p:guideLst>
    </p:cSldViewPr>
  </p:slideViewPr>
  <p:outlineViewPr>
    <p:cViewPr>
      <p:scale>
        <a:sx n="33" d="100"/>
        <a:sy n="33" d="100"/>
      </p:scale>
      <p:origin x="0" y="16696"/>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FE021C2-23BC-41D9-99F5-53AE760E3BA2}" type="datetimeFigureOut">
              <a:rPr lang="en-US" smtClean="0"/>
              <a:t>4/16/2013</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962489C3-3998-4D6E-A7E7-1E30AC2C9D08}" type="slidenum">
              <a:rPr lang="en-US" smtClean="0"/>
              <a:t>‹#›</a:t>
            </a:fld>
            <a:endParaRPr lang="en-US" dirty="0"/>
          </a:p>
        </p:txBody>
      </p:sp>
    </p:spTree>
    <p:extLst>
      <p:ext uri="{BB962C8B-B14F-4D97-AF65-F5344CB8AC3E}">
        <p14:creationId xmlns:p14="http://schemas.microsoft.com/office/powerpoint/2010/main" val="2970545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ea typeface="+mn-ea"/>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fld id="{5D82F02C-3546-4B89-BF91-8747E819C874}" type="datetime1">
              <a:rPr lang="en-US"/>
              <a:pPr/>
              <a:t>4/16/2013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ea typeface="+mn-ea"/>
              </a:defRPr>
            </a:lvl1pPr>
          </a:lstStyle>
          <a:p>
            <a:pPr>
              <a:defRPr/>
            </a:pP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6B889A32-E639-411C-973A-26AADD693F55}" type="slidenum">
              <a:rPr lang="en-US"/>
              <a:pPr/>
              <a:t>‹#›</a:t>
            </a:fld>
            <a:endParaRPr lang="en-US" dirty="0"/>
          </a:p>
        </p:txBody>
      </p:sp>
    </p:spTree>
    <p:extLst>
      <p:ext uri="{BB962C8B-B14F-4D97-AF65-F5344CB8AC3E}">
        <p14:creationId xmlns:p14="http://schemas.microsoft.com/office/powerpoint/2010/main" val="32418149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15364" name="Slide Number Placeholder 3"/>
          <p:cNvSpPr>
            <a:spLocks noGrp="1"/>
          </p:cNvSpPr>
          <p:nvPr>
            <p:ph type="sldNum" sz="quarter" idx="5"/>
          </p:nvPr>
        </p:nvSpPr>
        <p:spPr bwMode="auto">
          <a:noFill/>
          <a:ln>
            <a:miter lim="800000"/>
            <a:headEnd/>
            <a:tailEnd/>
          </a:ln>
        </p:spPr>
        <p:txBody>
          <a:bodyPr/>
          <a:lstStyle/>
          <a:p>
            <a:fld id="{EB807580-50F1-4C94-AA6E-8A238A4DF4E6}" type="slidenum">
              <a:rPr lang="en-US"/>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3556" name="Slide Number Placeholder 3"/>
          <p:cNvSpPr>
            <a:spLocks noGrp="1"/>
          </p:cNvSpPr>
          <p:nvPr>
            <p:ph type="sldNum" sz="quarter" idx="5"/>
          </p:nvPr>
        </p:nvSpPr>
        <p:spPr bwMode="auto">
          <a:noFill/>
          <a:ln>
            <a:miter lim="800000"/>
            <a:headEnd/>
            <a:tailEnd/>
          </a:ln>
        </p:spPr>
        <p:txBody>
          <a:bodyPr/>
          <a:lstStyle/>
          <a:p>
            <a:fld id="{103E3534-B185-4C1F-85F0-CC8FAC391764}" type="slidenum">
              <a:rPr lang="en-US"/>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3556" name="Slide Number Placeholder 3"/>
          <p:cNvSpPr>
            <a:spLocks noGrp="1"/>
          </p:cNvSpPr>
          <p:nvPr>
            <p:ph type="sldNum" sz="quarter" idx="5"/>
          </p:nvPr>
        </p:nvSpPr>
        <p:spPr bwMode="auto">
          <a:noFill/>
          <a:ln>
            <a:miter lim="800000"/>
            <a:headEnd/>
            <a:tailEnd/>
          </a:ln>
        </p:spPr>
        <p:txBody>
          <a:bodyPr/>
          <a:lstStyle/>
          <a:p>
            <a:fld id="{103E3534-B185-4C1F-85F0-CC8FAC391764}" type="slidenum">
              <a:rPr lang="en-US"/>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3556" name="Slide Number Placeholder 3"/>
          <p:cNvSpPr>
            <a:spLocks noGrp="1"/>
          </p:cNvSpPr>
          <p:nvPr>
            <p:ph type="sldNum" sz="quarter" idx="5"/>
          </p:nvPr>
        </p:nvSpPr>
        <p:spPr bwMode="auto">
          <a:noFill/>
          <a:ln>
            <a:miter lim="800000"/>
            <a:headEnd/>
            <a:tailEnd/>
          </a:ln>
        </p:spPr>
        <p:txBody>
          <a:bodyPr/>
          <a:lstStyle/>
          <a:p>
            <a:fld id="{103E3534-B185-4C1F-85F0-CC8FAC391764}" type="slidenum">
              <a:rPr lang="en-US"/>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3556" name="Slide Number Placeholder 3"/>
          <p:cNvSpPr>
            <a:spLocks noGrp="1"/>
          </p:cNvSpPr>
          <p:nvPr>
            <p:ph type="sldNum" sz="quarter" idx="5"/>
          </p:nvPr>
        </p:nvSpPr>
        <p:spPr bwMode="auto">
          <a:noFill/>
          <a:ln>
            <a:miter lim="800000"/>
            <a:headEnd/>
            <a:tailEnd/>
          </a:ln>
        </p:spPr>
        <p:txBody>
          <a:bodyPr/>
          <a:lstStyle/>
          <a:p>
            <a:fld id="{103E3534-B185-4C1F-85F0-CC8FAC391764}" type="slidenum">
              <a:rPr lang="en-US"/>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3556" name="Slide Number Placeholder 3"/>
          <p:cNvSpPr>
            <a:spLocks noGrp="1"/>
          </p:cNvSpPr>
          <p:nvPr>
            <p:ph type="sldNum" sz="quarter" idx="5"/>
          </p:nvPr>
        </p:nvSpPr>
        <p:spPr bwMode="auto">
          <a:noFill/>
          <a:ln>
            <a:miter lim="800000"/>
            <a:headEnd/>
            <a:tailEnd/>
          </a:ln>
        </p:spPr>
        <p:txBody>
          <a:bodyPr/>
          <a:lstStyle/>
          <a:p>
            <a:fld id="{103E3534-B185-4C1F-85F0-CC8FAC391764}" type="slidenum">
              <a:rPr lang="en-US"/>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3556" name="Slide Number Placeholder 3"/>
          <p:cNvSpPr>
            <a:spLocks noGrp="1"/>
          </p:cNvSpPr>
          <p:nvPr>
            <p:ph type="sldNum" sz="quarter" idx="5"/>
          </p:nvPr>
        </p:nvSpPr>
        <p:spPr bwMode="auto">
          <a:noFill/>
          <a:ln>
            <a:miter lim="800000"/>
            <a:headEnd/>
            <a:tailEnd/>
          </a:ln>
        </p:spPr>
        <p:txBody>
          <a:bodyPr/>
          <a:lstStyle/>
          <a:p>
            <a:fld id="{103E3534-B185-4C1F-85F0-CC8FAC391764}" type="slidenum">
              <a:rPr lang="en-US"/>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15364" name="Slide Number Placeholder 3"/>
          <p:cNvSpPr>
            <a:spLocks noGrp="1"/>
          </p:cNvSpPr>
          <p:nvPr>
            <p:ph type="sldNum" sz="quarter" idx="5"/>
          </p:nvPr>
        </p:nvSpPr>
        <p:spPr bwMode="auto">
          <a:noFill/>
          <a:ln>
            <a:miter lim="800000"/>
            <a:headEnd/>
            <a:tailEnd/>
          </a:ln>
        </p:spPr>
        <p:txBody>
          <a:bodyPr/>
          <a:lstStyle/>
          <a:p>
            <a:fld id="{EB807580-50F1-4C94-AA6E-8A238A4DF4E6}" type="slidenum">
              <a:rPr lang="en-US"/>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3556" name="Slide Number Placeholder 3"/>
          <p:cNvSpPr>
            <a:spLocks noGrp="1"/>
          </p:cNvSpPr>
          <p:nvPr>
            <p:ph type="sldNum" sz="quarter" idx="5"/>
          </p:nvPr>
        </p:nvSpPr>
        <p:spPr bwMode="auto">
          <a:noFill/>
          <a:ln>
            <a:miter lim="800000"/>
            <a:headEnd/>
            <a:tailEnd/>
          </a:ln>
        </p:spPr>
        <p:txBody>
          <a:bodyPr/>
          <a:lstStyle/>
          <a:p>
            <a:fld id="{103E3534-B185-4C1F-85F0-CC8FAC391764}" type="slidenum">
              <a:rPr lang="en-US"/>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3556" name="Slide Number Placeholder 3"/>
          <p:cNvSpPr>
            <a:spLocks noGrp="1"/>
          </p:cNvSpPr>
          <p:nvPr>
            <p:ph type="sldNum" sz="quarter" idx="5"/>
          </p:nvPr>
        </p:nvSpPr>
        <p:spPr bwMode="auto">
          <a:noFill/>
          <a:ln>
            <a:miter lim="800000"/>
            <a:headEnd/>
            <a:tailEnd/>
          </a:ln>
        </p:spPr>
        <p:txBody>
          <a:bodyPr/>
          <a:lstStyle/>
          <a:p>
            <a:fld id="{103E3534-B185-4C1F-85F0-CC8FAC391764}" type="slidenum">
              <a:rPr lang="en-US"/>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3556" name="Slide Number Placeholder 3"/>
          <p:cNvSpPr>
            <a:spLocks noGrp="1"/>
          </p:cNvSpPr>
          <p:nvPr>
            <p:ph type="sldNum" sz="quarter" idx="5"/>
          </p:nvPr>
        </p:nvSpPr>
        <p:spPr bwMode="auto">
          <a:noFill/>
          <a:ln>
            <a:miter lim="800000"/>
            <a:headEnd/>
            <a:tailEnd/>
          </a:ln>
        </p:spPr>
        <p:txBody>
          <a:bodyPr/>
          <a:lstStyle/>
          <a:p>
            <a:fld id="{103E3534-B185-4C1F-85F0-CC8FAC391764}" type="slidenum">
              <a:rPr lang="en-US"/>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15364" name="Slide Number Placeholder 3"/>
          <p:cNvSpPr>
            <a:spLocks noGrp="1"/>
          </p:cNvSpPr>
          <p:nvPr>
            <p:ph type="sldNum" sz="quarter" idx="5"/>
          </p:nvPr>
        </p:nvSpPr>
        <p:spPr bwMode="auto">
          <a:noFill/>
          <a:ln>
            <a:miter lim="800000"/>
            <a:headEnd/>
            <a:tailEnd/>
          </a:ln>
        </p:spPr>
        <p:txBody>
          <a:bodyPr/>
          <a:lstStyle/>
          <a:p>
            <a:fld id="{EB807580-50F1-4C94-AA6E-8A238A4DF4E6}" type="slidenum">
              <a:rPr lang="en-US"/>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3556" name="Slide Number Placeholder 3"/>
          <p:cNvSpPr>
            <a:spLocks noGrp="1"/>
          </p:cNvSpPr>
          <p:nvPr>
            <p:ph type="sldNum" sz="quarter" idx="5"/>
          </p:nvPr>
        </p:nvSpPr>
        <p:spPr bwMode="auto">
          <a:noFill/>
          <a:ln>
            <a:miter lim="800000"/>
            <a:headEnd/>
            <a:tailEnd/>
          </a:ln>
        </p:spPr>
        <p:txBody>
          <a:bodyPr/>
          <a:lstStyle/>
          <a:p>
            <a:fld id="{103E3534-B185-4C1F-85F0-CC8FAC391764}" type="slidenum">
              <a:rPr lang="en-US"/>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3556" name="Slide Number Placeholder 3"/>
          <p:cNvSpPr>
            <a:spLocks noGrp="1"/>
          </p:cNvSpPr>
          <p:nvPr>
            <p:ph type="sldNum" sz="quarter" idx="5"/>
          </p:nvPr>
        </p:nvSpPr>
        <p:spPr bwMode="auto">
          <a:noFill/>
          <a:ln>
            <a:miter lim="800000"/>
            <a:headEnd/>
            <a:tailEnd/>
          </a:ln>
        </p:spPr>
        <p:txBody>
          <a:bodyPr/>
          <a:lstStyle/>
          <a:p>
            <a:fld id="{103E3534-B185-4C1F-85F0-CC8FAC391764}" type="slidenum">
              <a:rPr lang="en-US"/>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3556" name="Slide Number Placeholder 3"/>
          <p:cNvSpPr>
            <a:spLocks noGrp="1"/>
          </p:cNvSpPr>
          <p:nvPr>
            <p:ph type="sldNum" sz="quarter" idx="5"/>
          </p:nvPr>
        </p:nvSpPr>
        <p:spPr bwMode="auto">
          <a:noFill/>
          <a:ln>
            <a:miter lim="800000"/>
            <a:headEnd/>
            <a:tailEnd/>
          </a:ln>
        </p:spPr>
        <p:txBody>
          <a:bodyPr/>
          <a:lstStyle/>
          <a:p>
            <a:fld id="{103E3534-B185-4C1F-85F0-CC8FAC391764}" type="slidenum">
              <a:rPr lang="en-US"/>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15364" name="Slide Number Placeholder 3"/>
          <p:cNvSpPr>
            <a:spLocks noGrp="1"/>
          </p:cNvSpPr>
          <p:nvPr>
            <p:ph type="sldNum" sz="quarter" idx="5"/>
          </p:nvPr>
        </p:nvSpPr>
        <p:spPr bwMode="auto">
          <a:noFill/>
          <a:ln>
            <a:miter lim="800000"/>
            <a:headEnd/>
            <a:tailEnd/>
          </a:ln>
        </p:spPr>
        <p:txBody>
          <a:bodyPr/>
          <a:lstStyle/>
          <a:p>
            <a:fld id="{EB807580-50F1-4C94-AA6E-8A238A4DF4E6}" type="slidenum">
              <a:rPr lang="en-US"/>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3556" name="Slide Number Placeholder 3"/>
          <p:cNvSpPr>
            <a:spLocks noGrp="1"/>
          </p:cNvSpPr>
          <p:nvPr>
            <p:ph type="sldNum" sz="quarter" idx="5"/>
          </p:nvPr>
        </p:nvSpPr>
        <p:spPr bwMode="auto">
          <a:noFill/>
          <a:ln>
            <a:miter lim="800000"/>
            <a:headEnd/>
            <a:tailEnd/>
          </a:ln>
        </p:spPr>
        <p:txBody>
          <a:bodyPr/>
          <a:lstStyle/>
          <a:p>
            <a:fld id="{103E3534-B185-4C1F-85F0-CC8FAC391764}" type="slidenum">
              <a:rPr lang="en-US"/>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3556" name="Slide Number Placeholder 3"/>
          <p:cNvSpPr>
            <a:spLocks noGrp="1"/>
          </p:cNvSpPr>
          <p:nvPr>
            <p:ph type="sldNum" sz="quarter" idx="5"/>
          </p:nvPr>
        </p:nvSpPr>
        <p:spPr bwMode="auto">
          <a:noFill/>
          <a:ln>
            <a:miter lim="800000"/>
            <a:headEnd/>
            <a:tailEnd/>
          </a:ln>
        </p:spPr>
        <p:txBody>
          <a:bodyPr/>
          <a:lstStyle/>
          <a:p>
            <a:fld id="{103E3534-B185-4C1F-85F0-CC8FAC391764}" type="slidenum">
              <a:rPr lang="en-US"/>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3556" name="Slide Number Placeholder 3"/>
          <p:cNvSpPr>
            <a:spLocks noGrp="1"/>
          </p:cNvSpPr>
          <p:nvPr>
            <p:ph type="sldNum" sz="quarter" idx="5"/>
          </p:nvPr>
        </p:nvSpPr>
        <p:spPr bwMode="auto">
          <a:noFill/>
          <a:ln>
            <a:miter lim="800000"/>
            <a:headEnd/>
            <a:tailEnd/>
          </a:ln>
        </p:spPr>
        <p:txBody>
          <a:bodyPr/>
          <a:lstStyle/>
          <a:p>
            <a:fld id="{103E3534-B185-4C1F-85F0-CC8FAC391764}" type="slidenum">
              <a:rPr lang="en-US"/>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3556" name="Slide Number Placeholder 3"/>
          <p:cNvSpPr>
            <a:spLocks noGrp="1"/>
          </p:cNvSpPr>
          <p:nvPr>
            <p:ph type="sldNum" sz="quarter" idx="5"/>
          </p:nvPr>
        </p:nvSpPr>
        <p:spPr bwMode="auto">
          <a:noFill/>
          <a:ln>
            <a:miter lim="800000"/>
            <a:headEnd/>
            <a:tailEnd/>
          </a:ln>
        </p:spPr>
        <p:txBody>
          <a:bodyPr/>
          <a:lstStyle/>
          <a:p>
            <a:fld id="{103E3534-B185-4C1F-85F0-CC8FAC391764}" type="slidenum">
              <a:rPr lang="en-US"/>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3556" name="Slide Number Placeholder 3"/>
          <p:cNvSpPr>
            <a:spLocks noGrp="1"/>
          </p:cNvSpPr>
          <p:nvPr>
            <p:ph type="sldNum" sz="quarter" idx="5"/>
          </p:nvPr>
        </p:nvSpPr>
        <p:spPr bwMode="auto">
          <a:noFill/>
          <a:ln>
            <a:miter lim="800000"/>
            <a:headEnd/>
            <a:tailEnd/>
          </a:ln>
        </p:spPr>
        <p:txBody>
          <a:bodyPr/>
          <a:lstStyle/>
          <a:p>
            <a:fld id="{103E3534-B185-4C1F-85F0-CC8FAC391764}" type="slidenum">
              <a:rPr lang="en-US"/>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15364" name="Slide Number Placeholder 3"/>
          <p:cNvSpPr>
            <a:spLocks noGrp="1"/>
          </p:cNvSpPr>
          <p:nvPr>
            <p:ph type="sldNum" sz="quarter" idx="5"/>
          </p:nvPr>
        </p:nvSpPr>
        <p:spPr bwMode="auto">
          <a:noFill/>
          <a:ln>
            <a:miter lim="800000"/>
            <a:headEnd/>
            <a:tailEnd/>
          </a:ln>
        </p:spPr>
        <p:txBody>
          <a:bodyPr/>
          <a:lstStyle/>
          <a:p>
            <a:fld id="{EB807580-50F1-4C94-AA6E-8A238A4DF4E6}" type="slidenum">
              <a:rPr lang="en-US"/>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17412" name="Slide Number Placeholder 3"/>
          <p:cNvSpPr>
            <a:spLocks noGrp="1"/>
          </p:cNvSpPr>
          <p:nvPr>
            <p:ph type="sldNum" sz="quarter" idx="5"/>
          </p:nvPr>
        </p:nvSpPr>
        <p:spPr bwMode="auto">
          <a:noFill/>
          <a:ln>
            <a:miter lim="800000"/>
            <a:headEnd/>
            <a:tailEnd/>
          </a:ln>
        </p:spPr>
        <p:txBody>
          <a:bodyPr/>
          <a:lstStyle/>
          <a:p>
            <a:fld id="{8774992C-BDF9-4D08-A296-9D04001748E2}" type="slidenum">
              <a:rPr lang="en-US"/>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3556" name="Slide Number Placeholder 3"/>
          <p:cNvSpPr>
            <a:spLocks noGrp="1"/>
          </p:cNvSpPr>
          <p:nvPr>
            <p:ph type="sldNum" sz="quarter" idx="5"/>
          </p:nvPr>
        </p:nvSpPr>
        <p:spPr bwMode="auto">
          <a:noFill/>
          <a:ln>
            <a:miter lim="800000"/>
            <a:headEnd/>
            <a:tailEnd/>
          </a:ln>
        </p:spPr>
        <p:txBody>
          <a:bodyPr/>
          <a:lstStyle/>
          <a:p>
            <a:fld id="{103E3534-B185-4C1F-85F0-CC8FAC391764}" type="slidenum">
              <a:rPr lang="en-US"/>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3556" name="Slide Number Placeholder 3"/>
          <p:cNvSpPr>
            <a:spLocks noGrp="1"/>
          </p:cNvSpPr>
          <p:nvPr>
            <p:ph type="sldNum" sz="quarter" idx="5"/>
          </p:nvPr>
        </p:nvSpPr>
        <p:spPr bwMode="auto">
          <a:noFill/>
          <a:ln>
            <a:miter lim="800000"/>
            <a:headEnd/>
            <a:tailEnd/>
          </a:ln>
        </p:spPr>
        <p:txBody>
          <a:bodyPr/>
          <a:lstStyle/>
          <a:p>
            <a:fld id="{103E3534-B185-4C1F-85F0-CC8FAC391764}" type="slidenum">
              <a:rPr lang="en-US"/>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3556" name="Slide Number Placeholder 3"/>
          <p:cNvSpPr>
            <a:spLocks noGrp="1"/>
          </p:cNvSpPr>
          <p:nvPr>
            <p:ph type="sldNum" sz="quarter" idx="5"/>
          </p:nvPr>
        </p:nvSpPr>
        <p:spPr bwMode="auto">
          <a:noFill/>
          <a:ln>
            <a:miter lim="800000"/>
            <a:headEnd/>
            <a:tailEnd/>
          </a:ln>
        </p:spPr>
        <p:txBody>
          <a:bodyPr/>
          <a:lstStyle/>
          <a:p>
            <a:fld id="{103E3534-B185-4C1F-85F0-CC8FAC391764}" type="slidenum">
              <a:rPr lang="en-US"/>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3556" name="Slide Number Placeholder 3"/>
          <p:cNvSpPr>
            <a:spLocks noGrp="1"/>
          </p:cNvSpPr>
          <p:nvPr>
            <p:ph type="sldNum" sz="quarter" idx="5"/>
          </p:nvPr>
        </p:nvSpPr>
        <p:spPr bwMode="auto">
          <a:noFill/>
          <a:ln>
            <a:miter lim="800000"/>
            <a:headEnd/>
            <a:tailEnd/>
          </a:ln>
        </p:spPr>
        <p:txBody>
          <a:bodyPr/>
          <a:lstStyle/>
          <a:p>
            <a:fld id="{103E3534-B185-4C1F-85F0-CC8FAC391764}" type="slidenum">
              <a:rPr lang="en-US"/>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3556" name="Slide Number Placeholder 3"/>
          <p:cNvSpPr>
            <a:spLocks noGrp="1"/>
          </p:cNvSpPr>
          <p:nvPr>
            <p:ph type="sldNum" sz="quarter" idx="5"/>
          </p:nvPr>
        </p:nvSpPr>
        <p:spPr bwMode="auto">
          <a:noFill/>
          <a:ln>
            <a:miter lim="800000"/>
            <a:headEnd/>
            <a:tailEnd/>
          </a:ln>
        </p:spPr>
        <p:txBody>
          <a:bodyPr/>
          <a:lstStyle/>
          <a:p>
            <a:fld id="{103E3534-B185-4C1F-85F0-CC8FAC391764}" type="slidenum">
              <a:rPr lang="en-US"/>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15364" name="Slide Number Placeholder 3"/>
          <p:cNvSpPr>
            <a:spLocks noGrp="1"/>
          </p:cNvSpPr>
          <p:nvPr>
            <p:ph type="sldNum" sz="quarter" idx="5"/>
          </p:nvPr>
        </p:nvSpPr>
        <p:spPr bwMode="auto">
          <a:noFill/>
          <a:ln>
            <a:miter lim="800000"/>
            <a:headEnd/>
            <a:tailEnd/>
          </a:ln>
        </p:spPr>
        <p:txBody>
          <a:bodyPr/>
          <a:lstStyle/>
          <a:p>
            <a:fld id="{EB807580-50F1-4C94-AA6E-8A238A4DF4E6}" type="slidenum">
              <a:rPr lang="en-US"/>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3556" name="Slide Number Placeholder 3"/>
          <p:cNvSpPr>
            <a:spLocks noGrp="1"/>
          </p:cNvSpPr>
          <p:nvPr>
            <p:ph type="sldNum" sz="quarter" idx="5"/>
          </p:nvPr>
        </p:nvSpPr>
        <p:spPr bwMode="auto">
          <a:noFill/>
          <a:ln>
            <a:miter lim="800000"/>
            <a:headEnd/>
            <a:tailEnd/>
          </a:ln>
        </p:spPr>
        <p:txBody>
          <a:bodyPr/>
          <a:lstStyle/>
          <a:p>
            <a:fld id="{103E3534-B185-4C1F-85F0-CC8FAC391764}" type="slidenum">
              <a:rPr lang="en-US"/>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3556" name="Slide Number Placeholder 3"/>
          <p:cNvSpPr>
            <a:spLocks noGrp="1"/>
          </p:cNvSpPr>
          <p:nvPr>
            <p:ph type="sldNum" sz="quarter" idx="5"/>
          </p:nvPr>
        </p:nvSpPr>
        <p:spPr bwMode="auto">
          <a:noFill/>
          <a:ln>
            <a:miter lim="800000"/>
            <a:headEnd/>
            <a:tailEnd/>
          </a:ln>
        </p:spPr>
        <p:txBody>
          <a:bodyPr/>
          <a:lstStyle/>
          <a:p>
            <a:fld id="{103E3534-B185-4C1F-85F0-CC8FAC391764}" type="slidenum">
              <a:rPr lang="en-US"/>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3556" name="Slide Number Placeholder 3"/>
          <p:cNvSpPr>
            <a:spLocks noGrp="1"/>
          </p:cNvSpPr>
          <p:nvPr>
            <p:ph type="sldNum" sz="quarter" idx="5"/>
          </p:nvPr>
        </p:nvSpPr>
        <p:spPr bwMode="auto">
          <a:noFill/>
          <a:ln>
            <a:miter lim="800000"/>
            <a:headEnd/>
            <a:tailEnd/>
          </a:ln>
        </p:spPr>
        <p:txBody>
          <a:bodyPr/>
          <a:lstStyle/>
          <a:p>
            <a:fld id="{103E3534-B185-4C1F-85F0-CC8FAC391764}" type="slidenum">
              <a:rPr lang="en-US"/>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15364" name="Slide Number Placeholder 3"/>
          <p:cNvSpPr>
            <a:spLocks noGrp="1"/>
          </p:cNvSpPr>
          <p:nvPr>
            <p:ph type="sldNum" sz="quarter" idx="5"/>
          </p:nvPr>
        </p:nvSpPr>
        <p:spPr bwMode="auto">
          <a:noFill/>
          <a:ln>
            <a:miter lim="800000"/>
            <a:headEnd/>
            <a:tailEnd/>
          </a:ln>
        </p:spPr>
        <p:txBody>
          <a:bodyPr/>
          <a:lstStyle/>
          <a:p>
            <a:fld id="{EB807580-50F1-4C94-AA6E-8A238A4DF4E6}" type="slidenum">
              <a:rPr lang="en-US"/>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9460" name="Slide Number Placeholder 3"/>
          <p:cNvSpPr>
            <a:spLocks noGrp="1"/>
          </p:cNvSpPr>
          <p:nvPr>
            <p:ph type="sldNum" sz="quarter" idx="5"/>
          </p:nvPr>
        </p:nvSpPr>
        <p:spPr bwMode="auto">
          <a:noFill/>
          <a:ln>
            <a:miter lim="800000"/>
            <a:headEnd/>
            <a:tailEnd/>
          </a:ln>
        </p:spPr>
        <p:txBody>
          <a:bodyPr/>
          <a:lstStyle/>
          <a:p>
            <a:fld id="{284DBF55-90D9-4A48-9364-4226BD7B7FF3}" type="slidenum">
              <a:rPr lang="en-US"/>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3556" name="Slide Number Placeholder 3"/>
          <p:cNvSpPr>
            <a:spLocks noGrp="1"/>
          </p:cNvSpPr>
          <p:nvPr>
            <p:ph type="sldNum" sz="quarter" idx="5"/>
          </p:nvPr>
        </p:nvSpPr>
        <p:spPr bwMode="auto">
          <a:noFill/>
          <a:ln>
            <a:miter lim="800000"/>
            <a:headEnd/>
            <a:tailEnd/>
          </a:ln>
        </p:spPr>
        <p:txBody>
          <a:bodyPr/>
          <a:lstStyle/>
          <a:p>
            <a:fld id="{103E3534-B185-4C1F-85F0-CC8FAC391764}" type="slidenum">
              <a:rPr lang="en-US"/>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3556" name="Slide Number Placeholder 3"/>
          <p:cNvSpPr>
            <a:spLocks noGrp="1"/>
          </p:cNvSpPr>
          <p:nvPr>
            <p:ph type="sldNum" sz="quarter" idx="5"/>
          </p:nvPr>
        </p:nvSpPr>
        <p:spPr bwMode="auto">
          <a:noFill/>
          <a:ln>
            <a:miter lim="800000"/>
            <a:headEnd/>
            <a:tailEnd/>
          </a:ln>
        </p:spPr>
        <p:txBody>
          <a:bodyPr/>
          <a:lstStyle/>
          <a:p>
            <a:fld id="{103E3534-B185-4C1F-85F0-CC8FAC391764}" type="slidenum">
              <a:rPr lang="en-US"/>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3556" name="Slide Number Placeholder 3"/>
          <p:cNvSpPr>
            <a:spLocks noGrp="1"/>
          </p:cNvSpPr>
          <p:nvPr>
            <p:ph type="sldNum" sz="quarter" idx="5"/>
          </p:nvPr>
        </p:nvSpPr>
        <p:spPr bwMode="auto">
          <a:noFill/>
          <a:ln>
            <a:miter lim="800000"/>
            <a:headEnd/>
            <a:tailEnd/>
          </a:ln>
        </p:spPr>
        <p:txBody>
          <a:bodyPr/>
          <a:lstStyle/>
          <a:p>
            <a:fld id="{103E3534-B185-4C1F-85F0-CC8FAC391764}" type="slidenum">
              <a:rPr lang="en-US"/>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3556" name="Slide Number Placeholder 3"/>
          <p:cNvSpPr>
            <a:spLocks noGrp="1"/>
          </p:cNvSpPr>
          <p:nvPr>
            <p:ph type="sldNum" sz="quarter" idx="5"/>
          </p:nvPr>
        </p:nvSpPr>
        <p:spPr bwMode="auto">
          <a:noFill/>
          <a:ln>
            <a:miter lim="800000"/>
            <a:headEnd/>
            <a:tailEnd/>
          </a:ln>
        </p:spPr>
        <p:txBody>
          <a:bodyPr/>
          <a:lstStyle/>
          <a:p>
            <a:fld id="{103E3534-B185-4C1F-85F0-CC8FAC391764}" type="slidenum">
              <a:rPr lang="en-US"/>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3556" name="Slide Number Placeholder 3"/>
          <p:cNvSpPr>
            <a:spLocks noGrp="1"/>
          </p:cNvSpPr>
          <p:nvPr>
            <p:ph type="sldNum" sz="quarter" idx="5"/>
          </p:nvPr>
        </p:nvSpPr>
        <p:spPr bwMode="auto">
          <a:noFill/>
          <a:ln>
            <a:miter lim="800000"/>
            <a:headEnd/>
            <a:tailEnd/>
          </a:ln>
        </p:spPr>
        <p:txBody>
          <a:bodyPr/>
          <a:lstStyle/>
          <a:p>
            <a:fld id="{103E3534-B185-4C1F-85F0-CC8FAC391764}" type="slidenum">
              <a:rPr lang="en-US"/>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3556" name="Slide Number Placeholder 3"/>
          <p:cNvSpPr>
            <a:spLocks noGrp="1"/>
          </p:cNvSpPr>
          <p:nvPr>
            <p:ph type="sldNum" sz="quarter" idx="5"/>
          </p:nvPr>
        </p:nvSpPr>
        <p:spPr bwMode="auto">
          <a:noFill/>
          <a:ln>
            <a:miter lim="800000"/>
            <a:headEnd/>
            <a:tailEnd/>
          </a:ln>
        </p:spPr>
        <p:txBody>
          <a:bodyPr/>
          <a:lstStyle/>
          <a:p>
            <a:fld id="{103E3534-B185-4C1F-85F0-CC8FAC391764}" type="slidenum">
              <a:rPr lang="en-US"/>
              <a:pPr/>
              <a:t>45</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15364" name="Slide Number Placeholder 3"/>
          <p:cNvSpPr>
            <a:spLocks noGrp="1"/>
          </p:cNvSpPr>
          <p:nvPr>
            <p:ph type="sldNum" sz="quarter" idx="5"/>
          </p:nvPr>
        </p:nvSpPr>
        <p:spPr bwMode="auto">
          <a:noFill/>
          <a:ln>
            <a:miter lim="800000"/>
            <a:headEnd/>
            <a:tailEnd/>
          </a:ln>
        </p:spPr>
        <p:txBody>
          <a:bodyPr/>
          <a:lstStyle/>
          <a:p>
            <a:fld id="{EB807580-50F1-4C94-AA6E-8A238A4DF4E6}" type="slidenum">
              <a:rPr lang="en-US"/>
              <a:pPr/>
              <a:t>46</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3556" name="Slide Number Placeholder 3"/>
          <p:cNvSpPr>
            <a:spLocks noGrp="1"/>
          </p:cNvSpPr>
          <p:nvPr>
            <p:ph type="sldNum" sz="quarter" idx="5"/>
          </p:nvPr>
        </p:nvSpPr>
        <p:spPr bwMode="auto">
          <a:noFill/>
          <a:ln>
            <a:miter lim="800000"/>
            <a:headEnd/>
            <a:tailEnd/>
          </a:ln>
        </p:spPr>
        <p:txBody>
          <a:bodyPr/>
          <a:lstStyle/>
          <a:p>
            <a:fld id="{103E3534-B185-4C1F-85F0-CC8FAC391764}" type="slidenum">
              <a:rPr lang="en-US"/>
              <a:pPr/>
              <a:t>47</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3556" name="Slide Number Placeholder 3"/>
          <p:cNvSpPr>
            <a:spLocks noGrp="1"/>
          </p:cNvSpPr>
          <p:nvPr>
            <p:ph type="sldNum" sz="quarter" idx="5"/>
          </p:nvPr>
        </p:nvSpPr>
        <p:spPr bwMode="auto">
          <a:noFill/>
          <a:ln>
            <a:miter lim="800000"/>
            <a:headEnd/>
            <a:tailEnd/>
          </a:ln>
        </p:spPr>
        <p:txBody>
          <a:bodyPr/>
          <a:lstStyle/>
          <a:p>
            <a:fld id="{103E3534-B185-4C1F-85F0-CC8FAC391764}" type="slidenum">
              <a:rPr lang="en-US"/>
              <a:pPr/>
              <a:t>48</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15364" name="Slide Number Placeholder 3"/>
          <p:cNvSpPr>
            <a:spLocks noGrp="1"/>
          </p:cNvSpPr>
          <p:nvPr>
            <p:ph type="sldNum" sz="quarter" idx="5"/>
          </p:nvPr>
        </p:nvSpPr>
        <p:spPr bwMode="auto">
          <a:noFill/>
          <a:ln>
            <a:miter lim="800000"/>
            <a:headEnd/>
            <a:tailEnd/>
          </a:ln>
        </p:spPr>
        <p:txBody>
          <a:bodyPr/>
          <a:lstStyle/>
          <a:p>
            <a:fld id="{EB807580-50F1-4C94-AA6E-8A238A4DF4E6}" type="slidenum">
              <a:rPr lang="en-US"/>
              <a:pPr/>
              <a:t>49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9460" name="Slide Number Placeholder 3"/>
          <p:cNvSpPr>
            <a:spLocks noGrp="1"/>
          </p:cNvSpPr>
          <p:nvPr>
            <p:ph type="sldNum" sz="quarter" idx="5"/>
          </p:nvPr>
        </p:nvSpPr>
        <p:spPr bwMode="auto">
          <a:noFill/>
          <a:ln>
            <a:miter lim="800000"/>
            <a:headEnd/>
            <a:tailEnd/>
          </a:ln>
        </p:spPr>
        <p:txBody>
          <a:bodyPr/>
          <a:lstStyle/>
          <a:p>
            <a:fld id="{284DBF55-90D9-4A48-9364-4226BD7B7FF3}" type="slidenum">
              <a:rPr lang="en-US"/>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3556" name="Slide Number Placeholder 3"/>
          <p:cNvSpPr>
            <a:spLocks noGrp="1"/>
          </p:cNvSpPr>
          <p:nvPr>
            <p:ph type="sldNum" sz="quarter" idx="5"/>
          </p:nvPr>
        </p:nvSpPr>
        <p:spPr bwMode="auto">
          <a:noFill/>
          <a:ln>
            <a:miter lim="800000"/>
            <a:headEnd/>
            <a:tailEnd/>
          </a:ln>
        </p:spPr>
        <p:txBody>
          <a:bodyPr/>
          <a:lstStyle/>
          <a:p>
            <a:fld id="{103E3534-B185-4C1F-85F0-CC8FAC391764}" type="slidenum">
              <a:rPr lang="en-US"/>
              <a:pPr/>
              <a:t>50</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3556" name="Slide Number Placeholder 3"/>
          <p:cNvSpPr>
            <a:spLocks noGrp="1"/>
          </p:cNvSpPr>
          <p:nvPr>
            <p:ph type="sldNum" sz="quarter" idx="5"/>
          </p:nvPr>
        </p:nvSpPr>
        <p:spPr bwMode="auto">
          <a:noFill/>
          <a:ln>
            <a:miter lim="800000"/>
            <a:headEnd/>
            <a:tailEnd/>
          </a:ln>
        </p:spPr>
        <p:txBody>
          <a:bodyPr/>
          <a:lstStyle/>
          <a:p>
            <a:fld id="{103E3534-B185-4C1F-85F0-CC8FAC391764}" type="slidenum">
              <a:rPr lang="en-US"/>
              <a:pPr/>
              <a:t>51</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3556" name="Slide Number Placeholder 3"/>
          <p:cNvSpPr>
            <a:spLocks noGrp="1"/>
          </p:cNvSpPr>
          <p:nvPr>
            <p:ph type="sldNum" sz="quarter" idx="5"/>
          </p:nvPr>
        </p:nvSpPr>
        <p:spPr bwMode="auto">
          <a:noFill/>
          <a:ln>
            <a:miter lim="800000"/>
            <a:headEnd/>
            <a:tailEnd/>
          </a:ln>
        </p:spPr>
        <p:txBody>
          <a:bodyPr/>
          <a:lstStyle/>
          <a:p>
            <a:fld id="{103E3534-B185-4C1F-85F0-CC8FAC391764}" type="slidenum">
              <a:rPr lang="en-US"/>
              <a:pPr/>
              <a:t>52</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3556" name="Slide Number Placeholder 3"/>
          <p:cNvSpPr>
            <a:spLocks noGrp="1"/>
          </p:cNvSpPr>
          <p:nvPr>
            <p:ph type="sldNum" sz="quarter" idx="5"/>
          </p:nvPr>
        </p:nvSpPr>
        <p:spPr bwMode="auto">
          <a:noFill/>
          <a:ln>
            <a:miter lim="800000"/>
            <a:headEnd/>
            <a:tailEnd/>
          </a:ln>
        </p:spPr>
        <p:txBody>
          <a:bodyPr/>
          <a:lstStyle/>
          <a:p>
            <a:fld id="{103E3534-B185-4C1F-85F0-CC8FAC391764}" type="slidenum">
              <a:rPr lang="en-US"/>
              <a:pPr/>
              <a:t>53</a:t>
            </a:fld>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3556" name="Slide Number Placeholder 3"/>
          <p:cNvSpPr>
            <a:spLocks noGrp="1"/>
          </p:cNvSpPr>
          <p:nvPr>
            <p:ph type="sldNum" sz="quarter" idx="5"/>
          </p:nvPr>
        </p:nvSpPr>
        <p:spPr bwMode="auto">
          <a:noFill/>
          <a:ln>
            <a:miter lim="800000"/>
            <a:headEnd/>
            <a:tailEnd/>
          </a:ln>
        </p:spPr>
        <p:txBody>
          <a:bodyPr/>
          <a:lstStyle/>
          <a:p>
            <a:fld id="{103E3534-B185-4C1F-85F0-CC8FAC391764}" type="slidenum">
              <a:rPr lang="en-US"/>
              <a:pPr/>
              <a:t>54</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3556" name="Slide Number Placeholder 3"/>
          <p:cNvSpPr>
            <a:spLocks noGrp="1"/>
          </p:cNvSpPr>
          <p:nvPr>
            <p:ph type="sldNum" sz="quarter" idx="5"/>
          </p:nvPr>
        </p:nvSpPr>
        <p:spPr bwMode="auto">
          <a:noFill/>
          <a:ln>
            <a:miter lim="800000"/>
            <a:headEnd/>
            <a:tailEnd/>
          </a:ln>
        </p:spPr>
        <p:txBody>
          <a:bodyPr/>
          <a:lstStyle/>
          <a:p>
            <a:fld id="{103E3534-B185-4C1F-85F0-CC8FAC391764}" type="slidenum">
              <a:rPr lang="en-US"/>
              <a:pPr/>
              <a:t>55</a:t>
            </a:fld>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15364" name="Slide Number Placeholder 3"/>
          <p:cNvSpPr>
            <a:spLocks noGrp="1"/>
          </p:cNvSpPr>
          <p:nvPr>
            <p:ph type="sldNum" sz="quarter" idx="5"/>
          </p:nvPr>
        </p:nvSpPr>
        <p:spPr bwMode="auto">
          <a:noFill/>
          <a:ln>
            <a:miter lim="800000"/>
            <a:headEnd/>
            <a:tailEnd/>
          </a:ln>
        </p:spPr>
        <p:txBody>
          <a:bodyPr/>
          <a:lstStyle/>
          <a:p>
            <a:fld id="{EB807580-50F1-4C94-AA6E-8A238A4DF4E6}" type="slidenum">
              <a:rPr lang="en-US"/>
              <a:pPr/>
              <a:t>56</a:t>
            </a:fld>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3556" name="Slide Number Placeholder 3"/>
          <p:cNvSpPr>
            <a:spLocks noGrp="1"/>
          </p:cNvSpPr>
          <p:nvPr>
            <p:ph type="sldNum" sz="quarter" idx="5"/>
          </p:nvPr>
        </p:nvSpPr>
        <p:spPr bwMode="auto">
          <a:noFill/>
          <a:ln>
            <a:miter lim="800000"/>
            <a:headEnd/>
            <a:tailEnd/>
          </a:ln>
        </p:spPr>
        <p:txBody>
          <a:bodyPr/>
          <a:lstStyle/>
          <a:p>
            <a:fld id="{103E3534-B185-4C1F-85F0-CC8FAC391764}" type="slidenum">
              <a:rPr lang="en-US"/>
              <a:pPr/>
              <a:t>57</a:t>
            </a:fld>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3556" name="Slide Number Placeholder 3"/>
          <p:cNvSpPr>
            <a:spLocks noGrp="1"/>
          </p:cNvSpPr>
          <p:nvPr>
            <p:ph type="sldNum" sz="quarter" idx="5"/>
          </p:nvPr>
        </p:nvSpPr>
        <p:spPr bwMode="auto">
          <a:noFill/>
          <a:ln>
            <a:miter lim="800000"/>
            <a:headEnd/>
            <a:tailEnd/>
          </a:ln>
        </p:spPr>
        <p:txBody>
          <a:bodyPr/>
          <a:lstStyle/>
          <a:p>
            <a:fld id="{103E3534-B185-4C1F-85F0-CC8FAC391764}" type="slidenum">
              <a:rPr lang="en-US"/>
              <a:pPr/>
              <a:t>58</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1508" name="Slide Number Placeholder 3"/>
          <p:cNvSpPr>
            <a:spLocks noGrp="1"/>
          </p:cNvSpPr>
          <p:nvPr>
            <p:ph type="sldNum" sz="quarter" idx="5"/>
          </p:nvPr>
        </p:nvSpPr>
        <p:spPr bwMode="auto">
          <a:noFill/>
          <a:ln>
            <a:miter lim="800000"/>
            <a:headEnd/>
            <a:tailEnd/>
          </a:ln>
        </p:spPr>
        <p:txBody>
          <a:bodyPr/>
          <a:lstStyle/>
          <a:p>
            <a:fld id="{FDC1D4EC-E446-43F7-8222-882AA9CB34C9}" type="slidenum">
              <a:rPr lang="en-US"/>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1508" name="Slide Number Placeholder 3"/>
          <p:cNvSpPr>
            <a:spLocks noGrp="1"/>
          </p:cNvSpPr>
          <p:nvPr>
            <p:ph type="sldNum" sz="quarter" idx="5"/>
          </p:nvPr>
        </p:nvSpPr>
        <p:spPr bwMode="auto">
          <a:noFill/>
          <a:ln>
            <a:miter lim="800000"/>
            <a:headEnd/>
            <a:tailEnd/>
          </a:ln>
        </p:spPr>
        <p:txBody>
          <a:bodyPr/>
          <a:lstStyle/>
          <a:p>
            <a:fld id="{FDC1D4EC-E446-43F7-8222-882AA9CB34C9}" type="slidenum">
              <a:rPr lang="en-US"/>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3556" name="Slide Number Placeholder 3"/>
          <p:cNvSpPr>
            <a:spLocks noGrp="1"/>
          </p:cNvSpPr>
          <p:nvPr>
            <p:ph type="sldNum" sz="quarter" idx="5"/>
          </p:nvPr>
        </p:nvSpPr>
        <p:spPr bwMode="auto">
          <a:noFill/>
          <a:ln>
            <a:miter lim="800000"/>
            <a:headEnd/>
            <a:tailEnd/>
          </a:ln>
        </p:spPr>
        <p:txBody>
          <a:bodyPr/>
          <a:lstStyle/>
          <a:p>
            <a:fld id="{103E3534-B185-4C1F-85F0-CC8FAC391764}" type="slidenum">
              <a:rPr lang="en-US"/>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15364" name="Slide Number Placeholder 3"/>
          <p:cNvSpPr>
            <a:spLocks noGrp="1"/>
          </p:cNvSpPr>
          <p:nvPr>
            <p:ph type="sldNum" sz="quarter" idx="5"/>
          </p:nvPr>
        </p:nvSpPr>
        <p:spPr bwMode="auto">
          <a:noFill/>
          <a:ln>
            <a:miter lim="800000"/>
            <a:headEnd/>
            <a:tailEnd/>
          </a:ln>
        </p:spPr>
        <p:txBody>
          <a:bodyPr/>
          <a:lstStyle/>
          <a:p>
            <a:fld id="{EB807580-50F1-4C94-AA6E-8A238A4DF4E6}" type="slidenum">
              <a:rPr lang="en-US"/>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oleObject" Target="../embeddings/oleObject2.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026" name="Object 16"/>
          <p:cNvGraphicFramePr>
            <a:graphicFrameLocks noChangeAspect="1"/>
          </p:cNvGraphicFramePr>
          <p:nvPr/>
        </p:nvGraphicFramePr>
        <p:xfrm>
          <a:off x="152400" y="1133475"/>
          <a:ext cx="8991600" cy="5724525"/>
        </p:xfrm>
        <a:graphic>
          <a:graphicData uri="http://schemas.openxmlformats.org/presentationml/2006/ole">
            <mc:AlternateContent xmlns:mc="http://schemas.openxmlformats.org/markup-compatibility/2006">
              <mc:Choice xmlns:v="urn:schemas-microsoft-com:vml" Requires="v">
                <p:oleObj spid="_x0000_s1218" name="Image" r:id="rId14" imgW="13714286" imgH="8584127" progId="">
                  <p:embed/>
                </p:oleObj>
              </mc:Choice>
              <mc:Fallback>
                <p:oleObj name="Image" r:id="rId14" imgW="13714286" imgH="8584127" progId="">
                  <p:embed/>
                  <p:pic>
                    <p:nvPicPr>
                      <p:cNvPr id="0" name="Object 1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2400" y="1133475"/>
                        <a:ext cx="8991600" cy="5724525"/>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027" name="Object 13"/>
          <p:cNvGraphicFramePr>
            <a:graphicFrameLocks noChangeAspect="1"/>
          </p:cNvGraphicFramePr>
          <p:nvPr/>
        </p:nvGraphicFramePr>
        <p:xfrm>
          <a:off x="0" y="5976938"/>
          <a:ext cx="9144000" cy="881062"/>
        </p:xfrm>
        <a:graphic>
          <a:graphicData uri="http://schemas.openxmlformats.org/presentationml/2006/ole">
            <mc:AlternateContent xmlns:mc="http://schemas.openxmlformats.org/markup-compatibility/2006">
              <mc:Choice xmlns:v="urn:schemas-microsoft-com:vml" Requires="v">
                <p:oleObj spid="_x0000_s1219" name="Image" r:id="rId16" imgW="13714286" imgH="1320635" progId="">
                  <p:embed/>
                </p:oleObj>
              </mc:Choice>
              <mc:Fallback>
                <p:oleObj name="Image" r:id="rId16" imgW="13714286" imgH="1320635" progId="">
                  <p:embed/>
                  <p:pic>
                    <p:nvPicPr>
                      <p:cNvPr id="0" name="Object 1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5976938"/>
                        <a:ext cx="9144000" cy="881062"/>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pic>
        <p:nvPicPr>
          <p:cNvPr id="1028" name="Picture 4" descr="EmergeGreen"/>
          <p:cNvPicPr>
            <a:picLocks noChangeAspect="1" noChangeArrowheads="1"/>
          </p:cNvPicPr>
          <p:nvPr userDrawn="1"/>
        </p:nvPicPr>
        <p:blipFill>
          <a:blip r:embed="rId18" cstate="email">
            <a:extLst>
              <a:ext uri="{28A0092B-C50C-407E-A947-70E740481C1C}">
                <a14:useLocalDpi xmlns:a14="http://schemas.microsoft.com/office/drawing/2010/main"/>
              </a:ext>
            </a:extLst>
          </a:blip>
          <a:srcRect/>
          <a:stretch>
            <a:fillRect/>
          </a:stretch>
        </p:blipFill>
        <p:spPr bwMode="auto">
          <a:xfrm>
            <a:off x="6553200" y="0"/>
            <a:ext cx="2590800" cy="6635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png"/></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45.png"/></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4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4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4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5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1"/>
          <p:cNvSpPr>
            <a:spLocks noGrp="1"/>
          </p:cNvSpPr>
          <p:nvPr>
            <p:ph sz="quarter" idx="4294967295"/>
          </p:nvPr>
        </p:nvSpPr>
        <p:spPr bwMode="auto">
          <a:xfrm>
            <a:off x="476250" y="1828800"/>
            <a:ext cx="7391400" cy="457200"/>
          </a:xfrm>
          <a:prstGeom prst="rect">
            <a:avLst/>
          </a:prstGeom>
          <a:noFill/>
          <a:ln>
            <a:miter lim="800000"/>
            <a:headEnd/>
            <a:tailEnd/>
          </a:ln>
        </p:spPr>
        <p:txBody>
          <a:bodyPr/>
          <a:lstStyle/>
          <a:p>
            <a:pPr marL="0" indent="0" eaLnBrk="1" hangingPunct="1">
              <a:spcBef>
                <a:spcPct val="0"/>
              </a:spcBef>
              <a:buFontTx/>
              <a:buNone/>
            </a:pPr>
            <a:r>
              <a:rPr lang="en-US" sz="2000" i="1" dirty="0" smtClean="0"/>
              <a:t>Microsoft Office 2013 is a productivity suite of applications.</a:t>
            </a:r>
          </a:p>
        </p:txBody>
      </p:sp>
      <p:sp>
        <p:nvSpPr>
          <p:cNvPr id="14341" name="Text Placeholder 5"/>
          <p:cNvSpPr>
            <a:spLocks noGrp="1"/>
          </p:cNvSpPr>
          <p:nvPr>
            <p:ph type="body" sz="quarter" idx="4294967295"/>
          </p:nvPr>
        </p:nvSpPr>
        <p:spPr bwMode="auto">
          <a:xfrm>
            <a:off x="457200" y="6248400"/>
            <a:ext cx="5334000" cy="304800"/>
          </a:xfrm>
          <a:prstGeom prst="rect">
            <a:avLst/>
          </a:prstGeom>
          <a:noFill/>
          <a:ln>
            <a:miter lim="800000"/>
            <a:headEnd/>
            <a:tailEnd/>
          </a:ln>
        </p:spPr>
        <p:txBody>
          <a:bodyPr/>
          <a:lstStyle/>
          <a:p>
            <a:pPr eaLnBrk="1" hangingPunct="1">
              <a:buFontTx/>
              <a:buNone/>
            </a:pPr>
            <a:r>
              <a:rPr lang="en-US" sz="1100" b="1" dirty="0" smtClean="0">
                <a:solidFill>
                  <a:srgbClr val="65AA3B"/>
                </a:solidFill>
              </a:rPr>
              <a:t>Skills &gt; Office 2013</a:t>
            </a:r>
          </a:p>
        </p:txBody>
      </p:sp>
      <p:pic>
        <p:nvPicPr>
          <p:cNvPr id="8" name="Picture 2" descr="C:\Users\Mary Pat Shaffer\Documents\AAA_Emerge_Videos\Word\S05.01.01\S05.01.01-Meeting.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05400" y="2667000"/>
            <a:ext cx="3657600" cy="243624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8"/>
          <p:cNvSpPr txBox="1">
            <a:spLocks noChangeArrowheads="1"/>
          </p:cNvSpPr>
          <p:nvPr/>
        </p:nvSpPr>
        <p:spPr bwMode="auto">
          <a:xfrm>
            <a:off x="457200" y="2286000"/>
            <a:ext cx="1644650" cy="366713"/>
          </a:xfrm>
          <a:prstGeom prst="rect">
            <a:avLst/>
          </a:prstGeom>
          <a:noFill/>
          <a:ln w="9525">
            <a:noFill/>
            <a:miter lim="800000"/>
            <a:headEnd/>
            <a:tailEnd/>
          </a:ln>
        </p:spPr>
        <p:txBody>
          <a:bodyPr wrap="none">
            <a:spAutoFit/>
          </a:bodyPr>
          <a:lstStyle/>
          <a:p>
            <a:r>
              <a:rPr lang="en-US" dirty="0"/>
              <a:t>In this section:</a:t>
            </a:r>
          </a:p>
        </p:txBody>
      </p:sp>
      <p:sp>
        <p:nvSpPr>
          <p:cNvPr id="7" name="Content Placeholder 3"/>
          <p:cNvSpPr txBox="1">
            <a:spLocks/>
          </p:cNvSpPr>
          <p:nvPr/>
        </p:nvSpPr>
        <p:spPr>
          <a:xfrm>
            <a:off x="457200" y="2704023"/>
            <a:ext cx="5181600" cy="3352800"/>
          </a:xfrm>
          <a:prstGeom prst="rect">
            <a:avLst/>
          </a:prstGeom>
        </p:spPr>
        <p:txBody>
          <a:bodyPr/>
          <a:lstStyle/>
          <a:p>
            <a:pPr marL="342900" indent="-182563">
              <a:spcBef>
                <a:spcPct val="20000"/>
              </a:spcBef>
              <a:buFontTx/>
              <a:buChar char="•"/>
            </a:pPr>
            <a:r>
              <a:rPr lang="en-US" dirty="0" smtClean="0"/>
              <a:t>Common Application Components</a:t>
            </a:r>
          </a:p>
          <a:p>
            <a:pPr marL="342900" indent="-182563">
              <a:spcBef>
                <a:spcPct val="20000"/>
              </a:spcBef>
              <a:buFontTx/>
              <a:buChar char="•"/>
            </a:pPr>
            <a:r>
              <a:rPr lang="en-US" dirty="0" smtClean="0"/>
              <a:t>Working with Files and Documents</a:t>
            </a:r>
          </a:p>
          <a:p>
            <a:pPr marL="342900" indent="-182563">
              <a:spcBef>
                <a:spcPct val="20000"/>
              </a:spcBef>
              <a:buFontTx/>
              <a:buChar char="•"/>
            </a:pPr>
            <a:r>
              <a:rPr lang="en-US" dirty="0" smtClean="0"/>
              <a:t>Common Editing Functions</a:t>
            </a:r>
          </a:p>
          <a:p>
            <a:pPr marL="342900" indent="-182563">
              <a:spcBef>
                <a:spcPct val="20000"/>
              </a:spcBef>
              <a:buFontTx/>
              <a:buChar char="•"/>
            </a:pPr>
            <a:r>
              <a:rPr lang="en-US" dirty="0" smtClean="0"/>
              <a:t>Common Formatting Functions</a:t>
            </a:r>
          </a:p>
          <a:p>
            <a:pPr marL="342900" indent="-182563">
              <a:spcBef>
                <a:spcPct val="20000"/>
              </a:spcBef>
              <a:buFontTx/>
              <a:buChar char="•"/>
            </a:pPr>
            <a:r>
              <a:rPr lang="en-US" dirty="0" smtClean="0"/>
              <a:t>Working with Graphics</a:t>
            </a:r>
          </a:p>
          <a:p>
            <a:pPr marL="342900" indent="-182563">
              <a:spcBef>
                <a:spcPct val="20000"/>
              </a:spcBef>
              <a:buFontTx/>
              <a:buChar char="•"/>
            </a:pPr>
            <a:r>
              <a:rPr lang="en-US" dirty="0" smtClean="0"/>
              <a:t>Working with Tables</a:t>
            </a:r>
          </a:p>
          <a:p>
            <a:pPr marL="342900" indent="-182563">
              <a:spcBef>
                <a:spcPct val="20000"/>
              </a:spcBef>
              <a:buFontTx/>
              <a:buChar char="•"/>
            </a:pPr>
            <a:r>
              <a:rPr lang="en-US" dirty="0" smtClean="0"/>
              <a:t>Printing &amp; Publishing</a:t>
            </a:r>
          </a:p>
          <a:p>
            <a:pPr marL="342900" indent="-182563">
              <a:spcBef>
                <a:spcPct val="20000"/>
              </a:spcBef>
              <a:buFontTx/>
              <a:buChar char="•"/>
            </a:pPr>
            <a:r>
              <a:rPr lang="en-US" dirty="0" smtClean="0"/>
              <a:t>Sharing Content Between Applications</a:t>
            </a:r>
          </a:p>
          <a:p>
            <a:pPr marL="342900" indent="-182563">
              <a:spcBef>
                <a:spcPct val="20000"/>
              </a:spcBef>
              <a:buFontTx/>
              <a:buChar char="•"/>
            </a:pPr>
            <a:r>
              <a:rPr lang="en-US" dirty="0" smtClean="0"/>
              <a:t>Collaborating with Office 2013</a:t>
            </a:r>
          </a:p>
          <a:p>
            <a:pPr marL="342900" indent="-182563">
              <a:spcBef>
                <a:spcPct val="20000"/>
              </a:spcBef>
              <a:buFontTx/>
              <a:buChar char="•"/>
            </a:pPr>
            <a:r>
              <a:rPr lang="en-US" dirty="0" smtClean="0"/>
              <a:t>Customizing Office Applications</a:t>
            </a:r>
          </a:p>
        </p:txBody>
      </p:sp>
      <p:sp>
        <p:nvSpPr>
          <p:cNvPr id="9" name="Content Placeholder 2"/>
          <p:cNvSpPr txBox="1">
            <a:spLocks/>
          </p:cNvSpPr>
          <p:nvPr/>
        </p:nvSpPr>
        <p:spPr bwMode="auto">
          <a:xfrm>
            <a:off x="228600" y="457200"/>
            <a:ext cx="5410200" cy="13716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marL="0" indent="0" eaLnBrk="1" hangingPunct="1">
              <a:buFontTx/>
              <a:buNone/>
            </a:pPr>
            <a:r>
              <a:rPr lang="en-US" sz="6600" b="1" dirty="0" smtClean="0">
                <a:solidFill>
                  <a:srgbClr val="00AFD7"/>
                </a:solidFill>
                <a:latin typeface="Calibri" charset="0"/>
              </a:rPr>
              <a:t>Office 2013</a:t>
            </a:r>
            <a:endParaRPr lang="en-US" sz="6600" b="1" dirty="0" smtClean="0">
              <a:solidFill>
                <a:srgbClr val="00AFD7"/>
              </a:solidFill>
              <a:latin typeface="Calibri"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4648200"/>
            <a:ext cx="2971800" cy="923330"/>
          </a:xfrm>
          <a:prstGeom prst="rect">
            <a:avLst/>
          </a:prstGeom>
          <a:solidFill>
            <a:srgbClr val="65AA3B">
              <a:alpha val="15000"/>
            </a:srgbClr>
          </a:solidFill>
        </p:spPr>
        <p:txBody>
          <a:bodyPr wrap="square">
            <a:spAutoFit/>
          </a:bodyPr>
          <a:lstStyle/>
          <a:p>
            <a:pPr marL="0" indent="0" algn="ctr">
              <a:buNone/>
            </a:pPr>
            <a:r>
              <a:rPr lang="en-US" dirty="0" smtClean="0"/>
              <a:t>A template is a file that includes predefined text and design elements. </a:t>
            </a:r>
          </a:p>
        </p:txBody>
      </p:sp>
      <p:sp>
        <p:nvSpPr>
          <p:cNvPr id="7" name="Rectangle 6"/>
          <p:cNvSpPr/>
          <p:nvPr/>
        </p:nvSpPr>
        <p:spPr>
          <a:xfrm>
            <a:off x="457200" y="2080724"/>
            <a:ext cx="8229600" cy="2308324"/>
          </a:xfrm>
          <a:prstGeom prst="rect">
            <a:avLst/>
          </a:prstGeom>
        </p:spPr>
        <p:txBody>
          <a:bodyPr wrap="square">
            <a:spAutoFit/>
          </a:bodyPr>
          <a:lstStyle/>
          <a:p>
            <a:pPr marL="0" indent="0">
              <a:buNone/>
            </a:pPr>
            <a:r>
              <a:rPr lang="en-US" sz="2400" dirty="0" smtClean="0"/>
              <a:t>To create a new, blank document, click the button on the right.</a:t>
            </a:r>
          </a:p>
          <a:p>
            <a:pPr marL="0" indent="0">
              <a:buNone/>
            </a:pPr>
            <a:endParaRPr lang="en-US" sz="2400" dirty="0"/>
          </a:p>
          <a:p>
            <a:r>
              <a:rPr lang="en-US" sz="2400" dirty="0"/>
              <a:t>Another option is </a:t>
            </a:r>
            <a:r>
              <a:rPr lang="en-US" sz="2400" dirty="0" smtClean="0"/>
              <a:t>to</a:t>
            </a:r>
            <a:br>
              <a:rPr lang="en-US" sz="2400" dirty="0" smtClean="0"/>
            </a:br>
            <a:r>
              <a:rPr lang="en-US" sz="2400" dirty="0" smtClean="0"/>
              <a:t>create </a:t>
            </a:r>
            <a:r>
              <a:rPr lang="en-US" sz="2400" dirty="0"/>
              <a:t>a </a:t>
            </a:r>
            <a:r>
              <a:rPr lang="en-US" sz="2400" dirty="0" smtClean="0"/>
              <a:t>document</a:t>
            </a:r>
            <a:br>
              <a:rPr lang="en-US" sz="2400" dirty="0" smtClean="0"/>
            </a:br>
            <a:r>
              <a:rPr lang="en-US" sz="2400" dirty="0" smtClean="0"/>
              <a:t>based </a:t>
            </a:r>
            <a:r>
              <a:rPr lang="en-US" sz="2400" dirty="0"/>
              <a:t>on a template</a:t>
            </a:r>
            <a:r>
              <a:rPr lang="en-US" sz="2400" dirty="0" smtClean="0"/>
              <a:t>.</a:t>
            </a:r>
          </a:p>
        </p:txBody>
      </p:sp>
      <p:sp>
        <p:nvSpPr>
          <p:cNvPr id="10" name="Text Placeholder 5"/>
          <p:cNvSpPr txBox="1">
            <a:spLocks/>
          </p:cNvSpPr>
          <p:nvPr/>
        </p:nvSpPr>
        <p:spPr bwMode="auto">
          <a:xfrm>
            <a:off x="457200" y="6248400"/>
            <a:ext cx="73914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Office 2013 &gt; Working with Files and Documents &gt; Creating New Files from Scratch or Templates</a:t>
            </a:r>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171950" y="3002352"/>
            <a:ext cx="4572000" cy="2569178"/>
          </a:xfrm>
          <a:prstGeom prst="rect">
            <a:avLst/>
          </a:prstGeom>
        </p:spPr>
      </p:pic>
      <p:sp>
        <p:nvSpPr>
          <p:cNvPr id="8" name="Rectangle 4"/>
          <p:cNvSpPr txBox="1">
            <a:spLocks noChangeArrowheads="1"/>
          </p:cNvSpPr>
          <p:nvPr/>
        </p:nvSpPr>
        <p:spPr bwMode="auto">
          <a:xfrm>
            <a:off x="457200" y="274638"/>
            <a:ext cx="8229600" cy="14017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marL="228600" indent="-228600" eaLnBrk="1" hangingPunct="1"/>
            <a:r>
              <a:rPr lang="en-US" dirty="0" smtClean="0"/>
              <a:t>Creating New Files from Scratch or Templates</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7">
                                            <p:txEl>
                                              <p:pRg st="2" end="2"/>
                                            </p:txEl>
                                          </p:spTgt>
                                        </p:tgtEl>
                                        <p:attrNameLst>
                                          <p:attrName>style.visibility</p:attrName>
                                        </p:attrNameLst>
                                      </p:cBhvr>
                                      <p:to>
                                        <p:strVal val="visible"/>
                                      </p:to>
                                    </p:set>
                                    <p:animEffect transition="in" filter="wipe(down)">
                                      <p:cBhvr>
                                        <p:cTn id="10"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Rectangle 5"/>
          <p:cNvSpPr>
            <a:spLocks noGrp="1" noChangeArrowheads="1"/>
          </p:cNvSpPr>
          <p:nvPr>
            <p:ph type="body" sz="half" idx="4294967295"/>
          </p:nvPr>
        </p:nvSpPr>
        <p:spPr bwMode="auto">
          <a:xfrm>
            <a:off x="457201" y="1790700"/>
            <a:ext cx="3238500" cy="3276600"/>
          </a:xfrm>
          <a:prstGeom prst="rect">
            <a:avLst/>
          </a:prstGeom>
          <a:noFill/>
          <a:ln>
            <a:miter lim="800000"/>
            <a:headEnd/>
            <a:tailEnd/>
          </a:ln>
        </p:spPr>
        <p:txBody>
          <a:bodyPr/>
          <a:lstStyle/>
          <a:p>
            <a:pPr marL="0" indent="0">
              <a:buNone/>
            </a:pPr>
            <a:r>
              <a:rPr lang="en-US" dirty="0" smtClean="0"/>
              <a:t>To open existing files from the File tab, you can either:</a:t>
            </a:r>
          </a:p>
          <a:p>
            <a:pPr marL="349250" lvl="1" indent="-342900">
              <a:buFont typeface="Arial"/>
              <a:buChar char="•"/>
            </a:pPr>
            <a:r>
              <a:rPr lang="en-US" dirty="0" smtClean="0"/>
              <a:t>Select recently opened documents</a:t>
            </a:r>
          </a:p>
          <a:p>
            <a:pPr marL="349250" lvl="1" indent="-342900">
              <a:buFont typeface="Arial"/>
              <a:buChar char="•"/>
            </a:pPr>
            <a:r>
              <a:rPr lang="en-US" dirty="0" smtClean="0"/>
              <a:t>Open (browse)</a:t>
            </a:r>
            <a:br>
              <a:rPr lang="en-US" dirty="0" smtClean="0"/>
            </a:br>
            <a:r>
              <a:rPr lang="en-US" dirty="0" smtClean="0"/>
              <a:t>or Open Other Documents</a:t>
            </a:r>
          </a:p>
        </p:txBody>
      </p:sp>
      <p:sp>
        <p:nvSpPr>
          <p:cNvPr id="9" name="Text Placeholder 5"/>
          <p:cNvSpPr txBox="1">
            <a:spLocks/>
          </p:cNvSpPr>
          <p:nvPr/>
        </p:nvSpPr>
        <p:spPr bwMode="auto">
          <a:xfrm>
            <a:off x="457200" y="6248400"/>
            <a:ext cx="6477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Office 2013 &gt; Working with Files and Documents &gt; Opening an Existing File</a:t>
            </a:r>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114800" y="1625643"/>
            <a:ext cx="4572000" cy="3606715"/>
          </a:xfrm>
          <a:prstGeom prst="rect">
            <a:avLst/>
          </a:prstGeom>
        </p:spPr>
      </p:pic>
      <p:sp>
        <p:nvSpPr>
          <p:cNvPr id="7"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Opening an Existing File</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2773">
                                            <p:txEl>
                                              <p:pRg st="0" end="0"/>
                                            </p:txEl>
                                          </p:spTgt>
                                        </p:tgtEl>
                                        <p:attrNameLst>
                                          <p:attrName>style.visibility</p:attrName>
                                        </p:attrNameLst>
                                      </p:cBhvr>
                                      <p:to>
                                        <p:strVal val="visible"/>
                                      </p:to>
                                    </p:set>
                                    <p:animEffect transition="in" filter="wipe(down)">
                                      <p:cBhvr>
                                        <p:cTn id="7" dur="500"/>
                                        <p:tgtEl>
                                          <p:spTgt spid="3277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2773">
                                            <p:txEl>
                                              <p:pRg st="1" end="1"/>
                                            </p:txEl>
                                          </p:spTgt>
                                        </p:tgtEl>
                                        <p:attrNameLst>
                                          <p:attrName>style.visibility</p:attrName>
                                        </p:attrNameLst>
                                      </p:cBhvr>
                                      <p:to>
                                        <p:strVal val="visible"/>
                                      </p:to>
                                    </p:set>
                                    <p:animEffect transition="in" filter="wipe(down)">
                                      <p:cBhvr>
                                        <p:cTn id="10" dur="500"/>
                                        <p:tgtEl>
                                          <p:spTgt spid="3277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2773">
                                            <p:txEl>
                                              <p:pRg st="2" end="2"/>
                                            </p:txEl>
                                          </p:spTgt>
                                        </p:tgtEl>
                                        <p:attrNameLst>
                                          <p:attrName>style.visibility</p:attrName>
                                        </p:attrNameLst>
                                      </p:cBhvr>
                                      <p:to>
                                        <p:strVal val="visible"/>
                                      </p:to>
                                    </p:set>
                                    <p:animEffect transition="in" filter="wipe(down)">
                                      <p:cBhvr>
                                        <p:cTn id="13" dur="500"/>
                                        <p:tgtEl>
                                          <p:spTgt spid="3277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Rectangle 5"/>
          <p:cNvSpPr>
            <a:spLocks noGrp="1" noChangeArrowheads="1"/>
          </p:cNvSpPr>
          <p:nvPr>
            <p:ph type="body" sz="half" idx="4294967295"/>
          </p:nvPr>
        </p:nvSpPr>
        <p:spPr bwMode="auto">
          <a:xfrm>
            <a:off x="457200" y="4724400"/>
            <a:ext cx="8229600" cy="838200"/>
          </a:xfrm>
          <a:prstGeom prst="rect">
            <a:avLst/>
          </a:prstGeom>
          <a:noFill/>
          <a:ln>
            <a:miter lim="800000"/>
            <a:headEnd/>
            <a:tailEnd/>
          </a:ln>
        </p:spPr>
        <p:txBody>
          <a:bodyPr/>
          <a:lstStyle/>
          <a:p>
            <a:pPr marL="0" indent="0">
              <a:buNone/>
            </a:pPr>
            <a:r>
              <a:rPr lang="en-US" dirty="0" smtClean="0"/>
              <a:t>To move around, or navigate, in a document, you can use the built-in Navigation pane. </a:t>
            </a:r>
          </a:p>
          <a:p>
            <a:pPr marL="0" indent="0">
              <a:buNone/>
            </a:pPr>
            <a:endParaRPr lang="en-US" dirty="0"/>
          </a:p>
          <a:p>
            <a:pPr marL="0" indent="0">
              <a:buNone/>
            </a:pPr>
            <a:endParaRPr lang="en-US" dirty="0" smtClean="0"/>
          </a:p>
        </p:txBody>
      </p:sp>
      <p:sp>
        <p:nvSpPr>
          <p:cNvPr id="7" name="Text Placeholder 5"/>
          <p:cNvSpPr txBox="1">
            <a:spLocks/>
          </p:cNvSpPr>
          <p:nvPr/>
        </p:nvSpPr>
        <p:spPr bwMode="auto">
          <a:xfrm>
            <a:off x="457200" y="6248400"/>
            <a:ext cx="6477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Office 2013 &gt; Working with Files and Documents &gt; Navigating in a Document</a:t>
            </a:r>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04800" y="1295400"/>
            <a:ext cx="8229600" cy="3205267"/>
          </a:xfrm>
          <a:prstGeom prst="rect">
            <a:avLst/>
          </a:prstGeom>
        </p:spPr>
      </p:pic>
      <p:sp>
        <p:nvSpPr>
          <p:cNvPr id="6"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Navigating in a Document</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2773">
                                            <p:txEl>
                                              <p:pRg st="0" end="0"/>
                                            </p:txEl>
                                          </p:spTgt>
                                        </p:tgtEl>
                                        <p:attrNameLst>
                                          <p:attrName>style.visibility</p:attrName>
                                        </p:attrNameLst>
                                      </p:cBhvr>
                                      <p:to>
                                        <p:strVal val="visible"/>
                                      </p:to>
                                    </p:set>
                                    <p:animEffect transition="in" filter="wipe(down)">
                                      <p:cBhvr>
                                        <p:cTn id="7" dur="500"/>
                                        <p:tgtEl>
                                          <p:spTgt spid="3277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Rectangle 5"/>
          <p:cNvSpPr>
            <a:spLocks noGrp="1" noChangeArrowheads="1"/>
          </p:cNvSpPr>
          <p:nvPr>
            <p:ph type="body" sz="half" idx="4294967295"/>
          </p:nvPr>
        </p:nvSpPr>
        <p:spPr bwMode="auto">
          <a:xfrm>
            <a:off x="457200" y="2208662"/>
            <a:ext cx="2743200" cy="2209800"/>
          </a:xfrm>
          <a:prstGeom prst="rect">
            <a:avLst/>
          </a:prstGeom>
          <a:noFill/>
          <a:ln>
            <a:miter lim="800000"/>
            <a:headEnd/>
            <a:tailEnd/>
          </a:ln>
        </p:spPr>
        <p:txBody>
          <a:bodyPr/>
          <a:lstStyle/>
          <a:p>
            <a:pPr marL="0" indent="0">
              <a:buNone/>
            </a:pPr>
            <a:r>
              <a:rPr lang="en-US" dirty="0" smtClean="0"/>
              <a:t>Word has three views:</a:t>
            </a:r>
          </a:p>
          <a:p>
            <a:pPr marL="400050" lvl="1" indent="0"/>
            <a:r>
              <a:rPr lang="en-US" dirty="0" smtClean="0"/>
              <a:t>Read Mode</a:t>
            </a:r>
          </a:p>
          <a:p>
            <a:pPr marL="400050" lvl="1" indent="0"/>
            <a:r>
              <a:rPr lang="en-US" dirty="0" smtClean="0"/>
              <a:t>Print Layout</a:t>
            </a:r>
          </a:p>
          <a:p>
            <a:pPr marL="400050" lvl="1" indent="0"/>
            <a:r>
              <a:rPr lang="en-US" dirty="0" smtClean="0"/>
              <a:t>Web Layout</a:t>
            </a:r>
          </a:p>
        </p:txBody>
      </p:sp>
      <p:sp>
        <p:nvSpPr>
          <p:cNvPr id="9" name="Text Placeholder 5"/>
          <p:cNvSpPr txBox="1">
            <a:spLocks/>
          </p:cNvSpPr>
          <p:nvPr/>
        </p:nvSpPr>
        <p:spPr bwMode="auto">
          <a:xfrm>
            <a:off x="457200" y="6248400"/>
            <a:ext cx="6477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Office 2013 &gt; Working with Files and Documents &gt; Document Views and Zoom</a:t>
            </a:r>
          </a:p>
        </p:txBody>
      </p:sp>
      <p:sp>
        <p:nvSpPr>
          <p:cNvPr id="7"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Document Views and Zoom</a:t>
            </a:r>
            <a:endParaRPr lang="en-US" dirty="0" smtClean="0"/>
          </a:p>
        </p:txBody>
      </p:sp>
      <p:pic>
        <p:nvPicPr>
          <p:cNvPr id="2" name="Picture 1" descr="VlC Media Playe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276510" y="1895901"/>
            <a:ext cx="4410290" cy="283532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2773">
                                            <p:txEl>
                                              <p:pRg st="0" end="0"/>
                                            </p:txEl>
                                          </p:spTgt>
                                        </p:tgtEl>
                                        <p:attrNameLst>
                                          <p:attrName>style.visibility</p:attrName>
                                        </p:attrNameLst>
                                      </p:cBhvr>
                                      <p:to>
                                        <p:strVal val="visible"/>
                                      </p:to>
                                    </p:set>
                                    <p:animEffect transition="in" filter="wipe(down)">
                                      <p:cBhvr>
                                        <p:cTn id="7" dur="500"/>
                                        <p:tgtEl>
                                          <p:spTgt spid="3277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2773">
                                            <p:txEl>
                                              <p:pRg st="1" end="1"/>
                                            </p:txEl>
                                          </p:spTgt>
                                        </p:tgtEl>
                                        <p:attrNameLst>
                                          <p:attrName>style.visibility</p:attrName>
                                        </p:attrNameLst>
                                      </p:cBhvr>
                                      <p:to>
                                        <p:strVal val="visible"/>
                                      </p:to>
                                    </p:set>
                                    <p:animEffect transition="in" filter="wipe(down)">
                                      <p:cBhvr>
                                        <p:cTn id="10" dur="500"/>
                                        <p:tgtEl>
                                          <p:spTgt spid="3277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2773">
                                            <p:txEl>
                                              <p:pRg st="2" end="2"/>
                                            </p:txEl>
                                          </p:spTgt>
                                        </p:tgtEl>
                                        <p:attrNameLst>
                                          <p:attrName>style.visibility</p:attrName>
                                        </p:attrNameLst>
                                      </p:cBhvr>
                                      <p:to>
                                        <p:strVal val="visible"/>
                                      </p:to>
                                    </p:set>
                                    <p:animEffect transition="in" filter="wipe(down)">
                                      <p:cBhvr>
                                        <p:cTn id="13" dur="500"/>
                                        <p:tgtEl>
                                          <p:spTgt spid="3277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2773">
                                            <p:txEl>
                                              <p:pRg st="3" end="3"/>
                                            </p:txEl>
                                          </p:spTgt>
                                        </p:tgtEl>
                                        <p:attrNameLst>
                                          <p:attrName>style.visibility</p:attrName>
                                        </p:attrNameLst>
                                      </p:cBhvr>
                                      <p:to>
                                        <p:strVal val="visible"/>
                                      </p:to>
                                    </p:set>
                                    <p:animEffect transition="in" filter="wipe(down)">
                                      <p:cBhvr>
                                        <p:cTn id="16" dur="500"/>
                                        <p:tgtEl>
                                          <p:spTgt spid="3277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Rectangle 5"/>
          <p:cNvSpPr>
            <a:spLocks noGrp="1" noChangeArrowheads="1"/>
          </p:cNvSpPr>
          <p:nvPr>
            <p:ph type="body" sz="half" idx="4294967295"/>
          </p:nvPr>
        </p:nvSpPr>
        <p:spPr bwMode="auto">
          <a:xfrm>
            <a:off x="457200" y="2400300"/>
            <a:ext cx="3200400" cy="2667000"/>
          </a:xfrm>
          <a:prstGeom prst="rect">
            <a:avLst/>
          </a:prstGeom>
          <a:noFill/>
          <a:ln>
            <a:miter lim="800000"/>
            <a:headEnd/>
            <a:tailEnd/>
          </a:ln>
        </p:spPr>
        <p:txBody>
          <a:bodyPr/>
          <a:lstStyle/>
          <a:p>
            <a:pPr marL="0" indent="0">
              <a:buNone/>
            </a:pPr>
            <a:r>
              <a:rPr lang="en-US" dirty="0" smtClean="0"/>
              <a:t>To switch to a document, move the mouse over the Word 2013 icon in the bottom taskbar and click the document’s thumbnail. </a:t>
            </a:r>
          </a:p>
        </p:txBody>
      </p:sp>
      <p:sp>
        <p:nvSpPr>
          <p:cNvPr id="7" name="Text Placeholder 5"/>
          <p:cNvSpPr txBox="1">
            <a:spLocks/>
          </p:cNvSpPr>
          <p:nvPr/>
        </p:nvSpPr>
        <p:spPr bwMode="auto">
          <a:xfrm>
            <a:off x="457200" y="6248400"/>
            <a:ext cx="66294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Office 2013 &gt; Working with Files and Documents &gt; Switching Between Open Documents</a:t>
            </a:r>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48200" y="1905000"/>
            <a:ext cx="4011983" cy="3657600"/>
          </a:xfrm>
          <a:prstGeom prst="rect">
            <a:avLst/>
          </a:prstGeom>
        </p:spPr>
      </p:pic>
      <p:sp>
        <p:nvSpPr>
          <p:cNvPr id="6" name="Rectangle 4"/>
          <p:cNvSpPr txBox="1">
            <a:spLocks noChangeArrowheads="1"/>
          </p:cNvSpPr>
          <p:nvPr/>
        </p:nvSpPr>
        <p:spPr bwMode="auto">
          <a:xfrm>
            <a:off x="457200" y="274638"/>
            <a:ext cx="8229600" cy="14017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marL="228600" indent="-228600" eaLnBrk="1" hangingPunct="1"/>
            <a:r>
              <a:rPr lang="en-US" dirty="0" smtClean="0"/>
              <a:t>Switching Between Open Documents</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2773">
                                            <p:txEl>
                                              <p:pRg st="0" end="0"/>
                                            </p:txEl>
                                          </p:spTgt>
                                        </p:tgtEl>
                                        <p:attrNameLst>
                                          <p:attrName>style.visibility</p:attrName>
                                        </p:attrNameLst>
                                      </p:cBhvr>
                                      <p:to>
                                        <p:strVal val="visible"/>
                                      </p:to>
                                    </p:set>
                                    <p:animEffect transition="in" filter="wipe(down)">
                                      <p:cBhvr>
                                        <p:cTn id="7" dur="500"/>
                                        <p:tgtEl>
                                          <p:spTgt spid="3277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Rectangle 5"/>
          <p:cNvSpPr>
            <a:spLocks noGrp="1" noChangeArrowheads="1"/>
          </p:cNvSpPr>
          <p:nvPr>
            <p:ph type="body" sz="half" idx="4294967295"/>
          </p:nvPr>
        </p:nvSpPr>
        <p:spPr bwMode="auto">
          <a:xfrm>
            <a:off x="457200" y="1638300"/>
            <a:ext cx="3657600" cy="3581400"/>
          </a:xfrm>
          <a:prstGeom prst="rect">
            <a:avLst/>
          </a:prstGeom>
          <a:noFill/>
          <a:ln>
            <a:miter lim="800000"/>
            <a:headEnd/>
            <a:tailEnd/>
          </a:ln>
        </p:spPr>
        <p:txBody>
          <a:bodyPr/>
          <a:lstStyle/>
          <a:p>
            <a:pPr marL="0" indent="0">
              <a:buNone/>
            </a:pPr>
            <a:r>
              <a:rPr lang="en-US" dirty="0" smtClean="0"/>
              <a:t>To save a document that you’ve never saved before, click </a:t>
            </a:r>
            <a:r>
              <a:rPr lang="en-US" b="1" dirty="0" smtClean="0"/>
              <a:t>Save</a:t>
            </a:r>
            <a:r>
              <a:rPr lang="en-US" dirty="0" smtClean="0"/>
              <a:t> in Quick Access toolbar. </a:t>
            </a:r>
          </a:p>
          <a:p>
            <a:pPr marL="0" indent="0">
              <a:buNone/>
            </a:pPr>
            <a:endParaRPr lang="en-US" dirty="0" smtClean="0"/>
          </a:p>
          <a:p>
            <a:pPr marL="0" indent="0">
              <a:buNone/>
            </a:pPr>
            <a:r>
              <a:rPr lang="en-US" dirty="0" smtClean="0"/>
              <a:t>To save a file with a new name or in a new location, click </a:t>
            </a:r>
            <a:r>
              <a:rPr lang="en-US" b="1" dirty="0" smtClean="0"/>
              <a:t>File </a:t>
            </a:r>
            <a:r>
              <a:rPr lang="en-US" dirty="0" smtClean="0"/>
              <a:t>tab, and then </a:t>
            </a:r>
            <a:r>
              <a:rPr lang="en-US" b="1" dirty="0" smtClean="0"/>
              <a:t>Save As</a:t>
            </a:r>
            <a:r>
              <a:rPr lang="en-US" dirty="0" smtClean="0"/>
              <a:t>. </a:t>
            </a:r>
          </a:p>
        </p:txBody>
      </p:sp>
      <p:sp>
        <p:nvSpPr>
          <p:cNvPr id="6" name="Text Placeholder 5"/>
          <p:cNvSpPr txBox="1">
            <a:spLocks/>
          </p:cNvSpPr>
          <p:nvPr/>
        </p:nvSpPr>
        <p:spPr bwMode="auto">
          <a:xfrm>
            <a:off x="457200" y="6248400"/>
            <a:ext cx="6477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Office 2013 &gt; Working with Files and Documents &gt; Saving and Closing Documents</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191000" y="1905000"/>
            <a:ext cx="4114800" cy="3048755"/>
          </a:xfrm>
          <a:prstGeom prst="rect">
            <a:avLst/>
          </a:prstGeom>
        </p:spPr>
      </p:pic>
      <p:sp>
        <p:nvSpPr>
          <p:cNvPr id="7"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Saving and Closing Documents</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2773">
                                            <p:txEl>
                                              <p:pRg st="0" end="0"/>
                                            </p:txEl>
                                          </p:spTgt>
                                        </p:tgtEl>
                                        <p:attrNameLst>
                                          <p:attrName>style.visibility</p:attrName>
                                        </p:attrNameLst>
                                      </p:cBhvr>
                                      <p:to>
                                        <p:strVal val="visible"/>
                                      </p:to>
                                    </p:set>
                                    <p:animEffect transition="in" filter="wipe(down)">
                                      <p:cBhvr>
                                        <p:cTn id="7" dur="500"/>
                                        <p:tgtEl>
                                          <p:spTgt spid="3277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2773">
                                            <p:txEl>
                                              <p:pRg st="2" end="2"/>
                                            </p:txEl>
                                          </p:spTgt>
                                        </p:tgtEl>
                                        <p:attrNameLst>
                                          <p:attrName>style.visibility</p:attrName>
                                        </p:attrNameLst>
                                      </p:cBhvr>
                                      <p:to>
                                        <p:strVal val="visible"/>
                                      </p:to>
                                    </p:set>
                                    <p:animEffect transition="in" filter="wipe(down)">
                                      <p:cBhvr>
                                        <p:cTn id="10" dur="500"/>
                                        <p:tgtEl>
                                          <p:spTgt spid="3277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8"/>
          <p:cNvSpPr txBox="1">
            <a:spLocks noChangeArrowheads="1"/>
          </p:cNvSpPr>
          <p:nvPr/>
        </p:nvSpPr>
        <p:spPr bwMode="auto">
          <a:xfrm>
            <a:off x="457200" y="4495800"/>
            <a:ext cx="1644650" cy="366713"/>
          </a:xfrm>
          <a:prstGeom prst="rect">
            <a:avLst/>
          </a:prstGeom>
          <a:noFill/>
          <a:ln w="9525">
            <a:noFill/>
            <a:miter lim="800000"/>
            <a:headEnd/>
            <a:tailEnd/>
          </a:ln>
        </p:spPr>
        <p:txBody>
          <a:bodyPr wrap="none">
            <a:spAutoFit/>
          </a:bodyPr>
          <a:lstStyle/>
          <a:p>
            <a:r>
              <a:rPr lang="en-US" dirty="0"/>
              <a:t>In this section:</a:t>
            </a:r>
          </a:p>
        </p:txBody>
      </p:sp>
      <p:sp>
        <p:nvSpPr>
          <p:cNvPr id="5" name="Content Placeholder 3"/>
          <p:cNvSpPr txBox="1">
            <a:spLocks/>
          </p:cNvSpPr>
          <p:nvPr/>
        </p:nvSpPr>
        <p:spPr bwMode="auto">
          <a:xfrm>
            <a:off x="457200" y="4862513"/>
            <a:ext cx="4648200" cy="1066800"/>
          </a:xfrm>
          <a:prstGeom prst="rect">
            <a:avLst/>
          </a:prstGeom>
          <a:noFill/>
          <a:ln>
            <a:miter lim="800000"/>
            <a:headEnd/>
            <a:tailEnd/>
          </a:ln>
        </p:spPr>
        <p:txBody>
          <a:bodyPr/>
          <a:lstStyle/>
          <a:p>
            <a:pPr marL="342900" indent="-182563">
              <a:spcBef>
                <a:spcPct val="20000"/>
              </a:spcBef>
              <a:buFontTx/>
              <a:buChar char="•"/>
            </a:pPr>
            <a:r>
              <a:rPr lang="en-US" kern="0" dirty="0" smtClean="0">
                <a:latin typeface="+mn-lt"/>
                <a:cs typeface="+mn-cs"/>
              </a:rPr>
              <a:t>Selecting, Inserting and Deleting Text</a:t>
            </a:r>
          </a:p>
          <a:p>
            <a:pPr marL="342900" indent="-182563">
              <a:spcBef>
                <a:spcPct val="20000"/>
              </a:spcBef>
              <a:buFontTx/>
              <a:buChar char="•"/>
            </a:pPr>
            <a:r>
              <a:rPr lang="en-US" kern="0" dirty="0" smtClean="0">
                <a:latin typeface="+mn-lt"/>
                <a:cs typeface="+mn-cs"/>
              </a:rPr>
              <a:t>Mini Toolbar and Quick Access Toolbar</a:t>
            </a:r>
          </a:p>
          <a:p>
            <a:pPr marL="342900" indent="-182563">
              <a:spcBef>
                <a:spcPct val="20000"/>
              </a:spcBef>
              <a:buFontTx/>
              <a:buChar char="•"/>
            </a:pPr>
            <a:r>
              <a:rPr lang="en-US" kern="0" dirty="0" smtClean="0">
                <a:latin typeface="+mn-lt"/>
                <a:cs typeface="+mn-cs"/>
              </a:rPr>
              <a:t>Inserting and Editing a Hyperlink</a:t>
            </a:r>
          </a:p>
        </p:txBody>
      </p:sp>
      <p:sp>
        <p:nvSpPr>
          <p:cNvPr id="6" name="Content Placeholder 3"/>
          <p:cNvSpPr txBox="1">
            <a:spLocks/>
          </p:cNvSpPr>
          <p:nvPr/>
        </p:nvSpPr>
        <p:spPr bwMode="auto">
          <a:xfrm>
            <a:off x="5105400" y="3276600"/>
            <a:ext cx="4038600" cy="2590800"/>
          </a:xfrm>
          <a:prstGeom prst="rect">
            <a:avLst/>
          </a:prstGeom>
          <a:noFill/>
          <a:ln>
            <a:miter lim="800000"/>
            <a:headEnd/>
            <a:tailEnd/>
          </a:ln>
        </p:spPr>
        <p:txBody>
          <a:bodyPr/>
          <a:lstStyle/>
          <a:p>
            <a:pPr marL="342900" indent="-182563">
              <a:spcBef>
                <a:spcPct val="20000"/>
              </a:spcBef>
              <a:buFontTx/>
              <a:buChar char="•"/>
            </a:pPr>
            <a:endParaRPr lang="en-US" kern="0" dirty="0" smtClean="0">
              <a:latin typeface="+mn-lt"/>
              <a:cs typeface="+mn-cs"/>
            </a:endParaRPr>
          </a:p>
        </p:txBody>
      </p:sp>
      <p:sp>
        <p:nvSpPr>
          <p:cNvPr id="7" name="Content Placeholder 3"/>
          <p:cNvSpPr txBox="1">
            <a:spLocks/>
          </p:cNvSpPr>
          <p:nvPr/>
        </p:nvSpPr>
        <p:spPr bwMode="auto">
          <a:xfrm>
            <a:off x="5029200" y="4862513"/>
            <a:ext cx="3657600" cy="1066800"/>
          </a:xfrm>
          <a:prstGeom prst="rect">
            <a:avLst/>
          </a:prstGeom>
          <a:noFill/>
          <a:ln>
            <a:miter lim="800000"/>
            <a:headEnd/>
            <a:tailEnd/>
          </a:ln>
        </p:spPr>
        <p:txBody>
          <a:bodyPr/>
          <a:lstStyle/>
          <a:p>
            <a:pPr marL="342900" indent="-182563">
              <a:spcBef>
                <a:spcPct val="20000"/>
              </a:spcBef>
              <a:buFontTx/>
              <a:buChar char="•"/>
            </a:pPr>
            <a:r>
              <a:rPr lang="en-US" kern="0" dirty="0"/>
              <a:t>Using </a:t>
            </a:r>
            <a:r>
              <a:rPr lang="en-US" kern="0" dirty="0" smtClean="0"/>
              <a:t>Copy/Cut/Paste</a:t>
            </a:r>
            <a:endParaRPr lang="en-US" kern="0" dirty="0"/>
          </a:p>
          <a:p>
            <a:pPr marL="342900" indent="-182563">
              <a:spcBef>
                <a:spcPct val="20000"/>
              </a:spcBef>
              <a:buFontTx/>
              <a:buChar char="•"/>
            </a:pPr>
            <a:r>
              <a:rPr lang="en-US" kern="0" dirty="0"/>
              <a:t>Find and Replace</a:t>
            </a:r>
          </a:p>
          <a:p>
            <a:pPr marL="342900" indent="-182563">
              <a:spcBef>
                <a:spcPct val="20000"/>
              </a:spcBef>
              <a:buFontTx/>
              <a:buChar char="•"/>
            </a:pPr>
            <a:r>
              <a:rPr lang="en-US" kern="0" dirty="0" smtClean="0"/>
              <a:t>Spelling and Grammar Check</a:t>
            </a:r>
            <a:endParaRPr lang="en-US" kern="0" dirty="0" smtClean="0">
              <a:latin typeface="+mn-lt"/>
              <a:cs typeface="+mn-cs"/>
            </a:endParaRPr>
          </a:p>
        </p:txBody>
      </p:sp>
      <p:sp>
        <p:nvSpPr>
          <p:cNvPr id="8" name="Rectangle 7"/>
          <p:cNvSpPr/>
          <p:nvPr/>
        </p:nvSpPr>
        <p:spPr>
          <a:xfrm>
            <a:off x="457200" y="2767281"/>
            <a:ext cx="8229600" cy="1323439"/>
          </a:xfrm>
          <a:prstGeom prst="rect">
            <a:avLst/>
          </a:prstGeom>
        </p:spPr>
        <p:txBody>
          <a:bodyPr wrap="square">
            <a:spAutoFit/>
          </a:bodyPr>
          <a:lstStyle/>
          <a:p>
            <a:r>
              <a:rPr lang="en-US" sz="2000" i="1" dirty="0" smtClean="0"/>
              <a:t>The video lessons in this section are designed to help you better understand common editing functions in Office 2013. These functions will make it easier for you to create and edit well-written and error-free documents.</a:t>
            </a:r>
            <a:endParaRPr lang="en-US" sz="2000" i="1" dirty="0"/>
          </a:p>
        </p:txBody>
      </p:sp>
      <p:sp>
        <p:nvSpPr>
          <p:cNvPr id="9" name="Text Placeholder 5"/>
          <p:cNvSpPr txBox="1">
            <a:spLocks/>
          </p:cNvSpPr>
          <p:nvPr/>
        </p:nvSpPr>
        <p:spPr bwMode="auto">
          <a:xfrm>
            <a:off x="457200" y="6248400"/>
            <a:ext cx="6477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Office 2013 &gt; Common Editing Functions</a:t>
            </a:r>
          </a:p>
        </p:txBody>
      </p:sp>
      <p:sp>
        <p:nvSpPr>
          <p:cNvPr id="10" name="Content Placeholder 2"/>
          <p:cNvSpPr txBox="1">
            <a:spLocks/>
          </p:cNvSpPr>
          <p:nvPr/>
        </p:nvSpPr>
        <p:spPr bwMode="auto">
          <a:xfrm>
            <a:off x="228600" y="457200"/>
            <a:ext cx="8458200" cy="21336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marL="228600" indent="-228600" eaLnBrk="1" hangingPunct="1">
              <a:buFontTx/>
              <a:buNone/>
            </a:pPr>
            <a:r>
              <a:rPr lang="en-US" sz="6600" b="1" dirty="0" smtClean="0">
                <a:solidFill>
                  <a:srgbClr val="00AFD7"/>
                </a:solidFill>
                <a:latin typeface="Calibri" charset="0"/>
              </a:rPr>
              <a:t>Common Editing Functions</a:t>
            </a:r>
            <a:endParaRPr lang="en-US" sz="6600" b="1" dirty="0" smtClean="0">
              <a:solidFill>
                <a:srgbClr val="00AFD7"/>
              </a:solidFill>
              <a:latin typeface="Calibri"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Rectangle 5"/>
          <p:cNvSpPr>
            <a:spLocks noGrp="1" noChangeArrowheads="1"/>
          </p:cNvSpPr>
          <p:nvPr>
            <p:ph type="body" sz="half" idx="4294967295"/>
          </p:nvPr>
        </p:nvSpPr>
        <p:spPr bwMode="auto">
          <a:xfrm>
            <a:off x="457200" y="1905000"/>
            <a:ext cx="8229600" cy="3962400"/>
          </a:xfrm>
          <a:prstGeom prst="rect">
            <a:avLst/>
          </a:prstGeom>
          <a:noFill/>
          <a:ln>
            <a:miter lim="800000"/>
            <a:headEnd/>
            <a:tailEnd/>
          </a:ln>
        </p:spPr>
        <p:txBody>
          <a:bodyPr/>
          <a:lstStyle/>
          <a:p>
            <a:pPr marL="0" indent="0">
              <a:buNone/>
            </a:pPr>
            <a:r>
              <a:rPr lang="en-US" dirty="0" smtClean="0">
                <a:latin typeface="Arial"/>
                <a:cs typeface="Arial"/>
              </a:rPr>
              <a:t>To select text, press and hold down the left mouse button, drag the </a:t>
            </a:r>
            <a:r>
              <a:rPr lang="en-US" dirty="0" smtClean="0">
                <a:latin typeface="Arial"/>
                <a:cs typeface="Arial"/>
              </a:rPr>
              <a:t>mouse</a:t>
            </a:r>
          </a:p>
          <a:p>
            <a:pPr marL="0" indent="0">
              <a:buNone/>
            </a:pPr>
            <a:r>
              <a:rPr lang="en-US" dirty="0" smtClean="0">
                <a:latin typeface="Arial"/>
                <a:cs typeface="Arial"/>
              </a:rPr>
              <a:t>pointer </a:t>
            </a:r>
            <a:r>
              <a:rPr lang="en-US" dirty="0" smtClean="0">
                <a:latin typeface="Arial"/>
                <a:cs typeface="Arial"/>
              </a:rPr>
              <a:t>over </a:t>
            </a:r>
            <a:r>
              <a:rPr lang="en-US" dirty="0" smtClean="0">
                <a:latin typeface="Arial"/>
                <a:cs typeface="Arial"/>
              </a:rPr>
              <a:t>the</a:t>
            </a:r>
          </a:p>
          <a:p>
            <a:pPr marL="0" indent="0">
              <a:buNone/>
            </a:pPr>
            <a:r>
              <a:rPr lang="en-US" dirty="0" smtClean="0">
                <a:latin typeface="Arial"/>
                <a:cs typeface="Arial"/>
              </a:rPr>
              <a:t>text</a:t>
            </a:r>
            <a:r>
              <a:rPr lang="en-US" dirty="0" smtClean="0">
                <a:latin typeface="Arial"/>
                <a:cs typeface="Arial"/>
              </a:rPr>
              <a:t>, and </a:t>
            </a:r>
            <a:r>
              <a:rPr lang="en-US" dirty="0" smtClean="0">
                <a:latin typeface="Arial"/>
                <a:cs typeface="Arial"/>
              </a:rPr>
              <a:t>then</a:t>
            </a:r>
          </a:p>
          <a:p>
            <a:pPr marL="0" indent="0">
              <a:buNone/>
            </a:pPr>
            <a:r>
              <a:rPr lang="en-US" dirty="0" smtClean="0">
                <a:latin typeface="Arial"/>
                <a:cs typeface="Arial"/>
              </a:rPr>
              <a:t>release the</a:t>
            </a:r>
          </a:p>
          <a:p>
            <a:pPr marL="0" indent="0">
              <a:buNone/>
            </a:pPr>
            <a:r>
              <a:rPr lang="en-US" dirty="0" smtClean="0">
                <a:latin typeface="Arial"/>
                <a:cs typeface="Arial"/>
              </a:rPr>
              <a:t>mouse </a:t>
            </a:r>
            <a:r>
              <a:rPr lang="en-US" dirty="0" smtClean="0">
                <a:latin typeface="Arial"/>
                <a:cs typeface="Arial"/>
              </a:rPr>
              <a:t>button</a:t>
            </a:r>
            <a:r>
              <a:rPr lang="en-US" dirty="0" smtClean="0">
                <a:latin typeface="Arial"/>
                <a:cs typeface="Arial"/>
              </a:rPr>
              <a:t>.</a:t>
            </a:r>
          </a:p>
          <a:p>
            <a:pPr marL="0" indent="0">
              <a:buNone/>
            </a:pPr>
            <a:r>
              <a:rPr lang="en-US" dirty="0" smtClean="0">
                <a:latin typeface="Arial"/>
                <a:cs typeface="Arial"/>
              </a:rPr>
              <a:t>To replace</a:t>
            </a:r>
          </a:p>
          <a:p>
            <a:pPr marL="0" indent="0">
              <a:buNone/>
            </a:pPr>
            <a:r>
              <a:rPr lang="en-US" dirty="0" smtClean="0">
                <a:latin typeface="Arial"/>
                <a:cs typeface="Arial"/>
              </a:rPr>
              <a:t>selected text</a:t>
            </a:r>
          </a:p>
          <a:p>
            <a:pPr marL="0" indent="0">
              <a:buNone/>
            </a:pPr>
            <a:r>
              <a:rPr lang="en-US" dirty="0" smtClean="0">
                <a:latin typeface="Arial"/>
                <a:cs typeface="Arial"/>
              </a:rPr>
              <a:t>with </a:t>
            </a:r>
            <a:r>
              <a:rPr lang="en-US" dirty="0">
                <a:latin typeface="Arial"/>
                <a:cs typeface="Arial"/>
              </a:rPr>
              <a:t>new text, just type. </a:t>
            </a:r>
          </a:p>
          <a:p>
            <a:pPr marL="0" indent="0">
              <a:buNone/>
            </a:pPr>
            <a:endParaRPr lang="en-US" sz="2000" dirty="0" smtClean="0"/>
          </a:p>
        </p:txBody>
      </p:sp>
      <p:sp>
        <p:nvSpPr>
          <p:cNvPr id="14" name="Text Placeholder 5"/>
          <p:cNvSpPr txBox="1">
            <a:spLocks/>
          </p:cNvSpPr>
          <p:nvPr/>
        </p:nvSpPr>
        <p:spPr bwMode="auto">
          <a:xfrm>
            <a:off x="457200" y="6248400"/>
            <a:ext cx="6477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Office 2013 &gt; Common Editing Functions &gt; Selecting, Inserting and Deleting Text</a:t>
            </a:r>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933700" y="2438400"/>
            <a:ext cx="5791200" cy="2941698"/>
          </a:xfrm>
          <a:prstGeom prst="rect">
            <a:avLst/>
          </a:prstGeom>
        </p:spPr>
      </p:pic>
      <p:sp>
        <p:nvSpPr>
          <p:cNvPr id="6" name="Rectangle 4"/>
          <p:cNvSpPr txBox="1">
            <a:spLocks noChangeArrowheads="1"/>
          </p:cNvSpPr>
          <p:nvPr/>
        </p:nvSpPr>
        <p:spPr bwMode="auto">
          <a:xfrm>
            <a:off x="457200" y="274638"/>
            <a:ext cx="8229600" cy="14017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marL="228600" indent="-228600" eaLnBrk="1" hangingPunct="1"/>
            <a:r>
              <a:rPr lang="en-US" dirty="0" smtClean="0"/>
              <a:t>Selecting, Inserting and Deleting Text</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2773">
                                            <p:txEl>
                                              <p:pRg st="0" end="0"/>
                                            </p:txEl>
                                          </p:spTgt>
                                        </p:tgtEl>
                                        <p:attrNameLst>
                                          <p:attrName>style.visibility</p:attrName>
                                        </p:attrNameLst>
                                      </p:cBhvr>
                                      <p:to>
                                        <p:strVal val="visible"/>
                                      </p:to>
                                    </p:set>
                                    <p:animEffect transition="in" filter="wipe(down)">
                                      <p:cBhvr>
                                        <p:cTn id="7" dur="500"/>
                                        <p:tgtEl>
                                          <p:spTgt spid="3277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2773">
                                            <p:txEl>
                                              <p:pRg st="1" end="1"/>
                                            </p:txEl>
                                          </p:spTgt>
                                        </p:tgtEl>
                                        <p:attrNameLst>
                                          <p:attrName>style.visibility</p:attrName>
                                        </p:attrNameLst>
                                      </p:cBhvr>
                                      <p:to>
                                        <p:strVal val="visible"/>
                                      </p:to>
                                    </p:set>
                                    <p:animEffect transition="in" filter="wipe(down)">
                                      <p:cBhvr>
                                        <p:cTn id="10" dur="500"/>
                                        <p:tgtEl>
                                          <p:spTgt spid="3277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2773">
                                            <p:txEl>
                                              <p:pRg st="2" end="2"/>
                                            </p:txEl>
                                          </p:spTgt>
                                        </p:tgtEl>
                                        <p:attrNameLst>
                                          <p:attrName>style.visibility</p:attrName>
                                        </p:attrNameLst>
                                      </p:cBhvr>
                                      <p:to>
                                        <p:strVal val="visible"/>
                                      </p:to>
                                    </p:set>
                                    <p:animEffect transition="in" filter="wipe(down)">
                                      <p:cBhvr>
                                        <p:cTn id="13" dur="500"/>
                                        <p:tgtEl>
                                          <p:spTgt spid="3277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2773">
                                            <p:txEl>
                                              <p:pRg st="3" end="3"/>
                                            </p:txEl>
                                          </p:spTgt>
                                        </p:tgtEl>
                                        <p:attrNameLst>
                                          <p:attrName>style.visibility</p:attrName>
                                        </p:attrNameLst>
                                      </p:cBhvr>
                                      <p:to>
                                        <p:strVal val="visible"/>
                                      </p:to>
                                    </p:set>
                                    <p:animEffect transition="in" filter="wipe(down)">
                                      <p:cBhvr>
                                        <p:cTn id="16" dur="500"/>
                                        <p:tgtEl>
                                          <p:spTgt spid="32773">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2773">
                                            <p:txEl>
                                              <p:pRg st="4" end="4"/>
                                            </p:txEl>
                                          </p:spTgt>
                                        </p:tgtEl>
                                        <p:attrNameLst>
                                          <p:attrName>style.visibility</p:attrName>
                                        </p:attrNameLst>
                                      </p:cBhvr>
                                      <p:to>
                                        <p:strVal val="visible"/>
                                      </p:to>
                                    </p:set>
                                    <p:animEffect transition="in" filter="wipe(down)">
                                      <p:cBhvr>
                                        <p:cTn id="19" dur="500"/>
                                        <p:tgtEl>
                                          <p:spTgt spid="32773">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32773">
                                            <p:txEl>
                                              <p:pRg st="5" end="5"/>
                                            </p:txEl>
                                          </p:spTgt>
                                        </p:tgtEl>
                                        <p:attrNameLst>
                                          <p:attrName>style.visibility</p:attrName>
                                        </p:attrNameLst>
                                      </p:cBhvr>
                                      <p:to>
                                        <p:strVal val="visible"/>
                                      </p:to>
                                    </p:set>
                                    <p:animEffect transition="in" filter="wipe(down)">
                                      <p:cBhvr>
                                        <p:cTn id="22" dur="500"/>
                                        <p:tgtEl>
                                          <p:spTgt spid="32773">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32773">
                                            <p:txEl>
                                              <p:pRg st="6" end="6"/>
                                            </p:txEl>
                                          </p:spTgt>
                                        </p:tgtEl>
                                        <p:attrNameLst>
                                          <p:attrName>style.visibility</p:attrName>
                                        </p:attrNameLst>
                                      </p:cBhvr>
                                      <p:to>
                                        <p:strVal val="visible"/>
                                      </p:to>
                                    </p:set>
                                    <p:animEffect transition="in" filter="wipe(down)">
                                      <p:cBhvr>
                                        <p:cTn id="25" dur="500"/>
                                        <p:tgtEl>
                                          <p:spTgt spid="32773">
                                            <p:txEl>
                                              <p:pRg st="6" end="6"/>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32773">
                                            <p:txEl>
                                              <p:pRg st="7" end="7"/>
                                            </p:txEl>
                                          </p:spTgt>
                                        </p:tgtEl>
                                        <p:attrNameLst>
                                          <p:attrName>style.visibility</p:attrName>
                                        </p:attrNameLst>
                                      </p:cBhvr>
                                      <p:to>
                                        <p:strVal val="visible"/>
                                      </p:to>
                                    </p:set>
                                    <p:animEffect transition="in" filter="wipe(down)">
                                      <p:cBhvr>
                                        <p:cTn id="28" dur="500"/>
                                        <p:tgtEl>
                                          <p:spTgt spid="3277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067300" y="3686472"/>
            <a:ext cx="3657600" cy="2264900"/>
          </a:xfrm>
          <a:prstGeom prst="rect">
            <a:avLst/>
          </a:prstGeom>
        </p:spPr>
      </p:pic>
      <p:sp>
        <p:nvSpPr>
          <p:cNvPr id="32773" name="Rectangle 5"/>
          <p:cNvSpPr>
            <a:spLocks noGrp="1" noChangeArrowheads="1"/>
          </p:cNvSpPr>
          <p:nvPr>
            <p:ph type="body" sz="half" idx="4294967295"/>
          </p:nvPr>
        </p:nvSpPr>
        <p:spPr bwMode="auto">
          <a:xfrm>
            <a:off x="457200" y="1981200"/>
            <a:ext cx="5257800" cy="3874541"/>
          </a:xfrm>
          <a:prstGeom prst="rect">
            <a:avLst/>
          </a:prstGeom>
          <a:noFill/>
          <a:ln>
            <a:miter lim="800000"/>
            <a:headEnd/>
            <a:tailEnd/>
          </a:ln>
        </p:spPr>
        <p:txBody>
          <a:bodyPr/>
          <a:lstStyle/>
          <a:p>
            <a:pPr marL="0" indent="0">
              <a:buNone/>
            </a:pPr>
            <a:r>
              <a:rPr lang="en-US" dirty="0" smtClean="0"/>
              <a:t>In each Office </a:t>
            </a:r>
            <a:r>
              <a:rPr lang="en-US" dirty="0" smtClean="0"/>
              <a:t>application,</a:t>
            </a:r>
          </a:p>
          <a:p>
            <a:pPr marL="0" indent="0">
              <a:buNone/>
            </a:pPr>
            <a:r>
              <a:rPr lang="en-US" dirty="0" smtClean="0"/>
              <a:t>the </a:t>
            </a:r>
            <a:r>
              <a:rPr lang="en-US" dirty="0" smtClean="0"/>
              <a:t>Mini toolbar </a:t>
            </a:r>
            <a:r>
              <a:rPr lang="en-US" dirty="0" smtClean="0"/>
              <a:t>contains</a:t>
            </a:r>
          </a:p>
          <a:p>
            <a:pPr marL="0" indent="0">
              <a:buNone/>
            </a:pPr>
            <a:r>
              <a:rPr lang="en-US" dirty="0" smtClean="0"/>
              <a:t>frequently </a:t>
            </a:r>
            <a:r>
              <a:rPr lang="en-US" dirty="0" smtClean="0"/>
              <a:t>used tools</a:t>
            </a:r>
            <a:r>
              <a:rPr lang="en-US" dirty="0" smtClean="0"/>
              <a:t>.</a:t>
            </a:r>
            <a:endParaRPr lang="en-US" dirty="0" smtClean="0"/>
          </a:p>
          <a:p>
            <a:pPr marL="0" indent="0">
              <a:buNone/>
            </a:pPr>
            <a:r>
              <a:rPr lang="en-US" dirty="0" smtClean="0"/>
              <a:t>The Quick Access </a:t>
            </a:r>
            <a:r>
              <a:rPr lang="en-US" dirty="0" smtClean="0"/>
              <a:t>tool-bar</a:t>
            </a:r>
          </a:p>
          <a:p>
            <a:pPr marL="0" indent="0">
              <a:buNone/>
            </a:pPr>
            <a:r>
              <a:rPr lang="en-US" dirty="0" smtClean="0"/>
              <a:t>is </a:t>
            </a:r>
            <a:r>
              <a:rPr lang="en-US" dirty="0" smtClean="0"/>
              <a:t>located in upper </a:t>
            </a:r>
            <a:r>
              <a:rPr lang="en-US" dirty="0" smtClean="0"/>
              <a:t>left</a:t>
            </a:r>
          </a:p>
          <a:p>
            <a:pPr marL="0" indent="0">
              <a:buNone/>
            </a:pPr>
            <a:r>
              <a:rPr lang="en-US" dirty="0" smtClean="0"/>
              <a:t>corner </a:t>
            </a:r>
            <a:r>
              <a:rPr lang="en-US" dirty="0" smtClean="0"/>
              <a:t>of screen </a:t>
            </a:r>
            <a:r>
              <a:rPr lang="en-US" dirty="0" smtClean="0"/>
              <a:t>in all </a:t>
            </a:r>
            <a:r>
              <a:rPr lang="en-US" dirty="0" smtClean="0"/>
              <a:t>Office applications. You can </a:t>
            </a:r>
            <a:r>
              <a:rPr lang="en-US" dirty="0" smtClean="0"/>
              <a:t>customize</a:t>
            </a:r>
          </a:p>
          <a:p>
            <a:pPr marL="0" indent="0">
              <a:buNone/>
            </a:pPr>
            <a:r>
              <a:rPr lang="en-US" dirty="0" smtClean="0"/>
              <a:t>the </a:t>
            </a:r>
            <a:r>
              <a:rPr lang="en-US" dirty="0" smtClean="0"/>
              <a:t>Quick Access toolbar to </a:t>
            </a:r>
            <a:r>
              <a:rPr lang="en-US" dirty="0" smtClean="0"/>
              <a:t>add</a:t>
            </a:r>
          </a:p>
          <a:p>
            <a:pPr marL="0" indent="0">
              <a:buNone/>
            </a:pPr>
            <a:r>
              <a:rPr lang="en-US" dirty="0" smtClean="0"/>
              <a:t>buttons </a:t>
            </a:r>
            <a:r>
              <a:rPr lang="en-US" dirty="0" smtClean="0"/>
              <a:t>that are most useful for you. </a:t>
            </a:r>
          </a:p>
        </p:txBody>
      </p:sp>
      <p:sp>
        <p:nvSpPr>
          <p:cNvPr id="13" name="Text Placeholder 5"/>
          <p:cNvSpPr txBox="1">
            <a:spLocks/>
          </p:cNvSpPr>
          <p:nvPr/>
        </p:nvSpPr>
        <p:spPr bwMode="auto">
          <a:xfrm>
            <a:off x="457200" y="6248400"/>
            <a:ext cx="6477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Office 2013 &gt; Common Editing Functions &gt; Mini Toolbar and Quick Access Toolbar</a:t>
            </a: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133850" y="1295399"/>
            <a:ext cx="4572000" cy="2270739"/>
          </a:xfrm>
          <a:prstGeom prst="rect">
            <a:avLst/>
          </a:prstGeom>
        </p:spPr>
      </p:pic>
      <p:sp>
        <p:nvSpPr>
          <p:cNvPr id="7" name="Rectangle 4"/>
          <p:cNvSpPr txBox="1">
            <a:spLocks noChangeArrowheads="1"/>
          </p:cNvSpPr>
          <p:nvPr/>
        </p:nvSpPr>
        <p:spPr bwMode="auto">
          <a:xfrm>
            <a:off x="457200" y="274638"/>
            <a:ext cx="8229600" cy="14017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marL="228600" indent="-228600" eaLnBrk="1" hangingPunct="1"/>
            <a:r>
              <a:rPr lang="en-US" dirty="0" smtClean="0"/>
              <a:t>Mini Toolbar and Quick Access Toolbar</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2773">
                                            <p:txEl>
                                              <p:pRg st="0" end="0"/>
                                            </p:txEl>
                                          </p:spTgt>
                                        </p:tgtEl>
                                        <p:attrNameLst>
                                          <p:attrName>style.visibility</p:attrName>
                                        </p:attrNameLst>
                                      </p:cBhvr>
                                      <p:to>
                                        <p:strVal val="visible"/>
                                      </p:to>
                                    </p:set>
                                    <p:animEffect transition="in" filter="wipe(down)">
                                      <p:cBhvr>
                                        <p:cTn id="7" dur="500"/>
                                        <p:tgtEl>
                                          <p:spTgt spid="3277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2773">
                                            <p:txEl>
                                              <p:pRg st="1" end="1"/>
                                            </p:txEl>
                                          </p:spTgt>
                                        </p:tgtEl>
                                        <p:attrNameLst>
                                          <p:attrName>style.visibility</p:attrName>
                                        </p:attrNameLst>
                                      </p:cBhvr>
                                      <p:to>
                                        <p:strVal val="visible"/>
                                      </p:to>
                                    </p:set>
                                    <p:animEffect transition="in" filter="wipe(down)">
                                      <p:cBhvr>
                                        <p:cTn id="10" dur="500"/>
                                        <p:tgtEl>
                                          <p:spTgt spid="3277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2773">
                                            <p:txEl>
                                              <p:pRg st="2" end="2"/>
                                            </p:txEl>
                                          </p:spTgt>
                                        </p:tgtEl>
                                        <p:attrNameLst>
                                          <p:attrName>style.visibility</p:attrName>
                                        </p:attrNameLst>
                                      </p:cBhvr>
                                      <p:to>
                                        <p:strVal val="visible"/>
                                      </p:to>
                                    </p:set>
                                    <p:animEffect transition="in" filter="wipe(down)">
                                      <p:cBhvr>
                                        <p:cTn id="13" dur="500"/>
                                        <p:tgtEl>
                                          <p:spTgt spid="3277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2773">
                                            <p:txEl>
                                              <p:pRg st="3" end="3"/>
                                            </p:txEl>
                                          </p:spTgt>
                                        </p:tgtEl>
                                        <p:attrNameLst>
                                          <p:attrName>style.visibility</p:attrName>
                                        </p:attrNameLst>
                                      </p:cBhvr>
                                      <p:to>
                                        <p:strVal val="visible"/>
                                      </p:to>
                                    </p:set>
                                    <p:animEffect transition="in" filter="wipe(down)">
                                      <p:cBhvr>
                                        <p:cTn id="16" dur="500"/>
                                        <p:tgtEl>
                                          <p:spTgt spid="32773">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2773">
                                            <p:txEl>
                                              <p:pRg st="4" end="4"/>
                                            </p:txEl>
                                          </p:spTgt>
                                        </p:tgtEl>
                                        <p:attrNameLst>
                                          <p:attrName>style.visibility</p:attrName>
                                        </p:attrNameLst>
                                      </p:cBhvr>
                                      <p:to>
                                        <p:strVal val="visible"/>
                                      </p:to>
                                    </p:set>
                                    <p:animEffect transition="in" filter="wipe(down)">
                                      <p:cBhvr>
                                        <p:cTn id="19" dur="500"/>
                                        <p:tgtEl>
                                          <p:spTgt spid="32773">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32773">
                                            <p:txEl>
                                              <p:pRg st="5" end="5"/>
                                            </p:txEl>
                                          </p:spTgt>
                                        </p:tgtEl>
                                        <p:attrNameLst>
                                          <p:attrName>style.visibility</p:attrName>
                                        </p:attrNameLst>
                                      </p:cBhvr>
                                      <p:to>
                                        <p:strVal val="visible"/>
                                      </p:to>
                                    </p:set>
                                    <p:animEffect transition="in" filter="wipe(down)">
                                      <p:cBhvr>
                                        <p:cTn id="22" dur="500"/>
                                        <p:tgtEl>
                                          <p:spTgt spid="32773">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32773">
                                            <p:txEl>
                                              <p:pRg st="6" end="6"/>
                                            </p:txEl>
                                          </p:spTgt>
                                        </p:tgtEl>
                                        <p:attrNameLst>
                                          <p:attrName>style.visibility</p:attrName>
                                        </p:attrNameLst>
                                      </p:cBhvr>
                                      <p:to>
                                        <p:strVal val="visible"/>
                                      </p:to>
                                    </p:set>
                                    <p:animEffect transition="in" filter="wipe(down)">
                                      <p:cBhvr>
                                        <p:cTn id="25" dur="500"/>
                                        <p:tgtEl>
                                          <p:spTgt spid="32773">
                                            <p:txEl>
                                              <p:pRg st="6" end="6"/>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32773">
                                            <p:txEl>
                                              <p:pRg st="7" end="7"/>
                                            </p:txEl>
                                          </p:spTgt>
                                        </p:tgtEl>
                                        <p:attrNameLst>
                                          <p:attrName>style.visibility</p:attrName>
                                        </p:attrNameLst>
                                      </p:cBhvr>
                                      <p:to>
                                        <p:strVal val="visible"/>
                                      </p:to>
                                    </p:set>
                                    <p:animEffect transition="in" filter="wipe(down)">
                                      <p:cBhvr>
                                        <p:cTn id="28" dur="500"/>
                                        <p:tgtEl>
                                          <p:spTgt spid="3277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Rectangle 5"/>
          <p:cNvSpPr>
            <a:spLocks noGrp="1" noChangeArrowheads="1"/>
          </p:cNvSpPr>
          <p:nvPr>
            <p:ph type="body" sz="half" idx="4294967295"/>
          </p:nvPr>
        </p:nvSpPr>
        <p:spPr bwMode="auto">
          <a:xfrm>
            <a:off x="457200" y="1371600"/>
            <a:ext cx="8229600" cy="2590800"/>
          </a:xfrm>
          <a:prstGeom prst="rect">
            <a:avLst/>
          </a:prstGeom>
          <a:noFill/>
          <a:ln>
            <a:miter lim="800000"/>
            <a:headEnd/>
            <a:tailEnd/>
          </a:ln>
        </p:spPr>
        <p:txBody>
          <a:bodyPr/>
          <a:lstStyle/>
          <a:p>
            <a:pPr marL="0" indent="0">
              <a:buNone/>
            </a:pPr>
            <a:r>
              <a:rPr lang="en-US" dirty="0" smtClean="0"/>
              <a:t>The Insert Hyperlink dialog box allows you to create different kinds of links:</a:t>
            </a:r>
          </a:p>
          <a:p>
            <a:pPr marL="400050" lvl="1" indent="0"/>
            <a:r>
              <a:rPr lang="en-US" dirty="0" smtClean="0"/>
              <a:t>Existing File or</a:t>
            </a:r>
            <a:br>
              <a:rPr lang="en-US" dirty="0" smtClean="0"/>
            </a:br>
            <a:r>
              <a:rPr lang="en-US" dirty="0" smtClean="0"/>
              <a:t>  Web page</a:t>
            </a:r>
          </a:p>
          <a:p>
            <a:pPr marL="400050" lvl="1" indent="0"/>
            <a:r>
              <a:rPr lang="en-US" dirty="0" smtClean="0"/>
              <a:t>Place in This</a:t>
            </a:r>
          </a:p>
          <a:p>
            <a:pPr marL="400050" lvl="1" indent="0">
              <a:buNone/>
            </a:pPr>
            <a:r>
              <a:rPr lang="en-US" dirty="0"/>
              <a:t> </a:t>
            </a:r>
            <a:r>
              <a:rPr lang="en-US" dirty="0" smtClean="0"/>
              <a:t> Document</a:t>
            </a:r>
          </a:p>
          <a:p>
            <a:pPr marL="400050" lvl="1" indent="0">
              <a:buNone/>
            </a:pPr>
            <a:endParaRPr lang="en-US" sz="2000" dirty="0" smtClean="0"/>
          </a:p>
        </p:txBody>
      </p:sp>
      <p:sp>
        <p:nvSpPr>
          <p:cNvPr id="6" name="Rectangle 5"/>
          <p:cNvSpPr/>
          <p:nvPr/>
        </p:nvSpPr>
        <p:spPr>
          <a:xfrm>
            <a:off x="457200" y="4800600"/>
            <a:ext cx="8229600" cy="923330"/>
          </a:xfrm>
          <a:prstGeom prst="rect">
            <a:avLst/>
          </a:prstGeom>
          <a:solidFill>
            <a:srgbClr val="65AA3B">
              <a:alpha val="15000"/>
            </a:srgbClr>
          </a:solidFill>
        </p:spPr>
        <p:txBody>
          <a:bodyPr wrap="square">
            <a:spAutoFit/>
          </a:bodyPr>
          <a:lstStyle/>
          <a:p>
            <a:pPr algn="ctr"/>
            <a:r>
              <a:rPr lang="en-US" dirty="0" smtClean="0"/>
              <a:t>To change the web address associated with a hyperlink, right-click the hyperlink to open a Shortcut menu and then click </a:t>
            </a:r>
            <a:r>
              <a:rPr lang="en-US" b="1" dirty="0" smtClean="0"/>
              <a:t>Edit Hyperlink</a:t>
            </a:r>
            <a:r>
              <a:rPr lang="en-US" dirty="0" smtClean="0"/>
              <a:t>. In the Edit Hyperlink dialog box, you can type a different web address</a:t>
            </a:r>
            <a:endParaRPr lang="en-US" dirty="0"/>
          </a:p>
        </p:txBody>
      </p:sp>
      <p:sp>
        <p:nvSpPr>
          <p:cNvPr id="7" name="Text Placeholder 5"/>
          <p:cNvSpPr txBox="1">
            <a:spLocks/>
          </p:cNvSpPr>
          <p:nvPr/>
        </p:nvSpPr>
        <p:spPr bwMode="auto">
          <a:xfrm>
            <a:off x="457200" y="6248400"/>
            <a:ext cx="6477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Office 2013 &gt; Common Editing Functions &gt; Inserting and Editing a Hyperlink</a:t>
            </a:r>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657600" y="2057400"/>
            <a:ext cx="4572000" cy="2427418"/>
          </a:xfrm>
          <a:prstGeom prst="rect">
            <a:avLst/>
          </a:prstGeom>
        </p:spPr>
      </p:pic>
      <p:sp>
        <p:nvSpPr>
          <p:cNvPr id="8"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Inserting and Editing a Hyperlink</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2773">
                                            <p:txEl>
                                              <p:pRg st="0" end="0"/>
                                            </p:txEl>
                                          </p:spTgt>
                                        </p:tgtEl>
                                        <p:attrNameLst>
                                          <p:attrName>style.visibility</p:attrName>
                                        </p:attrNameLst>
                                      </p:cBhvr>
                                      <p:to>
                                        <p:strVal val="visible"/>
                                      </p:to>
                                    </p:set>
                                    <p:animEffect transition="in" filter="wipe(down)">
                                      <p:cBhvr>
                                        <p:cTn id="7" dur="500"/>
                                        <p:tgtEl>
                                          <p:spTgt spid="3277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2773">
                                            <p:txEl>
                                              <p:pRg st="1" end="1"/>
                                            </p:txEl>
                                          </p:spTgt>
                                        </p:tgtEl>
                                        <p:attrNameLst>
                                          <p:attrName>style.visibility</p:attrName>
                                        </p:attrNameLst>
                                      </p:cBhvr>
                                      <p:to>
                                        <p:strVal val="visible"/>
                                      </p:to>
                                    </p:set>
                                    <p:animEffect transition="in" filter="wipe(down)">
                                      <p:cBhvr>
                                        <p:cTn id="10" dur="500"/>
                                        <p:tgtEl>
                                          <p:spTgt spid="3277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2773">
                                            <p:txEl>
                                              <p:pRg st="2" end="2"/>
                                            </p:txEl>
                                          </p:spTgt>
                                        </p:tgtEl>
                                        <p:attrNameLst>
                                          <p:attrName>style.visibility</p:attrName>
                                        </p:attrNameLst>
                                      </p:cBhvr>
                                      <p:to>
                                        <p:strVal val="visible"/>
                                      </p:to>
                                    </p:set>
                                    <p:animEffect transition="in" filter="wipe(down)">
                                      <p:cBhvr>
                                        <p:cTn id="13" dur="500"/>
                                        <p:tgtEl>
                                          <p:spTgt spid="3277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2773">
                                            <p:txEl>
                                              <p:pRg st="3" end="3"/>
                                            </p:txEl>
                                          </p:spTgt>
                                        </p:tgtEl>
                                        <p:attrNameLst>
                                          <p:attrName>style.visibility</p:attrName>
                                        </p:attrNameLst>
                                      </p:cBhvr>
                                      <p:to>
                                        <p:strVal val="visible"/>
                                      </p:to>
                                    </p:set>
                                    <p:animEffect transition="in" filter="wipe(down)">
                                      <p:cBhvr>
                                        <p:cTn id="16" dur="500"/>
                                        <p:tgtEl>
                                          <p:spTgt spid="3277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Text Placeholder 5"/>
          <p:cNvSpPr>
            <a:spLocks noGrp="1"/>
          </p:cNvSpPr>
          <p:nvPr>
            <p:ph type="body" sz="quarter" idx="4294967295"/>
          </p:nvPr>
        </p:nvSpPr>
        <p:spPr bwMode="auto">
          <a:xfrm>
            <a:off x="457200" y="6248400"/>
            <a:ext cx="5334000" cy="304800"/>
          </a:xfrm>
          <a:prstGeom prst="rect">
            <a:avLst/>
          </a:prstGeom>
          <a:noFill/>
          <a:ln>
            <a:miter lim="800000"/>
            <a:headEnd/>
            <a:tailEnd/>
          </a:ln>
        </p:spPr>
        <p:txBody>
          <a:bodyPr/>
          <a:lstStyle/>
          <a:p>
            <a:pPr eaLnBrk="1" hangingPunct="1">
              <a:buFontTx/>
              <a:buNone/>
            </a:pPr>
            <a:r>
              <a:rPr lang="en-US" sz="1100" b="1" dirty="0" smtClean="0">
                <a:solidFill>
                  <a:srgbClr val="65AA3B"/>
                </a:solidFill>
              </a:rPr>
              <a:t>Skills &gt; Office 2013 &gt; Common Application Components</a:t>
            </a:r>
          </a:p>
        </p:txBody>
      </p:sp>
      <p:sp>
        <p:nvSpPr>
          <p:cNvPr id="4" name="TextBox 8"/>
          <p:cNvSpPr txBox="1">
            <a:spLocks noChangeArrowheads="1"/>
          </p:cNvSpPr>
          <p:nvPr/>
        </p:nvSpPr>
        <p:spPr bwMode="auto">
          <a:xfrm>
            <a:off x="457200" y="2819400"/>
            <a:ext cx="8229600" cy="1323439"/>
          </a:xfrm>
          <a:prstGeom prst="rect">
            <a:avLst/>
          </a:prstGeom>
          <a:noFill/>
          <a:ln w="9525">
            <a:noFill/>
            <a:miter lim="800000"/>
            <a:headEnd/>
            <a:tailEnd/>
          </a:ln>
        </p:spPr>
        <p:txBody>
          <a:bodyPr wrap="square">
            <a:spAutoFit/>
          </a:bodyPr>
          <a:lstStyle/>
          <a:p>
            <a:r>
              <a:rPr lang="en-US" sz="2000" i="1" dirty="0" smtClean="0"/>
              <a:t>The video lessons in this section are designed to introduce you to working with Office 2013 documents and files. Important topics include getting to know the Ribbon and its tabs plus knowing how to get help when you need it.</a:t>
            </a:r>
            <a:endParaRPr lang="en-US" sz="2000" i="1" dirty="0"/>
          </a:p>
        </p:txBody>
      </p:sp>
      <p:sp>
        <p:nvSpPr>
          <p:cNvPr id="5" name="Content Placeholder 3"/>
          <p:cNvSpPr txBox="1">
            <a:spLocks/>
          </p:cNvSpPr>
          <p:nvPr/>
        </p:nvSpPr>
        <p:spPr bwMode="auto">
          <a:xfrm>
            <a:off x="457200" y="4648200"/>
            <a:ext cx="4114800" cy="1371600"/>
          </a:xfrm>
          <a:prstGeom prst="rect">
            <a:avLst/>
          </a:prstGeom>
          <a:noFill/>
          <a:ln>
            <a:miter lim="800000"/>
            <a:headEnd/>
            <a:tailEnd/>
          </a:ln>
        </p:spPr>
        <p:txBody>
          <a:bodyPr/>
          <a:lstStyle/>
          <a:p>
            <a:pPr marL="342900" marR="0" lvl="0" indent="-182563" algn="l" defTabSz="914400" rtl="0" eaLnBrk="1" fontAlgn="base" latinLnBrk="0" hangingPunct="1">
              <a:lnSpc>
                <a:spcPct val="100000"/>
              </a:lnSpc>
              <a:spcBef>
                <a:spcPct val="20000"/>
              </a:spcBef>
              <a:spcAft>
                <a:spcPct val="0"/>
              </a:spcAft>
              <a:buClrTx/>
              <a:buSzTx/>
              <a:buFontTx/>
              <a:buChar char="•"/>
              <a:tabLst/>
              <a:defRPr/>
            </a:pPr>
            <a:r>
              <a:rPr kumimoji="0" lang="en-US" sz="1800" b="0" i="0" u="none" strike="noStrike" kern="0" cap="none" spc="0" normalizeH="0" baseline="0" noProof="0" dirty="0" smtClean="0">
                <a:ln>
                  <a:noFill/>
                </a:ln>
                <a:solidFill>
                  <a:schemeClr val="tx1"/>
                </a:solidFill>
                <a:effectLst/>
                <a:uLnTx/>
                <a:uFillTx/>
                <a:latin typeface="+mn-lt"/>
                <a:ea typeface="+mn-ea"/>
                <a:cs typeface="+mn-cs"/>
              </a:rPr>
              <a:t>Launching Applications</a:t>
            </a:r>
          </a:p>
          <a:p>
            <a:pPr marL="342900" marR="0" lvl="0" indent="-182563" algn="l" defTabSz="914400" rtl="0" eaLnBrk="1" fontAlgn="base" latinLnBrk="0" hangingPunct="1">
              <a:lnSpc>
                <a:spcPct val="100000"/>
              </a:lnSpc>
              <a:spcBef>
                <a:spcPct val="20000"/>
              </a:spcBef>
              <a:spcAft>
                <a:spcPct val="0"/>
              </a:spcAft>
              <a:buClrTx/>
              <a:buSzTx/>
              <a:buFontTx/>
              <a:buChar char="•"/>
              <a:tabLst/>
              <a:defRPr/>
            </a:pPr>
            <a:r>
              <a:rPr kumimoji="0" lang="en-US" sz="1800" b="0" i="0" u="none" strike="noStrike" kern="0" cap="none" spc="0" normalizeH="0" baseline="0" noProof="0" dirty="0" smtClean="0">
                <a:ln>
                  <a:noFill/>
                </a:ln>
                <a:solidFill>
                  <a:schemeClr val="tx1"/>
                </a:solidFill>
                <a:effectLst/>
                <a:uLnTx/>
                <a:uFillTx/>
                <a:latin typeface="+mn-lt"/>
                <a:ea typeface="+mn-ea"/>
                <a:cs typeface="+mn-cs"/>
              </a:rPr>
              <a:t>Application Components</a:t>
            </a:r>
          </a:p>
          <a:p>
            <a:pPr marL="342900" marR="0" lvl="0" indent="-182563" algn="l" defTabSz="914400" rtl="0" eaLnBrk="1" fontAlgn="base" latinLnBrk="0" hangingPunct="1">
              <a:lnSpc>
                <a:spcPct val="100000"/>
              </a:lnSpc>
              <a:spcBef>
                <a:spcPct val="20000"/>
              </a:spcBef>
              <a:spcAft>
                <a:spcPct val="0"/>
              </a:spcAft>
              <a:buClrTx/>
              <a:buSzTx/>
              <a:buFontTx/>
              <a:buChar char="•"/>
              <a:tabLst/>
              <a:defRPr/>
            </a:pPr>
            <a:r>
              <a:rPr lang="en-US" kern="0" dirty="0" smtClean="0">
                <a:latin typeface="+mn-lt"/>
                <a:cs typeface="+mn-cs"/>
              </a:rPr>
              <a:t>Ribbons and Tabs</a:t>
            </a:r>
            <a:endParaRPr kumimoji="0" lang="en-US" sz="18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182563" algn="l" defTabSz="914400" rtl="0" eaLnBrk="1" fontAlgn="base" latinLnBrk="0" hangingPunct="1">
              <a:lnSpc>
                <a:spcPct val="100000"/>
              </a:lnSpc>
              <a:spcBef>
                <a:spcPct val="20000"/>
              </a:spcBef>
              <a:spcAft>
                <a:spcPct val="0"/>
              </a:spcAft>
              <a:buClrTx/>
              <a:buSzTx/>
              <a:buFontTx/>
              <a:buChar char="•"/>
              <a:tabLst/>
              <a:defRPr/>
            </a:pPr>
            <a:r>
              <a:rPr kumimoji="0" lang="en-US" sz="1800" b="0" i="0" u="none" strike="noStrike" kern="0" cap="none" spc="0" normalizeH="0" baseline="0" noProof="0" dirty="0" smtClean="0">
                <a:ln>
                  <a:noFill/>
                </a:ln>
                <a:solidFill>
                  <a:schemeClr val="tx1"/>
                </a:solidFill>
                <a:effectLst/>
                <a:uLnTx/>
                <a:uFillTx/>
                <a:latin typeface="+mn-lt"/>
                <a:ea typeface="+mn-ea"/>
                <a:cs typeface="+mn-cs"/>
              </a:rPr>
              <a:t>Getting Help</a:t>
            </a:r>
          </a:p>
          <a:p>
            <a:pPr marL="342900" marR="0" lvl="0" indent="-182563" algn="l" defTabSz="914400" rtl="0" eaLnBrk="1" fontAlgn="base" latinLnBrk="0" hangingPunct="1">
              <a:lnSpc>
                <a:spcPct val="100000"/>
              </a:lnSpc>
              <a:spcBef>
                <a:spcPct val="20000"/>
              </a:spcBef>
              <a:spcAft>
                <a:spcPct val="0"/>
              </a:spcAft>
              <a:buClrTx/>
              <a:buSzTx/>
              <a:buFontTx/>
              <a:buNone/>
              <a:tabLst/>
              <a:defRPr/>
            </a:pPr>
            <a:endParaRPr kumimoji="0" lang="en-US" sz="18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6" name="TextBox 8"/>
          <p:cNvSpPr txBox="1">
            <a:spLocks noChangeArrowheads="1"/>
          </p:cNvSpPr>
          <p:nvPr/>
        </p:nvSpPr>
        <p:spPr bwMode="auto">
          <a:xfrm>
            <a:off x="468086" y="4278868"/>
            <a:ext cx="1735629" cy="369332"/>
          </a:xfrm>
          <a:prstGeom prst="rect">
            <a:avLst/>
          </a:prstGeom>
          <a:noFill/>
          <a:ln w="9525">
            <a:noFill/>
            <a:miter lim="800000"/>
            <a:headEnd/>
            <a:tailEnd/>
          </a:ln>
        </p:spPr>
        <p:txBody>
          <a:bodyPr wrap="square">
            <a:spAutoFit/>
          </a:bodyPr>
          <a:lstStyle/>
          <a:p>
            <a:r>
              <a:rPr lang="en-US" dirty="0"/>
              <a:t>In this </a:t>
            </a:r>
            <a:r>
              <a:rPr lang="en-US" dirty="0" smtClean="0"/>
              <a:t>section:</a:t>
            </a:r>
            <a:endParaRPr lang="en-US" dirty="0"/>
          </a:p>
        </p:txBody>
      </p:sp>
      <p:sp>
        <p:nvSpPr>
          <p:cNvPr id="7" name="Content Placeholder 2"/>
          <p:cNvSpPr txBox="1">
            <a:spLocks/>
          </p:cNvSpPr>
          <p:nvPr/>
        </p:nvSpPr>
        <p:spPr bwMode="auto">
          <a:xfrm>
            <a:off x="228600" y="457200"/>
            <a:ext cx="8458200" cy="21336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marL="228600" indent="-228600" eaLnBrk="1" hangingPunct="1">
              <a:buFontTx/>
              <a:buNone/>
            </a:pPr>
            <a:r>
              <a:rPr lang="en-US" sz="6600" b="1" dirty="0" smtClean="0">
                <a:solidFill>
                  <a:srgbClr val="00AFD7"/>
                </a:solidFill>
                <a:latin typeface="Calibri" charset="0"/>
              </a:rPr>
              <a:t>Common Application Components</a:t>
            </a:r>
            <a:endParaRPr lang="en-US" sz="6600" b="1" dirty="0" smtClean="0">
              <a:solidFill>
                <a:srgbClr val="00AFD7"/>
              </a:solidFill>
              <a:latin typeface="Calibri"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5"/>
          <p:cNvSpPr txBox="1">
            <a:spLocks/>
          </p:cNvSpPr>
          <p:nvPr/>
        </p:nvSpPr>
        <p:spPr bwMode="auto">
          <a:xfrm>
            <a:off x="457200" y="6248400"/>
            <a:ext cx="6477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Office 2013 &gt; Common Editing Functions &gt; Using Copy/Cut/Paste</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57200" y="1614114"/>
            <a:ext cx="8229600" cy="3629773"/>
          </a:xfrm>
          <a:prstGeom prst="rect">
            <a:avLst/>
          </a:prstGeom>
        </p:spPr>
      </p:pic>
      <p:sp>
        <p:nvSpPr>
          <p:cNvPr id="5"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Using Copy/Cut/Paste</a:t>
            </a:r>
            <a:endParaRPr 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noChangeArrowheads="1"/>
          </p:cNvSpPr>
          <p:nvPr/>
        </p:nvSpPr>
        <p:spPr bwMode="auto">
          <a:xfrm>
            <a:off x="457200" y="1524000"/>
            <a:ext cx="8229600" cy="1219200"/>
          </a:xfrm>
          <a:prstGeom prst="rect">
            <a:avLst/>
          </a:prstGeom>
          <a:noFill/>
          <a:ln>
            <a:miter lim="800000"/>
            <a:headEnd/>
            <a:tailEnd/>
          </a:ln>
        </p:spPr>
        <p:txBody>
          <a:bodyPr/>
          <a:lstStyle/>
          <a:p>
            <a:pPr lvl="0" eaLnBrk="0" hangingPunct="0">
              <a:spcBef>
                <a:spcPct val="20000"/>
              </a:spcBef>
            </a:pPr>
            <a:r>
              <a:rPr lang="en-US" sz="2400" dirty="0" smtClean="0"/>
              <a:t>Finding and replacing text is a timesaving skill, especially for lengthy documents. The tools you need are located in the Editing group on the Home tab. </a:t>
            </a: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10" name="Rectangle 9"/>
          <p:cNvSpPr/>
          <p:nvPr/>
        </p:nvSpPr>
        <p:spPr>
          <a:xfrm>
            <a:off x="1524000" y="5029200"/>
            <a:ext cx="6096000" cy="369332"/>
          </a:xfrm>
          <a:prstGeom prst="rect">
            <a:avLst/>
          </a:prstGeom>
          <a:solidFill>
            <a:srgbClr val="65AA3B">
              <a:alpha val="15000"/>
            </a:srgbClr>
          </a:solidFill>
        </p:spPr>
        <p:txBody>
          <a:bodyPr wrap="square">
            <a:spAutoFit/>
          </a:bodyPr>
          <a:lstStyle/>
          <a:p>
            <a:pPr lvl="0" algn="ctr" eaLnBrk="0" hangingPunct="0">
              <a:spcBef>
                <a:spcPct val="20000"/>
              </a:spcBef>
            </a:pPr>
            <a:r>
              <a:rPr lang="en-US" kern="0" dirty="0" smtClean="0"/>
              <a:t>The Navigation pane displays all instances of the phrase.</a:t>
            </a:r>
          </a:p>
        </p:txBody>
      </p:sp>
      <p:sp>
        <p:nvSpPr>
          <p:cNvPr id="8" name="Text Placeholder 5"/>
          <p:cNvSpPr txBox="1">
            <a:spLocks/>
          </p:cNvSpPr>
          <p:nvPr/>
        </p:nvSpPr>
        <p:spPr bwMode="auto">
          <a:xfrm>
            <a:off x="457200" y="6248400"/>
            <a:ext cx="6477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Office 2013 &gt; Common Editing Functions &gt; Find and Replace</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57200" y="3298876"/>
            <a:ext cx="8229600" cy="1174649"/>
          </a:xfrm>
          <a:prstGeom prst="rect">
            <a:avLst/>
          </a:prstGeom>
        </p:spPr>
      </p:pic>
      <p:sp>
        <p:nvSpPr>
          <p:cNvPr id="7"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Find and Replace</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noChangeArrowheads="1"/>
          </p:cNvSpPr>
          <p:nvPr/>
        </p:nvSpPr>
        <p:spPr bwMode="auto">
          <a:xfrm>
            <a:off x="457200" y="1181100"/>
            <a:ext cx="3238500" cy="4495800"/>
          </a:xfrm>
          <a:prstGeom prst="rect">
            <a:avLst/>
          </a:prstGeom>
          <a:noFill/>
          <a:ln>
            <a:miter lim="800000"/>
            <a:headEnd/>
            <a:tailEnd/>
          </a:ln>
        </p:spPr>
        <p:txBody>
          <a:bodyPr/>
          <a:lstStyle/>
          <a:p>
            <a:pPr lvl="0" eaLnBrk="0" hangingPunct="0">
              <a:spcBef>
                <a:spcPts val="0"/>
              </a:spcBef>
            </a:pPr>
            <a:r>
              <a:rPr lang="en-US" sz="2400" dirty="0" smtClean="0"/>
              <a:t>A wavy red line indicates spelling mistakes.</a:t>
            </a:r>
            <a:endParaRPr kumimoji="0" lang="en-US" sz="2400" b="0" i="0" u="none" strike="noStrike" kern="0" cap="none" spc="0" normalizeH="0" baseline="0" noProof="0" dirty="0" smtClean="0">
              <a:ln>
                <a:noFill/>
              </a:ln>
              <a:solidFill>
                <a:schemeClr val="tx1"/>
              </a:solidFill>
              <a:effectLst/>
              <a:uLnTx/>
              <a:uFillTx/>
              <a:latin typeface="+mn-lt"/>
              <a:cs typeface="+mn-cs"/>
            </a:endParaRPr>
          </a:p>
          <a:p>
            <a:pPr lvl="0" eaLnBrk="0" hangingPunct="0">
              <a:spcBef>
                <a:spcPts val="1200"/>
              </a:spcBef>
              <a:spcAft>
                <a:spcPts val="1200"/>
              </a:spcAft>
            </a:pPr>
            <a:r>
              <a:rPr lang="en-US" sz="2400" kern="0" dirty="0" smtClean="0">
                <a:latin typeface="+mn-lt"/>
                <a:cs typeface="+mn-cs"/>
              </a:rPr>
              <a:t>A wavy blue line indicates contextual spelling errors.</a:t>
            </a:r>
            <a:endParaRPr kumimoji="0" lang="en-US" sz="2400" b="0" i="0" u="none" strike="noStrike" kern="0" cap="none" spc="0" normalizeH="0" baseline="0" noProof="0" dirty="0">
              <a:ln>
                <a:noFill/>
              </a:ln>
              <a:solidFill>
                <a:schemeClr val="tx1"/>
              </a:solidFill>
              <a:effectLst/>
              <a:uLnTx/>
              <a:uFillTx/>
              <a:latin typeface="+mn-lt"/>
              <a:cs typeface="+mn-cs"/>
            </a:endParaRPr>
          </a:p>
          <a:p>
            <a:pPr lvl="0" eaLnBrk="0" hangingPunct="0">
              <a:spcBef>
                <a:spcPts val="0"/>
              </a:spcBef>
            </a:pPr>
            <a:r>
              <a:rPr kumimoji="0" lang="en-US" sz="2400" b="0" i="0" u="none" strike="noStrike" kern="0" cap="none" spc="0" normalizeH="0" baseline="0" noProof="0" dirty="0" smtClean="0">
                <a:ln>
                  <a:noFill/>
                </a:ln>
                <a:solidFill>
                  <a:schemeClr val="tx1"/>
                </a:solidFill>
                <a:effectLst/>
                <a:uLnTx/>
                <a:uFillTx/>
                <a:latin typeface="+mn-lt"/>
                <a:cs typeface="+mn-cs"/>
              </a:rPr>
              <a:t>Readability</a:t>
            </a:r>
            <a:r>
              <a:rPr kumimoji="0" lang="en-US" sz="2400" b="0" i="0" u="none" strike="noStrike" kern="0" cap="none" spc="0" normalizeH="0" noProof="0" dirty="0" smtClean="0">
                <a:ln>
                  <a:noFill/>
                </a:ln>
                <a:solidFill>
                  <a:schemeClr val="tx1"/>
                </a:solidFill>
                <a:effectLst/>
                <a:uLnTx/>
                <a:uFillTx/>
                <a:latin typeface="+mn-lt"/>
                <a:cs typeface="+mn-cs"/>
              </a:rPr>
              <a:t> statistics show document’s word count, words per sentence, and reading grade level.</a:t>
            </a:r>
            <a:endParaRPr kumimoji="0" lang="en-US" sz="2400" b="0" i="0" u="none" strike="noStrike" kern="0" cap="none" spc="0" normalizeH="0" baseline="0" noProof="0" dirty="0" smtClean="0">
              <a:ln>
                <a:noFill/>
              </a:ln>
              <a:solidFill>
                <a:schemeClr val="tx1"/>
              </a:solidFill>
              <a:effectLst/>
              <a:uLnTx/>
              <a:uFillTx/>
              <a:latin typeface="+mn-lt"/>
              <a:cs typeface="+mn-cs"/>
            </a:endParaRPr>
          </a:p>
        </p:txBody>
      </p:sp>
      <p:sp>
        <p:nvSpPr>
          <p:cNvPr id="7" name="Text Placeholder 5"/>
          <p:cNvSpPr txBox="1">
            <a:spLocks/>
          </p:cNvSpPr>
          <p:nvPr/>
        </p:nvSpPr>
        <p:spPr bwMode="auto">
          <a:xfrm>
            <a:off x="457200" y="6248400"/>
            <a:ext cx="6477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Office 2013 &gt; Common Editing Functions &gt; Spelling and Grammar Check</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264217" y="990600"/>
            <a:ext cx="5486400" cy="1278227"/>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264217" y="2323333"/>
            <a:ext cx="5486400" cy="1279761"/>
          </a:xfrm>
          <a:prstGeom prst="rect">
            <a:avLst/>
          </a:prstGeom>
        </p:spPr>
      </p:pic>
      <p:pic>
        <p:nvPicPr>
          <p:cNvPr id="8" name="Picture 7"/>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788217" y="3657600"/>
            <a:ext cx="2413635" cy="2286000"/>
          </a:xfrm>
          <a:prstGeom prst="rect">
            <a:avLst/>
          </a:prstGeom>
        </p:spPr>
      </p:pic>
      <p:sp>
        <p:nvSpPr>
          <p:cNvPr id="9"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Spelling and Grammar Check</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down)">
                                      <p:cBhvr>
                                        <p:cTn id="10" dur="500"/>
                                        <p:tgtEl>
                                          <p:spTgt spid="5">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ipe(down)">
                                      <p:cBhvr>
                                        <p:cTn id="1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46314" y="2481943"/>
            <a:ext cx="8229600" cy="1938992"/>
          </a:xfrm>
          <a:prstGeom prst="rect">
            <a:avLst/>
          </a:prstGeom>
        </p:spPr>
        <p:txBody>
          <a:bodyPr wrap="square">
            <a:spAutoFit/>
          </a:bodyPr>
          <a:lstStyle/>
          <a:p>
            <a:r>
              <a:rPr lang="en-US" sz="2000" i="1" dirty="0" smtClean="0"/>
              <a:t>The video lessons in this section are designed to show you how to use common Office functions to preview changes before applying them (Live Preview), change and format fonts, select line and paragraph spacing, create numbered or bulleted lists, and copy selected formats to “paint” them on other parts of your documents. </a:t>
            </a:r>
            <a:r>
              <a:rPr lang="en-US" sz="2000" i="1" dirty="0" smtClean="0"/>
              <a:t>These </a:t>
            </a:r>
            <a:r>
              <a:rPr lang="en-US" sz="2000" i="1" dirty="0" smtClean="0"/>
              <a:t>skills </a:t>
            </a:r>
            <a:r>
              <a:rPr lang="en-US" sz="2000" i="1" dirty="0" smtClean="0"/>
              <a:t>can </a:t>
            </a:r>
            <a:r>
              <a:rPr lang="en-US" sz="2000" i="1" dirty="0" smtClean="0"/>
              <a:t>help you dress up your documents so they have a consistent appearance.</a:t>
            </a:r>
            <a:endParaRPr lang="en-US" sz="2000" i="1" dirty="0"/>
          </a:p>
        </p:txBody>
      </p:sp>
      <p:sp>
        <p:nvSpPr>
          <p:cNvPr id="4" name="TextBox 8"/>
          <p:cNvSpPr txBox="1">
            <a:spLocks noChangeArrowheads="1"/>
          </p:cNvSpPr>
          <p:nvPr/>
        </p:nvSpPr>
        <p:spPr bwMode="auto">
          <a:xfrm>
            <a:off x="446314" y="4605787"/>
            <a:ext cx="1720850" cy="366713"/>
          </a:xfrm>
          <a:prstGeom prst="rect">
            <a:avLst/>
          </a:prstGeom>
          <a:noFill/>
          <a:ln w="9525">
            <a:noFill/>
            <a:miter lim="800000"/>
            <a:headEnd/>
            <a:tailEnd/>
          </a:ln>
        </p:spPr>
        <p:txBody>
          <a:bodyPr wrap="square">
            <a:spAutoFit/>
          </a:bodyPr>
          <a:lstStyle/>
          <a:p>
            <a:r>
              <a:rPr lang="en-US" dirty="0"/>
              <a:t>In this section:</a:t>
            </a:r>
          </a:p>
        </p:txBody>
      </p:sp>
      <p:sp>
        <p:nvSpPr>
          <p:cNvPr id="5" name="Content Placeholder 3"/>
          <p:cNvSpPr txBox="1">
            <a:spLocks/>
          </p:cNvSpPr>
          <p:nvPr/>
        </p:nvSpPr>
        <p:spPr bwMode="auto">
          <a:xfrm>
            <a:off x="457200" y="4938713"/>
            <a:ext cx="4114800" cy="1066800"/>
          </a:xfrm>
          <a:prstGeom prst="rect">
            <a:avLst/>
          </a:prstGeom>
          <a:noFill/>
          <a:ln>
            <a:miter lim="800000"/>
            <a:headEnd/>
            <a:tailEnd/>
          </a:ln>
        </p:spPr>
        <p:txBody>
          <a:bodyPr/>
          <a:lstStyle/>
          <a:p>
            <a:pPr marL="342900" indent="-182563">
              <a:spcBef>
                <a:spcPct val="20000"/>
              </a:spcBef>
              <a:buFontTx/>
              <a:buChar char="•"/>
            </a:pPr>
            <a:r>
              <a:rPr lang="en-US" kern="0" dirty="0" smtClean="0">
                <a:latin typeface="+mn-lt"/>
                <a:cs typeface="+mn-cs"/>
              </a:rPr>
              <a:t>Galleries with Live Preview</a:t>
            </a:r>
          </a:p>
          <a:p>
            <a:pPr marL="342900" indent="-182563">
              <a:spcBef>
                <a:spcPct val="20000"/>
              </a:spcBef>
              <a:buFontTx/>
              <a:buChar char="•"/>
            </a:pPr>
            <a:r>
              <a:rPr lang="en-US" kern="0" dirty="0" smtClean="0">
                <a:latin typeface="+mn-lt"/>
                <a:cs typeface="+mn-cs"/>
              </a:rPr>
              <a:t>Working with Fonts</a:t>
            </a:r>
          </a:p>
          <a:p>
            <a:pPr marL="342900" indent="-182563">
              <a:spcBef>
                <a:spcPct val="20000"/>
              </a:spcBef>
              <a:buFontTx/>
              <a:buChar char="•"/>
            </a:pPr>
            <a:r>
              <a:rPr lang="en-US" kern="0" dirty="0" smtClean="0">
                <a:latin typeface="+mn-lt"/>
                <a:cs typeface="+mn-cs"/>
              </a:rPr>
              <a:t>Paragraph Formatting</a:t>
            </a:r>
          </a:p>
        </p:txBody>
      </p:sp>
      <p:sp>
        <p:nvSpPr>
          <p:cNvPr id="6" name="Content Placeholder 3"/>
          <p:cNvSpPr txBox="1">
            <a:spLocks/>
          </p:cNvSpPr>
          <p:nvPr/>
        </p:nvSpPr>
        <p:spPr bwMode="auto">
          <a:xfrm>
            <a:off x="5105400" y="3276600"/>
            <a:ext cx="4038600" cy="2590800"/>
          </a:xfrm>
          <a:prstGeom prst="rect">
            <a:avLst/>
          </a:prstGeom>
          <a:noFill/>
          <a:ln>
            <a:miter lim="800000"/>
            <a:headEnd/>
            <a:tailEnd/>
          </a:ln>
        </p:spPr>
        <p:txBody>
          <a:bodyPr/>
          <a:lstStyle/>
          <a:p>
            <a:pPr marL="342900" indent="-182563">
              <a:spcBef>
                <a:spcPct val="20000"/>
              </a:spcBef>
              <a:buFontTx/>
              <a:buChar char="•"/>
            </a:pPr>
            <a:endParaRPr lang="en-US" kern="0" dirty="0" smtClean="0">
              <a:latin typeface="+mn-lt"/>
              <a:cs typeface="+mn-cs"/>
            </a:endParaRPr>
          </a:p>
        </p:txBody>
      </p:sp>
      <p:sp>
        <p:nvSpPr>
          <p:cNvPr id="9" name="Content Placeholder 3"/>
          <p:cNvSpPr txBox="1">
            <a:spLocks/>
          </p:cNvSpPr>
          <p:nvPr/>
        </p:nvSpPr>
        <p:spPr bwMode="auto">
          <a:xfrm>
            <a:off x="5486400" y="4938713"/>
            <a:ext cx="3200400" cy="762000"/>
          </a:xfrm>
          <a:prstGeom prst="rect">
            <a:avLst/>
          </a:prstGeom>
          <a:noFill/>
          <a:ln>
            <a:miter lim="800000"/>
            <a:headEnd/>
            <a:tailEnd/>
          </a:ln>
        </p:spPr>
        <p:txBody>
          <a:bodyPr/>
          <a:lstStyle/>
          <a:p>
            <a:pPr marL="342900" indent="-182563">
              <a:spcBef>
                <a:spcPct val="20000"/>
              </a:spcBef>
              <a:buFontTx/>
              <a:buChar char="•"/>
            </a:pPr>
            <a:r>
              <a:rPr lang="en-US" kern="0" dirty="0" smtClean="0">
                <a:latin typeface="+mn-lt"/>
                <a:cs typeface="+mn-cs"/>
              </a:rPr>
              <a:t>Working with Lists</a:t>
            </a:r>
          </a:p>
          <a:p>
            <a:pPr marL="342900" indent="-182563">
              <a:spcBef>
                <a:spcPct val="20000"/>
              </a:spcBef>
              <a:buFontTx/>
              <a:buChar char="•"/>
            </a:pPr>
            <a:r>
              <a:rPr lang="en-US" kern="0" dirty="0" smtClean="0">
                <a:latin typeface="+mn-lt"/>
                <a:cs typeface="+mn-cs"/>
              </a:rPr>
              <a:t>Using the Format Painter</a:t>
            </a:r>
          </a:p>
        </p:txBody>
      </p:sp>
      <p:sp>
        <p:nvSpPr>
          <p:cNvPr id="10" name="Text Placeholder 5"/>
          <p:cNvSpPr txBox="1">
            <a:spLocks/>
          </p:cNvSpPr>
          <p:nvPr/>
        </p:nvSpPr>
        <p:spPr bwMode="auto">
          <a:xfrm>
            <a:off x="457200" y="6248400"/>
            <a:ext cx="6477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Office 2013 &gt; Common Formatting Functions</a:t>
            </a:r>
          </a:p>
        </p:txBody>
      </p:sp>
      <p:sp>
        <p:nvSpPr>
          <p:cNvPr id="11" name="Content Placeholder 2"/>
          <p:cNvSpPr txBox="1">
            <a:spLocks/>
          </p:cNvSpPr>
          <p:nvPr/>
        </p:nvSpPr>
        <p:spPr bwMode="auto">
          <a:xfrm>
            <a:off x="228600" y="457200"/>
            <a:ext cx="8458200" cy="21336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marL="228600" indent="-228600" eaLnBrk="1" hangingPunct="1">
              <a:buFontTx/>
              <a:buNone/>
            </a:pPr>
            <a:r>
              <a:rPr lang="en-US" sz="6600" b="1" dirty="0" smtClean="0">
                <a:solidFill>
                  <a:srgbClr val="00AFD7"/>
                </a:solidFill>
                <a:latin typeface="Calibri" charset="0"/>
              </a:rPr>
              <a:t>Common Formatting Functions</a:t>
            </a:r>
            <a:endParaRPr lang="en-US" sz="6600" b="1" dirty="0" smtClean="0">
              <a:solidFill>
                <a:srgbClr val="00AFD7"/>
              </a:solidFill>
              <a:latin typeface="Calibri"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noChangeArrowheads="1"/>
          </p:cNvSpPr>
          <p:nvPr/>
        </p:nvSpPr>
        <p:spPr bwMode="auto">
          <a:xfrm>
            <a:off x="419100" y="1066800"/>
            <a:ext cx="8305800" cy="1143000"/>
          </a:xfrm>
          <a:prstGeom prst="rect">
            <a:avLst/>
          </a:prstGeom>
          <a:noFill/>
          <a:ln>
            <a:miter lim="800000"/>
            <a:headEnd/>
            <a:tailEnd/>
          </a:ln>
        </p:spPr>
        <p:txBody>
          <a:bodyPr/>
          <a:lstStyle/>
          <a:p>
            <a:pPr lvl="0" eaLnBrk="0" hangingPunct="0">
              <a:spcBef>
                <a:spcPct val="20000"/>
              </a:spcBef>
            </a:pPr>
            <a:r>
              <a:rPr lang="en-US" sz="2400" dirty="0" smtClean="0"/>
              <a:t>In Office 2013, galleries, palettes, and live previews make it easy to see how your file will be altered by a choice you make from one of the tools in the Ribbon</a:t>
            </a:r>
            <a:r>
              <a:rPr lang="en-US" sz="2400" kern="0" dirty="0" smtClean="0">
                <a:latin typeface="+mn-lt"/>
                <a:cs typeface="+mn-cs"/>
              </a:rPr>
              <a:t>.</a:t>
            </a:r>
            <a:endParaRPr kumimoji="0" lang="en-US" sz="2400" b="0" i="0" u="none" strike="noStrike" kern="0" cap="none" spc="0" normalizeH="0" baseline="0" noProof="0" dirty="0" smtClean="0">
              <a:ln>
                <a:noFill/>
              </a:ln>
              <a:solidFill>
                <a:schemeClr val="tx1"/>
              </a:solidFill>
              <a:effectLst/>
              <a:uLnTx/>
              <a:uFillTx/>
              <a:latin typeface="+mn-lt"/>
              <a:cs typeface="+mn-cs"/>
            </a:endParaRPr>
          </a:p>
        </p:txBody>
      </p:sp>
      <p:sp>
        <p:nvSpPr>
          <p:cNvPr id="7" name="Text Placeholder 5"/>
          <p:cNvSpPr txBox="1">
            <a:spLocks/>
          </p:cNvSpPr>
          <p:nvPr/>
        </p:nvSpPr>
        <p:spPr bwMode="auto">
          <a:xfrm>
            <a:off x="457200" y="6248400"/>
            <a:ext cx="6477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Office 2013 &gt; Common Formatting Functions &gt; Galleries with Live Preview</a:t>
            </a:r>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52500" y="2286001"/>
            <a:ext cx="7315200" cy="3621541"/>
          </a:xfrm>
          <a:prstGeom prst="rect">
            <a:avLst/>
          </a:prstGeom>
        </p:spPr>
      </p:pic>
      <p:sp>
        <p:nvSpPr>
          <p:cNvPr id="6"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Galleries with Live Preview</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noChangeArrowheads="1"/>
          </p:cNvSpPr>
          <p:nvPr/>
        </p:nvSpPr>
        <p:spPr bwMode="auto">
          <a:xfrm>
            <a:off x="457200" y="1371600"/>
            <a:ext cx="4572000" cy="4114800"/>
          </a:xfrm>
          <a:prstGeom prst="rect">
            <a:avLst/>
          </a:prstGeom>
          <a:noFill/>
          <a:ln>
            <a:miter lim="800000"/>
            <a:headEnd/>
            <a:tailEnd/>
          </a:ln>
        </p:spPr>
        <p:txBody>
          <a:bodyPr/>
          <a:lstStyle/>
          <a:p>
            <a:r>
              <a:rPr lang="en-US" sz="2400" dirty="0" smtClean="0"/>
              <a:t>By default, when you start typing, the text or numbers are formatted in the Calibri font. </a:t>
            </a:r>
          </a:p>
          <a:p>
            <a:endParaRPr lang="en-US" sz="2400" dirty="0"/>
          </a:p>
          <a:p>
            <a:r>
              <a:rPr lang="en-US" sz="2400" dirty="0" smtClean="0"/>
              <a:t>Fonts are measured in points, with one point equal to 1/72 of an inch.</a:t>
            </a:r>
          </a:p>
          <a:p>
            <a:endParaRPr lang="en-US" sz="2400" dirty="0"/>
          </a:p>
          <a:p>
            <a:r>
              <a:rPr lang="en-US" sz="2400" dirty="0" smtClean="0"/>
              <a:t>You can move the mouse pointer over an option to see a live preview.</a:t>
            </a:r>
            <a:endParaRPr lang="en-US" sz="2400" dirty="0"/>
          </a:p>
        </p:txBody>
      </p:sp>
      <p:sp>
        <p:nvSpPr>
          <p:cNvPr id="10" name="Text Placeholder 5"/>
          <p:cNvSpPr txBox="1">
            <a:spLocks/>
          </p:cNvSpPr>
          <p:nvPr/>
        </p:nvSpPr>
        <p:spPr bwMode="auto">
          <a:xfrm>
            <a:off x="457200" y="6248400"/>
            <a:ext cx="6477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Office 2013 &gt; Common Formatting Functions &gt; Working with Fonts</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105400" y="2335197"/>
            <a:ext cx="3657600" cy="2187607"/>
          </a:xfrm>
          <a:prstGeom prst="rect">
            <a:avLst/>
          </a:prstGeom>
        </p:spPr>
      </p:pic>
      <p:sp>
        <p:nvSpPr>
          <p:cNvPr id="6"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Working with Fonts</a:t>
            </a:r>
            <a:endParaRPr lang="en-US" dirty="0" smtClean="0"/>
          </a:p>
        </p:txBody>
      </p:sp>
    </p:spTree>
    <p:extLst>
      <p:ext uri="{BB962C8B-B14F-4D97-AF65-F5344CB8AC3E}">
        <p14:creationId xmlns:p14="http://schemas.microsoft.com/office/powerpoint/2010/main" val="296434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wipe(down)">
                                      <p:cBhvr>
                                        <p:cTn id="10" dur="500"/>
                                        <p:tgtEl>
                                          <p:spTgt spid="5">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Effect transition="in" filter="wipe(down)">
                                      <p:cBhvr>
                                        <p:cTn id="13"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noChangeArrowheads="1"/>
          </p:cNvSpPr>
          <p:nvPr/>
        </p:nvSpPr>
        <p:spPr bwMode="auto">
          <a:xfrm>
            <a:off x="457200" y="1714500"/>
            <a:ext cx="8229600" cy="3429000"/>
          </a:xfrm>
          <a:prstGeom prst="rect">
            <a:avLst/>
          </a:prstGeom>
          <a:noFill/>
          <a:ln>
            <a:miter lim="800000"/>
            <a:headEnd/>
            <a:tailEnd/>
          </a:ln>
        </p:spPr>
        <p:txBody>
          <a:bodyPr/>
          <a:lstStyle/>
          <a:p>
            <a:r>
              <a:rPr lang="en-US" sz="2400" dirty="0" smtClean="0"/>
              <a:t>To turn on non-printing characters, click Show/Hide button.</a:t>
            </a:r>
          </a:p>
          <a:p>
            <a:endParaRPr lang="en-US" sz="2400" dirty="0"/>
          </a:p>
          <a:p>
            <a:r>
              <a:rPr lang="en-US" sz="2400" dirty="0" smtClean="0"/>
              <a:t>Choices for aligning</a:t>
            </a:r>
          </a:p>
          <a:p>
            <a:r>
              <a:rPr lang="en-US" sz="2400" dirty="0" smtClean="0"/>
              <a:t>text in a paragraph</a:t>
            </a:r>
          </a:p>
          <a:p>
            <a:r>
              <a:rPr lang="en-US" sz="2400" dirty="0" smtClean="0"/>
              <a:t>include Left, Center,</a:t>
            </a:r>
          </a:p>
          <a:p>
            <a:r>
              <a:rPr lang="en-US" sz="2400" dirty="0" smtClean="0"/>
              <a:t>Right, or Justify.</a:t>
            </a:r>
          </a:p>
          <a:p>
            <a:endParaRPr lang="en-US" sz="2400" dirty="0"/>
          </a:p>
          <a:p>
            <a:r>
              <a:rPr lang="en-US" sz="2400" dirty="0" smtClean="0"/>
              <a:t>The Line and Paragraph Spacing button reveals choices for spacing between lines of text and between paragraphs.</a:t>
            </a:r>
            <a:endParaRPr lang="en-US" sz="2400" dirty="0"/>
          </a:p>
        </p:txBody>
      </p:sp>
      <p:sp>
        <p:nvSpPr>
          <p:cNvPr id="10" name="Text Placeholder 5"/>
          <p:cNvSpPr txBox="1">
            <a:spLocks/>
          </p:cNvSpPr>
          <p:nvPr/>
        </p:nvSpPr>
        <p:spPr bwMode="auto">
          <a:xfrm>
            <a:off x="457200" y="6248400"/>
            <a:ext cx="6477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Office 2013 &gt; Common Formatting Functions &gt; Paragraph Formatting</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352800" y="2667000"/>
            <a:ext cx="5486400" cy="1154392"/>
          </a:xfrm>
          <a:prstGeom prst="rect">
            <a:avLst/>
          </a:prstGeom>
        </p:spPr>
      </p:pic>
      <p:sp>
        <p:nvSpPr>
          <p:cNvPr id="6"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Paragraph Formatting</a:t>
            </a:r>
            <a:endParaRPr lang="en-US" dirty="0" smtClean="0"/>
          </a:p>
        </p:txBody>
      </p:sp>
    </p:spTree>
    <p:extLst>
      <p:ext uri="{BB962C8B-B14F-4D97-AF65-F5344CB8AC3E}">
        <p14:creationId xmlns:p14="http://schemas.microsoft.com/office/powerpoint/2010/main" val="3814648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wipe(down)">
                                      <p:cBhvr>
                                        <p:cTn id="10" dur="500"/>
                                        <p:tgtEl>
                                          <p:spTgt spid="5">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Effect transition="in" filter="wipe(down)">
                                      <p:cBhvr>
                                        <p:cTn id="13" dur="500"/>
                                        <p:tgtEl>
                                          <p:spTgt spid="5">
                                            <p:txEl>
                                              <p:pRg st="3" end="3"/>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5">
                                            <p:txEl>
                                              <p:pRg st="4" end="4"/>
                                            </p:txEl>
                                          </p:spTgt>
                                        </p:tgtEl>
                                        <p:attrNameLst>
                                          <p:attrName>style.visibility</p:attrName>
                                        </p:attrNameLst>
                                      </p:cBhvr>
                                      <p:to>
                                        <p:strVal val="visible"/>
                                      </p:to>
                                    </p:set>
                                    <p:animEffect transition="in" filter="wipe(down)">
                                      <p:cBhvr>
                                        <p:cTn id="16" dur="500"/>
                                        <p:tgtEl>
                                          <p:spTgt spid="5">
                                            <p:txEl>
                                              <p:pRg st="4" end="4"/>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Effect transition="in" filter="wipe(down)">
                                      <p:cBhvr>
                                        <p:cTn id="19" dur="500"/>
                                        <p:tgtEl>
                                          <p:spTgt spid="5">
                                            <p:txEl>
                                              <p:pRg st="5" end="5"/>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5">
                                            <p:txEl>
                                              <p:pRg st="7" end="7"/>
                                            </p:txEl>
                                          </p:spTgt>
                                        </p:tgtEl>
                                        <p:attrNameLst>
                                          <p:attrName>style.visibility</p:attrName>
                                        </p:attrNameLst>
                                      </p:cBhvr>
                                      <p:to>
                                        <p:strVal val="visible"/>
                                      </p:to>
                                    </p:set>
                                    <p:animEffect transition="in" filter="wipe(down)">
                                      <p:cBhvr>
                                        <p:cTn id="2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676400" y="4221212"/>
            <a:ext cx="2069563" cy="1286712"/>
          </a:xfrm>
          <a:prstGeom prst="rect">
            <a:avLst/>
          </a:prstGeom>
        </p:spPr>
      </p:pic>
      <p:sp>
        <p:nvSpPr>
          <p:cNvPr id="5" name="Rectangle 5"/>
          <p:cNvSpPr txBox="1">
            <a:spLocks noChangeArrowheads="1"/>
          </p:cNvSpPr>
          <p:nvPr/>
        </p:nvSpPr>
        <p:spPr bwMode="auto">
          <a:xfrm>
            <a:off x="457200" y="1600200"/>
            <a:ext cx="4572000" cy="2286000"/>
          </a:xfrm>
          <a:prstGeom prst="rect">
            <a:avLst/>
          </a:prstGeom>
          <a:noFill/>
          <a:ln>
            <a:miter lim="800000"/>
            <a:headEnd/>
            <a:tailEnd/>
          </a:ln>
        </p:spPr>
        <p:txBody>
          <a:bodyPr/>
          <a:lstStyle/>
          <a:p>
            <a:r>
              <a:rPr lang="en-US" sz="2400" dirty="0" smtClean="0"/>
              <a:t>The Paragraph Group on the Home tab has three options for working with lists:</a:t>
            </a:r>
          </a:p>
          <a:p>
            <a:pPr lvl="1">
              <a:buFont typeface="Arial" pitchFamily="34" charset="0"/>
              <a:buChar char="–"/>
            </a:pPr>
            <a:r>
              <a:rPr lang="en-US" sz="2400" dirty="0" smtClean="0"/>
              <a:t>Bullets</a:t>
            </a:r>
          </a:p>
          <a:p>
            <a:pPr lvl="1">
              <a:buFont typeface="Arial" pitchFamily="34" charset="0"/>
              <a:buChar char="–"/>
            </a:pPr>
            <a:r>
              <a:rPr lang="en-US" sz="2400" dirty="0" smtClean="0"/>
              <a:t>Numbering</a:t>
            </a:r>
          </a:p>
          <a:p>
            <a:pPr lvl="1">
              <a:buFont typeface="Arial" pitchFamily="34" charset="0"/>
              <a:buChar char="–"/>
            </a:pPr>
            <a:r>
              <a:rPr lang="en-US" sz="2400" dirty="0" smtClean="0"/>
              <a:t>Multilevel List </a:t>
            </a:r>
            <a:endParaRPr lang="en-US" sz="2400" dirty="0"/>
          </a:p>
        </p:txBody>
      </p:sp>
      <p:sp>
        <p:nvSpPr>
          <p:cNvPr id="9" name="Rectangle 8"/>
          <p:cNvSpPr/>
          <p:nvPr/>
        </p:nvSpPr>
        <p:spPr>
          <a:xfrm>
            <a:off x="1676400" y="4648200"/>
            <a:ext cx="2057400" cy="838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5"/>
          <p:cNvSpPr txBox="1">
            <a:spLocks/>
          </p:cNvSpPr>
          <p:nvPr/>
        </p:nvSpPr>
        <p:spPr bwMode="auto">
          <a:xfrm>
            <a:off x="457200" y="6248400"/>
            <a:ext cx="6477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Office 2013 &gt; Common Formatting Functions &gt; Working with Lists</a:t>
            </a: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029200" y="1459493"/>
            <a:ext cx="3445352" cy="3939014"/>
          </a:xfrm>
          <a:prstGeom prst="rect">
            <a:avLst/>
          </a:prstGeom>
        </p:spPr>
      </p:pic>
      <p:sp>
        <p:nvSpPr>
          <p:cNvPr id="8"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Working with Lists</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down)">
                                      <p:cBhvr>
                                        <p:cTn id="10" dur="500"/>
                                        <p:tgtEl>
                                          <p:spTgt spid="5">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ipe(down)">
                                      <p:cBhvr>
                                        <p:cTn id="13" dur="500"/>
                                        <p:tgtEl>
                                          <p:spTgt spid="5">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wipe(down)">
                                      <p:cBhvr>
                                        <p:cTn id="16"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noChangeArrowheads="1"/>
          </p:cNvSpPr>
          <p:nvPr/>
        </p:nvSpPr>
        <p:spPr bwMode="auto">
          <a:xfrm>
            <a:off x="457200" y="1009650"/>
            <a:ext cx="5562600" cy="4838700"/>
          </a:xfrm>
          <a:prstGeom prst="rect">
            <a:avLst/>
          </a:prstGeom>
          <a:noFill/>
          <a:ln>
            <a:miter lim="800000"/>
            <a:headEnd/>
            <a:tailEnd/>
          </a:ln>
        </p:spPr>
        <p:txBody>
          <a:bodyPr/>
          <a:lstStyle/>
          <a:p>
            <a:r>
              <a:rPr lang="en-US" sz="2400" dirty="0" smtClean="0"/>
              <a:t>The Format Painter is useful for copying formatting, such as bold, italics, or fonts, from one place and applying it to another.</a:t>
            </a:r>
          </a:p>
          <a:p>
            <a:endParaRPr lang="en-US" sz="2400" dirty="0"/>
          </a:p>
          <a:p>
            <a:r>
              <a:rPr lang="en-US" sz="2400" dirty="0" smtClean="0"/>
              <a:t>The Format Painter button turns blue to indicate it’s selected.</a:t>
            </a:r>
          </a:p>
          <a:p>
            <a:endParaRPr lang="en-US" sz="2400" dirty="0"/>
          </a:p>
          <a:p>
            <a:r>
              <a:rPr lang="en-US" sz="2400" dirty="0" smtClean="0"/>
              <a:t>To copy formatting to multiple locations, select the text with formatting to copy, double-click the Format Painter button, and then drag the paintbrush pointer as necessary.</a:t>
            </a:r>
          </a:p>
          <a:p>
            <a:endParaRPr lang="en-US" sz="2000" dirty="0"/>
          </a:p>
        </p:txBody>
      </p:sp>
      <p:sp>
        <p:nvSpPr>
          <p:cNvPr id="6" name="Text Placeholder 5"/>
          <p:cNvSpPr txBox="1">
            <a:spLocks/>
          </p:cNvSpPr>
          <p:nvPr/>
        </p:nvSpPr>
        <p:spPr bwMode="auto">
          <a:xfrm>
            <a:off x="457200" y="6248400"/>
            <a:ext cx="6477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Office 2013 &gt; Common Formatting Functions &gt; Using the Format Painter</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019800" y="1671141"/>
            <a:ext cx="2845649" cy="3515718"/>
          </a:xfrm>
          <a:prstGeom prst="rect">
            <a:avLst/>
          </a:prstGeom>
        </p:spPr>
      </p:pic>
      <p:sp>
        <p:nvSpPr>
          <p:cNvPr id="7"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Using the Format Painter</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wipe(down)">
                                      <p:cBhvr>
                                        <p:cTn id="10" dur="500"/>
                                        <p:tgtEl>
                                          <p:spTgt spid="5">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Effect transition="in" filter="wipe(down)">
                                      <p:cBhvr>
                                        <p:cTn id="13"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7200" y="2590800"/>
            <a:ext cx="8229600" cy="1631216"/>
          </a:xfrm>
          <a:prstGeom prst="rect">
            <a:avLst/>
          </a:prstGeom>
        </p:spPr>
        <p:txBody>
          <a:bodyPr wrap="square">
            <a:spAutoFit/>
          </a:bodyPr>
          <a:lstStyle/>
          <a:p>
            <a:r>
              <a:rPr lang="en-US" sz="2000" i="1" dirty="0" smtClean="0"/>
              <a:t>The video lessons in this section are designed to show you how the use of clip art, photos, illustrations, and other graphics can add visual appeal to your documents. Try out the techniques shown in these videos on your own art and photos to see how well Office 2013 enhances your personal creativity.</a:t>
            </a:r>
            <a:endParaRPr lang="en-US" sz="2000" i="1" dirty="0"/>
          </a:p>
        </p:txBody>
      </p:sp>
      <p:sp>
        <p:nvSpPr>
          <p:cNvPr id="8" name="Text Placeholder 5"/>
          <p:cNvSpPr txBox="1">
            <a:spLocks/>
          </p:cNvSpPr>
          <p:nvPr/>
        </p:nvSpPr>
        <p:spPr bwMode="auto">
          <a:xfrm>
            <a:off x="457200" y="6248400"/>
            <a:ext cx="6477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Office 2013 &gt; Working with Graphics</a:t>
            </a:r>
          </a:p>
        </p:txBody>
      </p:sp>
      <p:sp>
        <p:nvSpPr>
          <p:cNvPr id="9" name="TextBox 8"/>
          <p:cNvSpPr txBox="1">
            <a:spLocks noChangeArrowheads="1"/>
          </p:cNvSpPr>
          <p:nvPr/>
        </p:nvSpPr>
        <p:spPr bwMode="auto">
          <a:xfrm>
            <a:off x="457200" y="4510087"/>
            <a:ext cx="1797050" cy="366713"/>
          </a:xfrm>
          <a:prstGeom prst="rect">
            <a:avLst/>
          </a:prstGeom>
          <a:noFill/>
          <a:ln w="9525">
            <a:noFill/>
            <a:miter lim="800000"/>
            <a:headEnd/>
            <a:tailEnd/>
          </a:ln>
        </p:spPr>
        <p:txBody>
          <a:bodyPr wrap="square">
            <a:spAutoFit/>
          </a:bodyPr>
          <a:lstStyle/>
          <a:p>
            <a:r>
              <a:rPr lang="en-US" dirty="0"/>
              <a:t>In this section:</a:t>
            </a:r>
          </a:p>
        </p:txBody>
      </p:sp>
      <p:sp>
        <p:nvSpPr>
          <p:cNvPr id="10" name="Content Placeholder 3"/>
          <p:cNvSpPr txBox="1">
            <a:spLocks/>
          </p:cNvSpPr>
          <p:nvPr/>
        </p:nvSpPr>
        <p:spPr bwMode="auto">
          <a:xfrm>
            <a:off x="457200" y="4876800"/>
            <a:ext cx="4191000" cy="1066800"/>
          </a:xfrm>
          <a:prstGeom prst="rect">
            <a:avLst/>
          </a:prstGeom>
          <a:noFill/>
          <a:ln>
            <a:miter lim="800000"/>
            <a:headEnd/>
            <a:tailEnd/>
          </a:ln>
        </p:spPr>
        <p:txBody>
          <a:bodyPr/>
          <a:lstStyle/>
          <a:p>
            <a:pPr marL="342900" indent="-182563">
              <a:spcBef>
                <a:spcPct val="20000"/>
              </a:spcBef>
              <a:buFontTx/>
              <a:buChar char="•"/>
            </a:pPr>
            <a:r>
              <a:rPr lang="en-US" kern="0" dirty="0" smtClean="0">
                <a:latin typeface="+mn-lt"/>
                <a:cs typeface="+mn-cs"/>
              </a:rPr>
              <a:t>Inserting Pictures</a:t>
            </a:r>
          </a:p>
          <a:p>
            <a:pPr marL="342900" indent="-182563">
              <a:spcBef>
                <a:spcPct val="20000"/>
              </a:spcBef>
              <a:buFontTx/>
              <a:buChar char="•"/>
            </a:pPr>
            <a:r>
              <a:rPr lang="en-US" kern="0" dirty="0" smtClean="0">
                <a:latin typeface="+mn-lt"/>
                <a:cs typeface="+mn-cs"/>
              </a:rPr>
              <a:t>Inserting Shapes and WordArt</a:t>
            </a:r>
          </a:p>
          <a:p>
            <a:pPr marL="342900" indent="-182563">
              <a:spcBef>
                <a:spcPct val="20000"/>
              </a:spcBef>
              <a:buFontTx/>
              <a:buChar char="•"/>
            </a:pPr>
            <a:r>
              <a:rPr lang="en-US" kern="0" dirty="0" smtClean="0">
                <a:latin typeface="+mn-lt"/>
                <a:cs typeface="+mn-cs"/>
              </a:rPr>
              <a:t>Capturing Screenshots</a:t>
            </a:r>
          </a:p>
        </p:txBody>
      </p:sp>
      <p:sp>
        <p:nvSpPr>
          <p:cNvPr id="11" name="Content Placeholder 3"/>
          <p:cNvSpPr txBox="1">
            <a:spLocks/>
          </p:cNvSpPr>
          <p:nvPr/>
        </p:nvSpPr>
        <p:spPr bwMode="auto">
          <a:xfrm>
            <a:off x="5486400" y="4876800"/>
            <a:ext cx="3200400" cy="762000"/>
          </a:xfrm>
          <a:prstGeom prst="rect">
            <a:avLst/>
          </a:prstGeom>
          <a:noFill/>
          <a:ln>
            <a:miter lim="800000"/>
            <a:headEnd/>
            <a:tailEnd/>
          </a:ln>
        </p:spPr>
        <p:txBody>
          <a:bodyPr/>
          <a:lstStyle/>
          <a:p>
            <a:pPr marL="342900" indent="-182563">
              <a:spcBef>
                <a:spcPct val="20000"/>
              </a:spcBef>
              <a:buFontTx/>
              <a:buChar char="•"/>
            </a:pPr>
            <a:r>
              <a:rPr lang="en-US" kern="0" dirty="0" smtClean="0">
                <a:latin typeface="+mn-lt"/>
                <a:cs typeface="+mn-cs"/>
              </a:rPr>
              <a:t>Applying Graphics Effects</a:t>
            </a:r>
          </a:p>
          <a:p>
            <a:pPr marL="342900" indent="-182563">
              <a:spcBef>
                <a:spcPct val="20000"/>
              </a:spcBef>
              <a:buFontTx/>
              <a:buChar char="•"/>
            </a:pPr>
            <a:r>
              <a:rPr lang="en-US" kern="0" dirty="0" smtClean="0">
                <a:latin typeface="+mn-lt"/>
                <a:cs typeface="+mn-cs"/>
              </a:rPr>
              <a:t>Editing Photos</a:t>
            </a:r>
          </a:p>
        </p:txBody>
      </p:sp>
      <p:sp>
        <p:nvSpPr>
          <p:cNvPr id="12" name="Content Placeholder 2"/>
          <p:cNvSpPr txBox="1">
            <a:spLocks/>
          </p:cNvSpPr>
          <p:nvPr/>
        </p:nvSpPr>
        <p:spPr bwMode="auto">
          <a:xfrm>
            <a:off x="228600" y="457200"/>
            <a:ext cx="8458200" cy="21336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marL="228600" indent="-228600" eaLnBrk="1" hangingPunct="1">
              <a:buFontTx/>
              <a:buNone/>
            </a:pPr>
            <a:r>
              <a:rPr lang="en-US" sz="6600" b="1" dirty="0" smtClean="0">
                <a:solidFill>
                  <a:srgbClr val="00AFD7"/>
                </a:solidFill>
                <a:latin typeface="Calibri" charset="0"/>
              </a:rPr>
              <a:t>Working with Graphics</a:t>
            </a:r>
            <a:endParaRPr lang="en-US" sz="6600" b="1" dirty="0" smtClean="0">
              <a:solidFill>
                <a:srgbClr val="00AFD7"/>
              </a:solidFill>
              <a:latin typeface="Calibri"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 Placeholder 5"/>
          <p:cNvSpPr>
            <a:spLocks noGrp="1"/>
          </p:cNvSpPr>
          <p:nvPr>
            <p:ph type="body" sz="quarter" idx="4294967295"/>
          </p:nvPr>
        </p:nvSpPr>
        <p:spPr bwMode="auto">
          <a:xfrm>
            <a:off x="457200" y="6248400"/>
            <a:ext cx="5943600" cy="304800"/>
          </a:xfrm>
          <a:prstGeom prst="rect">
            <a:avLst/>
          </a:prstGeom>
          <a:noFill/>
          <a:ln>
            <a:miter lim="800000"/>
            <a:headEnd/>
            <a:tailEnd/>
          </a:ln>
        </p:spPr>
        <p:txBody>
          <a:bodyPr/>
          <a:lstStyle/>
          <a:p>
            <a:pPr eaLnBrk="1" hangingPunct="1">
              <a:buFontTx/>
              <a:buNone/>
            </a:pPr>
            <a:r>
              <a:rPr lang="en-US" sz="1100" b="1" dirty="0" smtClean="0">
                <a:solidFill>
                  <a:srgbClr val="65AA3B"/>
                </a:solidFill>
              </a:rPr>
              <a:t>Skills &gt; Office 2013 &gt; Common Application Components &gt; Launching Applications</a:t>
            </a:r>
          </a:p>
        </p:txBody>
      </p:sp>
      <p:sp>
        <p:nvSpPr>
          <p:cNvPr id="8" name="TextBox 7"/>
          <p:cNvSpPr txBox="1"/>
          <p:nvPr/>
        </p:nvSpPr>
        <p:spPr>
          <a:xfrm>
            <a:off x="457200" y="1259175"/>
            <a:ext cx="8229600" cy="1200328"/>
          </a:xfrm>
          <a:prstGeom prst="rect">
            <a:avLst/>
          </a:prstGeom>
          <a:noFill/>
        </p:spPr>
        <p:txBody>
          <a:bodyPr wrap="square" rtlCol="0">
            <a:spAutoFit/>
          </a:bodyPr>
          <a:lstStyle/>
          <a:p>
            <a:r>
              <a:rPr lang="en-US" sz="2400" dirty="0" smtClean="0"/>
              <a:t>To start, or launch, a Microsoft Office application, right-click any blank space on the Start screen to bring up the apps bar.</a:t>
            </a:r>
            <a:endParaRPr lang="en-US" sz="2400" dirty="0"/>
          </a:p>
        </p:txBody>
      </p:sp>
      <p:sp>
        <p:nvSpPr>
          <p:cNvPr id="9" name="Rectangle 8"/>
          <p:cNvSpPr/>
          <p:nvPr/>
        </p:nvSpPr>
        <p:spPr>
          <a:xfrm>
            <a:off x="5372100" y="2459503"/>
            <a:ext cx="3124200" cy="646331"/>
          </a:xfrm>
          <a:prstGeom prst="rect">
            <a:avLst/>
          </a:prstGeom>
          <a:solidFill>
            <a:srgbClr val="65AA3B">
              <a:alpha val="15000"/>
            </a:srgbClr>
          </a:solidFill>
        </p:spPr>
        <p:txBody>
          <a:bodyPr wrap="square">
            <a:spAutoFit/>
          </a:bodyPr>
          <a:lstStyle/>
          <a:p>
            <a:pPr marL="0" indent="0" algn="ctr">
              <a:buNone/>
            </a:pPr>
            <a:r>
              <a:rPr lang="en-US" dirty="0" smtClean="0"/>
              <a:t>To launch any application, just point and click its icon.</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57200" y="2569205"/>
            <a:ext cx="4388758" cy="2514600"/>
          </a:xfrm>
          <a:prstGeom prst="rect">
            <a:avLst/>
          </a:prstGeom>
        </p:spPr>
      </p:pic>
      <p:sp>
        <p:nvSpPr>
          <p:cNvPr id="10" name="TextBox 9"/>
          <p:cNvSpPr txBox="1"/>
          <p:nvPr/>
        </p:nvSpPr>
        <p:spPr>
          <a:xfrm>
            <a:off x="1676400" y="5388605"/>
            <a:ext cx="1447800" cy="523220"/>
          </a:xfrm>
          <a:prstGeom prst="rect">
            <a:avLst/>
          </a:prstGeom>
          <a:solidFill>
            <a:srgbClr val="FFC000"/>
          </a:solidFill>
          <a:ln w="25400">
            <a:solidFill>
              <a:srgbClr val="FF0000"/>
            </a:solidFill>
          </a:ln>
        </p:spPr>
        <p:txBody>
          <a:bodyPr wrap="square" rtlCol="0">
            <a:spAutoFit/>
          </a:bodyPr>
          <a:lstStyle/>
          <a:p>
            <a:r>
              <a:rPr lang="en-US" sz="1400" dirty="0" smtClean="0"/>
              <a:t>Apps bar with All apps icon</a:t>
            </a:r>
          </a:p>
        </p:txBody>
      </p:sp>
      <p:cxnSp>
        <p:nvCxnSpPr>
          <p:cNvPr id="11" name="Straight Arrow Connector 10"/>
          <p:cNvCxnSpPr>
            <a:stCxn id="10" idx="3"/>
          </p:cNvCxnSpPr>
          <p:nvPr/>
        </p:nvCxnSpPr>
        <p:spPr>
          <a:xfrm flipV="1">
            <a:off x="3124200" y="4931405"/>
            <a:ext cx="1219200" cy="71881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105400" y="3429000"/>
            <a:ext cx="3657600" cy="2109282"/>
          </a:xfrm>
          <a:prstGeom prst="rect">
            <a:avLst/>
          </a:prstGeom>
        </p:spPr>
      </p:pic>
      <p:sp>
        <p:nvSpPr>
          <p:cNvPr id="12"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Launching Applications</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noChangeArrowheads="1"/>
          </p:cNvSpPr>
          <p:nvPr/>
        </p:nvSpPr>
        <p:spPr bwMode="auto">
          <a:xfrm>
            <a:off x="457200" y="1752600"/>
            <a:ext cx="3200400" cy="1905000"/>
          </a:xfrm>
          <a:prstGeom prst="rect">
            <a:avLst/>
          </a:prstGeom>
          <a:noFill/>
          <a:ln>
            <a:miter lim="800000"/>
            <a:headEnd/>
            <a:tailEnd/>
          </a:ln>
        </p:spPr>
        <p:txBody>
          <a:bodyPr/>
          <a:lstStyle/>
          <a:p>
            <a:r>
              <a:rPr lang="en-US" sz="2400" dirty="0" smtClean="0"/>
              <a:t>Use the tools in the Illustrations group on the Insert tab to insert pictures from a variety of sources.</a:t>
            </a:r>
            <a:endParaRPr lang="en-US" sz="2400" dirty="0"/>
          </a:p>
        </p:txBody>
      </p:sp>
      <p:sp>
        <p:nvSpPr>
          <p:cNvPr id="11" name="Text Placeholder 5"/>
          <p:cNvSpPr txBox="1">
            <a:spLocks/>
          </p:cNvSpPr>
          <p:nvPr/>
        </p:nvSpPr>
        <p:spPr bwMode="auto">
          <a:xfrm>
            <a:off x="457200" y="6248400"/>
            <a:ext cx="6477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Office 2013 &gt; Working with Graphics &gt; Inserting Pictures</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38200" y="3962400"/>
            <a:ext cx="2728061" cy="1175826"/>
          </a:xfrm>
          <a:prstGeom prst="rect">
            <a:avLst/>
          </a:prstGeom>
        </p:spPr>
      </p:pic>
      <p:pic>
        <p:nvPicPr>
          <p:cNvPr id="3" name="Picture 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810000" y="1783544"/>
            <a:ext cx="5029200" cy="3354682"/>
          </a:xfrm>
          <a:prstGeom prst="rect">
            <a:avLst/>
          </a:prstGeom>
        </p:spPr>
      </p:pic>
      <p:sp>
        <p:nvSpPr>
          <p:cNvPr id="7"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Inserting Pictures</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76300" y="4328292"/>
            <a:ext cx="4191000" cy="646331"/>
          </a:xfrm>
          <a:prstGeom prst="rect">
            <a:avLst/>
          </a:prstGeom>
          <a:solidFill>
            <a:srgbClr val="65AA3B">
              <a:alpha val="15000"/>
            </a:srgbClr>
          </a:solidFill>
        </p:spPr>
        <p:txBody>
          <a:bodyPr wrap="square">
            <a:spAutoFit/>
          </a:bodyPr>
          <a:lstStyle/>
          <a:p>
            <a:pPr algn="ctr"/>
            <a:r>
              <a:rPr lang="en-US" dirty="0" smtClean="0"/>
              <a:t>You can modify the size, rotation, alignment, and style.</a:t>
            </a:r>
            <a:endParaRPr lang="en-US" dirty="0"/>
          </a:p>
        </p:txBody>
      </p:sp>
      <p:sp>
        <p:nvSpPr>
          <p:cNvPr id="5" name="Rectangle 5"/>
          <p:cNvSpPr txBox="1">
            <a:spLocks noChangeArrowheads="1"/>
          </p:cNvSpPr>
          <p:nvPr/>
        </p:nvSpPr>
        <p:spPr bwMode="auto">
          <a:xfrm>
            <a:off x="457200" y="1752600"/>
            <a:ext cx="5029200" cy="1981200"/>
          </a:xfrm>
          <a:prstGeom prst="rect">
            <a:avLst/>
          </a:prstGeom>
          <a:noFill/>
          <a:ln>
            <a:miter lim="800000"/>
            <a:headEnd/>
            <a:tailEnd/>
          </a:ln>
        </p:spPr>
        <p:txBody>
          <a:bodyPr/>
          <a:lstStyle/>
          <a:p>
            <a:r>
              <a:rPr lang="en-US" sz="2400" dirty="0" smtClean="0"/>
              <a:t>Use the Shapes button in the Illustrations group on the Insert tab  to add shapes to an Office file. Shapes are also known as drawing objects or drawn objects. </a:t>
            </a:r>
          </a:p>
          <a:p>
            <a:endParaRPr lang="en-US" sz="2400" dirty="0" smtClean="0"/>
          </a:p>
        </p:txBody>
      </p:sp>
      <p:sp>
        <p:nvSpPr>
          <p:cNvPr id="8" name="Text Placeholder 5"/>
          <p:cNvSpPr txBox="1">
            <a:spLocks/>
          </p:cNvSpPr>
          <p:nvPr/>
        </p:nvSpPr>
        <p:spPr bwMode="auto">
          <a:xfrm>
            <a:off x="457200" y="6248400"/>
            <a:ext cx="6477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Office 2013 &gt; Working with Graphics &gt; Inserting Shapes and WordArt</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638800" y="914400"/>
            <a:ext cx="3200400" cy="4907015"/>
          </a:xfrm>
          <a:prstGeom prst="rect">
            <a:avLst/>
          </a:prstGeom>
        </p:spPr>
      </p:pic>
      <p:sp>
        <p:nvSpPr>
          <p:cNvPr id="7"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Inserting Shapes and WordArt</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noChangeArrowheads="1"/>
          </p:cNvSpPr>
          <p:nvPr/>
        </p:nvSpPr>
        <p:spPr bwMode="auto">
          <a:xfrm>
            <a:off x="457200" y="1066800"/>
            <a:ext cx="8229600" cy="1219200"/>
          </a:xfrm>
          <a:prstGeom prst="rect">
            <a:avLst/>
          </a:prstGeom>
          <a:noFill/>
          <a:ln>
            <a:miter lim="800000"/>
            <a:headEnd/>
            <a:tailEnd/>
          </a:ln>
        </p:spPr>
        <p:txBody>
          <a:bodyPr/>
          <a:lstStyle/>
          <a:p>
            <a:r>
              <a:rPr lang="en-US" sz="2400" dirty="0" smtClean="0"/>
              <a:t>The Screenshot button is in the </a:t>
            </a:r>
            <a:r>
              <a:rPr lang="en-US" sz="2400" dirty="0"/>
              <a:t>Illustration </a:t>
            </a:r>
            <a:r>
              <a:rPr lang="en-US" sz="2400" dirty="0" smtClean="0"/>
              <a:t>group on the Insert tab. You can modify a selected screenshot by using the buttons on the Picture Tools Format tab. </a:t>
            </a:r>
          </a:p>
          <a:p>
            <a:pPr>
              <a:buFont typeface="Arial"/>
              <a:buChar char="•"/>
            </a:pPr>
            <a:endParaRPr lang="en-US" dirty="0"/>
          </a:p>
        </p:txBody>
      </p:sp>
      <p:sp>
        <p:nvSpPr>
          <p:cNvPr id="12" name="Text Placeholder 5"/>
          <p:cNvSpPr txBox="1">
            <a:spLocks/>
          </p:cNvSpPr>
          <p:nvPr/>
        </p:nvSpPr>
        <p:spPr bwMode="auto">
          <a:xfrm>
            <a:off x="457200" y="6248400"/>
            <a:ext cx="6477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Office 2013 &gt; Working with Graphics &gt; Capturing Screenshots</a:t>
            </a:r>
          </a:p>
        </p:txBody>
      </p:sp>
      <p:sp>
        <p:nvSpPr>
          <p:cNvPr id="13" name="Rectangle 12"/>
          <p:cNvSpPr/>
          <p:nvPr/>
        </p:nvSpPr>
        <p:spPr>
          <a:xfrm>
            <a:off x="1828800" y="5410200"/>
            <a:ext cx="5791200" cy="369332"/>
          </a:xfrm>
          <a:prstGeom prst="rect">
            <a:avLst/>
          </a:prstGeom>
          <a:solidFill>
            <a:srgbClr val="65AA3B">
              <a:alpha val="15000"/>
            </a:srgbClr>
          </a:solidFill>
        </p:spPr>
        <p:txBody>
          <a:bodyPr wrap="square">
            <a:spAutoFit/>
          </a:bodyPr>
          <a:lstStyle/>
          <a:p>
            <a:pPr algn="ctr"/>
            <a:r>
              <a:rPr lang="en-US" dirty="0" smtClean="0"/>
              <a:t>A screenshot is a picture of an application window.</a:t>
            </a:r>
            <a:endParaRPr lang="en-US" dirty="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061509" y="2542934"/>
            <a:ext cx="7325783" cy="2610333"/>
          </a:xfrm>
          <a:prstGeom prst="rect">
            <a:avLst/>
          </a:prstGeom>
        </p:spPr>
      </p:pic>
      <p:sp>
        <p:nvSpPr>
          <p:cNvPr id="7"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Capturing Screenshots</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noChangeArrowheads="1"/>
          </p:cNvSpPr>
          <p:nvPr/>
        </p:nvSpPr>
        <p:spPr bwMode="auto">
          <a:xfrm>
            <a:off x="419100" y="1371600"/>
            <a:ext cx="8305800" cy="1524000"/>
          </a:xfrm>
          <a:prstGeom prst="rect">
            <a:avLst/>
          </a:prstGeom>
          <a:noFill/>
          <a:ln>
            <a:miter lim="800000"/>
            <a:headEnd/>
            <a:tailEnd/>
          </a:ln>
        </p:spPr>
        <p:txBody>
          <a:bodyPr/>
          <a:lstStyle/>
          <a:p>
            <a:r>
              <a:rPr lang="en-US" sz="2400" dirty="0" smtClean="0"/>
              <a:t>You can enhance the appearance of a graphic by applying effects. There are two kinds of effects – picture effects, which change the edges of a picture, and artistic effects, which change the image itself. </a:t>
            </a:r>
          </a:p>
          <a:p>
            <a:pPr>
              <a:buFont typeface="Arial"/>
              <a:buChar char="•"/>
            </a:pPr>
            <a:endParaRPr lang="en-US" sz="2000" dirty="0"/>
          </a:p>
        </p:txBody>
      </p:sp>
      <p:sp>
        <p:nvSpPr>
          <p:cNvPr id="10" name="Text Placeholder 5"/>
          <p:cNvSpPr txBox="1">
            <a:spLocks/>
          </p:cNvSpPr>
          <p:nvPr/>
        </p:nvSpPr>
        <p:spPr bwMode="auto">
          <a:xfrm>
            <a:off x="457200" y="6248400"/>
            <a:ext cx="6477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Office 2013 &gt; Working with Graphics &gt; Applying Graphic Effects</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056095" y="3352800"/>
            <a:ext cx="7031810" cy="2069453"/>
          </a:xfrm>
          <a:prstGeom prst="rect">
            <a:avLst/>
          </a:prstGeom>
        </p:spPr>
      </p:pic>
      <p:sp>
        <p:nvSpPr>
          <p:cNvPr id="6"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Applying Graphic Effects</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noChangeArrowheads="1"/>
          </p:cNvSpPr>
          <p:nvPr/>
        </p:nvSpPr>
        <p:spPr bwMode="auto">
          <a:xfrm>
            <a:off x="457200" y="1600200"/>
            <a:ext cx="8229600" cy="1219200"/>
          </a:xfrm>
          <a:prstGeom prst="rect">
            <a:avLst/>
          </a:prstGeom>
          <a:noFill/>
          <a:ln>
            <a:miter lim="800000"/>
            <a:headEnd/>
            <a:tailEnd/>
          </a:ln>
        </p:spPr>
        <p:txBody>
          <a:bodyPr/>
          <a:lstStyle/>
          <a:p>
            <a:r>
              <a:rPr lang="en-US" sz="2400" dirty="0" smtClean="0"/>
              <a:t>In addition to applying effects and styles to graphics, you can edit a photo in many ways: remove background; crop; adjust focus, contrast, and brightness; and adjust color.</a:t>
            </a:r>
            <a:endParaRPr lang="en-US" sz="2000" dirty="0"/>
          </a:p>
        </p:txBody>
      </p:sp>
      <p:sp>
        <p:nvSpPr>
          <p:cNvPr id="10" name="Text Placeholder 5"/>
          <p:cNvSpPr txBox="1">
            <a:spLocks/>
          </p:cNvSpPr>
          <p:nvPr/>
        </p:nvSpPr>
        <p:spPr bwMode="auto">
          <a:xfrm>
            <a:off x="457200" y="6248400"/>
            <a:ext cx="6477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Office 2013 &gt; Working with Graphics &gt; Editing Photos</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57200" y="3733800"/>
            <a:ext cx="8229600" cy="903200"/>
          </a:xfrm>
          <a:prstGeom prst="rect">
            <a:avLst/>
          </a:prstGeom>
        </p:spPr>
      </p:pic>
      <p:sp>
        <p:nvSpPr>
          <p:cNvPr id="6"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Editing Photos</a:t>
            </a:r>
            <a:endParaRPr lang="en-US" dirty="0" smtClean="0"/>
          </a:p>
        </p:txBody>
      </p:sp>
    </p:spTree>
    <p:extLst>
      <p:ext uri="{BB962C8B-B14F-4D97-AF65-F5344CB8AC3E}">
        <p14:creationId xmlns:p14="http://schemas.microsoft.com/office/powerpoint/2010/main" val="3028498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8"/>
          <p:cNvSpPr txBox="1">
            <a:spLocks noChangeArrowheads="1"/>
          </p:cNvSpPr>
          <p:nvPr/>
        </p:nvSpPr>
        <p:spPr bwMode="auto">
          <a:xfrm>
            <a:off x="457200" y="4495800"/>
            <a:ext cx="1873250" cy="366713"/>
          </a:xfrm>
          <a:prstGeom prst="rect">
            <a:avLst/>
          </a:prstGeom>
          <a:noFill/>
          <a:ln w="9525">
            <a:noFill/>
            <a:miter lim="800000"/>
            <a:headEnd/>
            <a:tailEnd/>
          </a:ln>
        </p:spPr>
        <p:txBody>
          <a:bodyPr wrap="square">
            <a:spAutoFit/>
          </a:bodyPr>
          <a:lstStyle/>
          <a:p>
            <a:r>
              <a:rPr lang="en-US" dirty="0"/>
              <a:t>In this section:</a:t>
            </a:r>
          </a:p>
        </p:txBody>
      </p:sp>
      <p:sp>
        <p:nvSpPr>
          <p:cNvPr id="6" name="Content Placeholder 3"/>
          <p:cNvSpPr txBox="1">
            <a:spLocks/>
          </p:cNvSpPr>
          <p:nvPr/>
        </p:nvSpPr>
        <p:spPr bwMode="auto">
          <a:xfrm>
            <a:off x="457200" y="4876800"/>
            <a:ext cx="5410200" cy="1066800"/>
          </a:xfrm>
          <a:prstGeom prst="rect">
            <a:avLst/>
          </a:prstGeom>
          <a:noFill/>
          <a:ln>
            <a:miter lim="800000"/>
            <a:headEnd/>
            <a:tailEnd/>
          </a:ln>
        </p:spPr>
        <p:txBody>
          <a:bodyPr/>
          <a:lstStyle/>
          <a:p>
            <a:pPr marL="342900" indent="-182563">
              <a:spcBef>
                <a:spcPct val="20000"/>
              </a:spcBef>
              <a:buFontTx/>
              <a:buChar char="•"/>
            </a:pPr>
            <a:r>
              <a:rPr lang="en-US" kern="0" dirty="0" smtClean="0">
                <a:latin typeface="+mn-lt"/>
                <a:cs typeface="+mn-cs"/>
              </a:rPr>
              <a:t>Creating a Table</a:t>
            </a:r>
          </a:p>
          <a:p>
            <a:pPr marL="342900" indent="-182563">
              <a:spcBef>
                <a:spcPct val="20000"/>
              </a:spcBef>
              <a:buFontTx/>
              <a:buChar char="•"/>
            </a:pPr>
            <a:r>
              <a:rPr lang="en-US" kern="0" dirty="0" smtClean="0">
                <a:latin typeface="+mn-lt"/>
                <a:cs typeface="+mn-cs"/>
              </a:rPr>
              <a:t>Adjusting Rows, Columns, and Cells</a:t>
            </a:r>
          </a:p>
          <a:p>
            <a:pPr marL="342900" indent="-182563">
              <a:spcBef>
                <a:spcPct val="20000"/>
              </a:spcBef>
              <a:buFontTx/>
              <a:buChar char="•"/>
            </a:pPr>
            <a:r>
              <a:rPr lang="en-US" kern="0" dirty="0" smtClean="0">
                <a:latin typeface="+mn-lt"/>
                <a:cs typeface="+mn-cs"/>
              </a:rPr>
              <a:t>Sorting and Formatting Tables</a:t>
            </a:r>
          </a:p>
          <a:p>
            <a:pPr marL="342900" indent="-182563">
              <a:spcBef>
                <a:spcPct val="20000"/>
              </a:spcBef>
              <a:buFontTx/>
              <a:buChar char="•"/>
            </a:pPr>
            <a:endParaRPr lang="en-US" kern="0" dirty="0" smtClean="0">
              <a:latin typeface="+mn-lt"/>
              <a:cs typeface="+mn-cs"/>
            </a:endParaRPr>
          </a:p>
          <a:p>
            <a:pPr marL="342900" indent="-182563">
              <a:spcBef>
                <a:spcPct val="20000"/>
              </a:spcBef>
              <a:buFontTx/>
              <a:buChar char="•"/>
            </a:pPr>
            <a:endParaRPr lang="en-US" kern="0" dirty="0" smtClean="0">
              <a:latin typeface="+mn-lt"/>
              <a:cs typeface="+mn-cs"/>
            </a:endParaRPr>
          </a:p>
          <a:p>
            <a:pPr marL="342900" indent="-182563">
              <a:spcBef>
                <a:spcPct val="20000"/>
              </a:spcBef>
            </a:pPr>
            <a:endParaRPr lang="en-US" kern="0" dirty="0" smtClean="0">
              <a:latin typeface="+mn-lt"/>
              <a:cs typeface="+mn-cs"/>
            </a:endParaRPr>
          </a:p>
        </p:txBody>
      </p:sp>
      <p:sp>
        <p:nvSpPr>
          <p:cNvPr id="7" name="Rectangle 6"/>
          <p:cNvSpPr/>
          <p:nvPr/>
        </p:nvSpPr>
        <p:spPr>
          <a:xfrm>
            <a:off x="457200" y="1828800"/>
            <a:ext cx="8229600" cy="1938992"/>
          </a:xfrm>
          <a:prstGeom prst="rect">
            <a:avLst/>
          </a:prstGeom>
        </p:spPr>
        <p:txBody>
          <a:bodyPr wrap="square">
            <a:spAutoFit/>
          </a:bodyPr>
          <a:lstStyle/>
          <a:p>
            <a:r>
              <a:rPr lang="en-US" sz="2000" i="1" dirty="0" smtClean="0"/>
              <a:t>The video lessons in this section are designed to help you create and format tables within documents. Tables in Word are different from those found in Excel and Access, yet they still offer users a similar way to organize, sort, and use the contents stored in them. If you’ve never created a table inside a document before, be sure to watch these lessons.</a:t>
            </a:r>
            <a:endParaRPr lang="en-US" sz="2000" i="1" dirty="0"/>
          </a:p>
        </p:txBody>
      </p:sp>
      <p:sp>
        <p:nvSpPr>
          <p:cNvPr id="8" name="Text Placeholder 5"/>
          <p:cNvSpPr txBox="1">
            <a:spLocks/>
          </p:cNvSpPr>
          <p:nvPr/>
        </p:nvSpPr>
        <p:spPr bwMode="auto">
          <a:xfrm>
            <a:off x="457200" y="6248400"/>
            <a:ext cx="6477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Office 2013 &gt; Working with Tables</a:t>
            </a:r>
          </a:p>
        </p:txBody>
      </p:sp>
      <p:sp>
        <p:nvSpPr>
          <p:cNvPr id="9" name="Rectangle 8"/>
          <p:cNvSpPr/>
          <p:nvPr/>
        </p:nvSpPr>
        <p:spPr>
          <a:xfrm>
            <a:off x="1409700" y="3962400"/>
            <a:ext cx="6324600" cy="369332"/>
          </a:xfrm>
          <a:prstGeom prst="rect">
            <a:avLst/>
          </a:prstGeom>
          <a:solidFill>
            <a:srgbClr val="65AA3B">
              <a:alpha val="15000"/>
            </a:srgbClr>
          </a:solidFill>
        </p:spPr>
        <p:txBody>
          <a:bodyPr wrap="square">
            <a:spAutoFit/>
          </a:bodyPr>
          <a:lstStyle/>
          <a:p>
            <a:pPr algn="ctr"/>
            <a:r>
              <a:rPr lang="en-US" dirty="0" smtClean="0"/>
              <a:t>Tables are a good way to organize text or numerical data.</a:t>
            </a:r>
            <a:endParaRPr lang="en-US" dirty="0"/>
          </a:p>
        </p:txBody>
      </p:sp>
      <p:sp>
        <p:nvSpPr>
          <p:cNvPr id="10" name="Content Placeholder 2"/>
          <p:cNvSpPr txBox="1">
            <a:spLocks/>
          </p:cNvSpPr>
          <p:nvPr/>
        </p:nvSpPr>
        <p:spPr bwMode="auto">
          <a:xfrm>
            <a:off x="228600" y="457200"/>
            <a:ext cx="8458200" cy="21336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marL="228600" indent="-228600" eaLnBrk="1" hangingPunct="1">
              <a:buFontTx/>
              <a:buNone/>
            </a:pPr>
            <a:r>
              <a:rPr lang="en-US" sz="6600" b="1" dirty="0" smtClean="0">
                <a:solidFill>
                  <a:srgbClr val="00AFD7"/>
                </a:solidFill>
                <a:latin typeface="Calibri" charset="0"/>
              </a:rPr>
              <a:t>Working with Tables</a:t>
            </a:r>
            <a:endParaRPr lang="en-US" sz="6600" b="1" dirty="0" smtClean="0">
              <a:solidFill>
                <a:srgbClr val="00AFD7"/>
              </a:solidFill>
              <a:latin typeface="Calibri"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853543" y="998149"/>
            <a:ext cx="4876800" cy="1530754"/>
          </a:xfrm>
          <a:prstGeom prst="rect">
            <a:avLst/>
          </a:prstGeom>
        </p:spPr>
      </p:pic>
      <p:sp>
        <p:nvSpPr>
          <p:cNvPr id="5" name="Rectangle 5"/>
          <p:cNvSpPr txBox="1">
            <a:spLocks noChangeArrowheads="1"/>
          </p:cNvSpPr>
          <p:nvPr/>
        </p:nvSpPr>
        <p:spPr bwMode="auto">
          <a:xfrm>
            <a:off x="533400" y="1371600"/>
            <a:ext cx="3124200" cy="4114800"/>
          </a:xfrm>
          <a:prstGeom prst="rect">
            <a:avLst/>
          </a:prstGeom>
          <a:noFill/>
          <a:ln>
            <a:miter lim="800000"/>
            <a:headEnd/>
            <a:tailEnd/>
          </a:ln>
        </p:spPr>
        <p:txBody>
          <a:bodyPr/>
          <a:lstStyle/>
          <a:p>
            <a:r>
              <a:rPr lang="en-US" sz="2400" dirty="0" smtClean="0"/>
              <a:t>Create </a:t>
            </a:r>
            <a:r>
              <a:rPr lang="en-US" sz="2400" dirty="0" smtClean="0"/>
              <a:t>a </a:t>
            </a:r>
            <a:r>
              <a:rPr lang="en-US" sz="2400" dirty="0" smtClean="0"/>
              <a:t>table</a:t>
            </a:r>
          </a:p>
          <a:p>
            <a:endParaRPr lang="en-US" sz="2400" dirty="0" smtClean="0"/>
          </a:p>
          <a:p>
            <a:r>
              <a:rPr lang="en-US" sz="2400" dirty="0" smtClean="0"/>
              <a:t>Add text to a </a:t>
            </a:r>
            <a:r>
              <a:rPr lang="en-US" sz="2400" dirty="0" smtClean="0"/>
              <a:t>table</a:t>
            </a:r>
          </a:p>
          <a:p>
            <a:endParaRPr lang="en-US" sz="2400" dirty="0" smtClean="0"/>
          </a:p>
          <a:p>
            <a:r>
              <a:rPr lang="en-US" sz="2400" dirty="0" smtClean="0"/>
              <a:t>Move to the next cell with the Tab </a:t>
            </a:r>
            <a:r>
              <a:rPr lang="en-US" sz="2400" dirty="0" smtClean="0"/>
              <a:t>key</a:t>
            </a:r>
          </a:p>
          <a:p>
            <a:endParaRPr lang="en-US" sz="2400" dirty="0" smtClean="0"/>
          </a:p>
          <a:p>
            <a:r>
              <a:rPr lang="en-US" sz="2400" dirty="0" smtClean="0"/>
              <a:t>Convert text to a table </a:t>
            </a:r>
            <a:endParaRPr lang="en-US" sz="2400" dirty="0" smtClean="0"/>
          </a:p>
          <a:p>
            <a:endParaRPr lang="en-US" sz="2400" dirty="0" smtClean="0"/>
          </a:p>
          <a:p>
            <a:r>
              <a:rPr lang="en-US" sz="2400" dirty="0" smtClean="0"/>
              <a:t>Delete a table</a:t>
            </a:r>
          </a:p>
        </p:txBody>
      </p:sp>
      <p:sp>
        <p:nvSpPr>
          <p:cNvPr id="13" name="Text Placeholder 5"/>
          <p:cNvSpPr txBox="1">
            <a:spLocks/>
          </p:cNvSpPr>
          <p:nvPr/>
        </p:nvSpPr>
        <p:spPr bwMode="auto">
          <a:xfrm>
            <a:off x="457200" y="6248400"/>
            <a:ext cx="6477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Office 2013 &gt; Working with Tables &gt; </a:t>
            </a:r>
            <a:r>
              <a:rPr lang="en-US" sz="1100" b="1" dirty="0" smtClean="0">
                <a:solidFill>
                  <a:srgbClr val="65AA3B"/>
                </a:solidFill>
              </a:rPr>
              <a:t>Creating a Table</a:t>
            </a:r>
            <a:endParaRPr lang="en-US" sz="1100" b="1" dirty="0" smtClean="0">
              <a:solidFill>
                <a:srgbClr val="65AA3B"/>
              </a:solidFill>
            </a:endParaRPr>
          </a:p>
        </p:txBody>
      </p:sp>
      <p:pic>
        <p:nvPicPr>
          <p:cNvPr id="7" name="Picture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853543" y="2616029"/>
            <a:ext cx="4876800" cy="2257395"/>
          </a:xfrm>
          <a:prstGeom prst="rect">
            <a:avLst/>
          </a:prstGeom>
        </p:spPr>
      </p:pic>
      <p:pic>
        <p:nvPicPr>
          <p:cNvPr id="8" name="Picture 7"/>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853543" y="4960549"/>
            <a:ext cx="4876800" cy="952672"/>
          </a:xfrm>
          <a:prstGeom prst="rect">
            <a:avLst/>
          </a:prstGeom>
        </p:spPr>
      </p:pic>
      <p:sp>
        <p:nvSpPr>
          <p:cNvPr id="9"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Creating a Table</a:t>
            </a:r>
            <a:endParaRPr lang="en-US" dirty="0" smtClean="0"/>
          </a:p>
        </p:txBody>
      </p:sp>
    </p:spTree>
    <p:extLst>
      <p:ext uri="{BB962C8B-B14F-4D97-AF65-F5344CB8AC3E}">
        <p14:creationId xmlns:p14="http://schemas.microsoft.com/office/powerpoint/2010/main" val="3843408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wipe(down)">
                                      <p:cBhvr>
                                        <p:cTn id="10" dur="500"/>
                                        <p:tgtEl>
                                          <p:spTgt spid="5">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Effect transition="in" filter="wipe(down)">
                                      <p:cBhvr>
                                        <p:cTn id="13" dur="500"/>
                                        <p:tgtEl>
                                          <p:spTgt spid="5">
                                            <p:txEl>
                                              <p:pRg st="4" end="4"/>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5">
                                            <p:txEl>
                                              <p:pRg st="6" end="6"/>
                                            </p:txEl>
                                          </p:spTgt>
                                        </p:tgtEl>
                                        <p:attrNameLst>
                                          <p:attrName>style.visibility</p:attrName>
                                        </p:attrNameLst>
                                      </p:cBhvr>
                                      <p:to>
                                        <p:strVal val="visible"/>
                                      </p:to>
                                    </p:set>
                                    <p:animEffect transition="in" filter="wipe(down)">
                                      <p:cBhvr>
                                        <p:cTn id="16" dur="500"/>
                                        <p:tgtEl>
                                          <p:spTgt spid="5">
                                            <p:txEl>
                                              <p:pRg st="6" end="6"/>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animEffect transition="in" filter="wipe(down)">
                                      <p:cBhvr>
                                        <p:cTn id="19"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noChangeArrowheads="1"/>
          </p:cNvSpPr>
          <p:nvPr/>
        </p:nvSpPr>
        <p:spPr bwMode="auto">
          <a:xfrm>
            <a:off x="5029200" y="1825481"/>
            <a:ext cx="3733800" cy="3810000"/>
          </a:xfrm>
          <a:prstGeom prst="rect">
            <a:avLst/>
          </a:prstGeom>
          <a:noFill/>
          <a:ln>
            <a:miter lim="800000"/>
            <a:headEnd/>
            <a:tailEnd/>
          </a:ln>
        </p:spPr>
        <p:txBody>
          <a:bodyPr/>
          <a:lstStyle/>
          <a:p>
            <a:r>
              <a:rPr lang="en-US" sz="2400" dirty="0" smtClean="0"/>
              <a:t>After </a:t>
            </a:r>
            <a:r>
              <a:rPr lang="en-US" sz="2400" dirty="0"/>
              <a:t>you create a table, you can adjust the rows, columns and cells to better fit the </a:t>
            </a:r>
            <a:r>
              <a:rPr lang="en-US" sz="2400" dirty="0" smtClean="0"/>
              <a:t>data buy:</a:t>
            </a:r>
          </a:p>
          <a:p>
            <a:pPr marL="342900" indent="-342900">
              <a:buFont typeface="Arial"/>
              <a:buChar char="•"/>
            </a:pPr>
            <a:r>
              <a:rPr lang="en-US" sz="2400" dirty="0" smtClean="0"/>
              <a:t>Inserting rows and columns</a:t>
            </a:r>
          </a:p>
          <a:p>
            <a:pPr marL="342900" indent="-342900">
              <a:buFont typeface="Arial"/>
              <a:buChar char="•"/>
            </a:pPr>
            <a:r>
              <a:rPr lang="en-US" sz="2400" dirty="0" smtClean="0"/>
              <a:t>Adjusting column widths and row heights</a:t>
            </a:r>
          </a:p>
          <a:p>
            <a:pPr marL="342900" indent="-342900">
              <a:buFont typeface="Arial"/>
              <a:buChar char="•"/>
            </a:pPr>
            <a:r>
              <a:rPr lang="en-US" sz="2400" dirty="0" smtClean="0"/>
              <a:t>Merging and splitting cells</a:t>
            </a:r>
          </a:p>
        </p:txBody>
      </p:sp>
      <p:sp>
        <p:nvSpPr>
          <p:cNvPr id="13" name="Text Placeholder 5"/>
          <p:cNvSpPr txBox="1">
            <a:spLocks/>
          </p:cNvSpPr>
          <p:nvPr/>
        </p:nvSpPr>
        <p:spPr bwMode="auto">
          <a:xfrm>
            <a:off x="457200" y="6248400"/>
            <a:ext cx="6477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Office 2013 &gt; Working with Tables &gt; Adjusting Rows, Columns, and Cells</a:t>
            </a:r>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7200" y="1676400"/>
            <a:ext cx="3657600" cy="831562"/>
          </a:xfrm>
          <a:prstGeom prst="rect">
            <a:avLst/>
          </a:prstGeom>
        </p:spPr>
      </p:pic>
      <p:pic>
        <p:nvPicPr>
          <p:cNvPr id="3" name="Picture 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57200" y="2948858"/>
            <a:ext cx="3657600" cy="1563246"/>
          </a:xfrm>
          <a:prstGeom prst="rect">
            <a:avLst/>
          </a:prstGeom>
        </p:spPr>
      </p:pic>
      <p:pic>
        <p:nvPicPr>
          <p:cNvPr id="4" name="Picture 3"/>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57200" y="4953000"/>
            <a:ext cx="3657600" cy="832580"/>
          </a:xfrm>
          <a:prstGeom prst="rect">
            <a:avLst/>
          </a:prstGeom>
        </p:spPr>
      </p:pic>
      <p:sp>
        <p:nvSpPr>
          <p:cNvPr id="8" name="Rectangle 4"/>
          <p:cNvSpPr txBox="1">
            <a:spLocks noChangeArrowheads="1"/>
          </p:cNvSpPr>
          <p:nvPr/>
        </p:nvSpPr>
        <p:spPr bwMode="auto">
          <a:xfrm>
            <a:off x="457200" y="274638"/>
            <a:ext cx="8229600" cy="14017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marL="228600" indent="-228600" eaLnBrk="1" hangingPunct="1"/>
            <a:r>
              <a:rPr lang="en-US" dirty="0" smtClean="0"/>
              <a:t>Adjusting Rows, Columns, and Cells</a:t>
            </a:r>
            <a:endParaRPr lang="en-US" dirty="0" smtClean="0"/>
          </a:p>
        </p:txBody>
      </p:sp>
    </p:spTree>
    <p:extLst>
      <p:ext uri="{BB962C8B-B14F-4D97-AF65-F5344CB8AC3E}">
        <p14:creationId xmlns:p14="http://schemas.microsoft.com/office/powerpoint/2010/main" val="3765494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down)">
                                      <p:cBhvr>
                                        <p:cTn id="10" dur="500"/>
                                        <p:tgtEl>
                                          <p:spTgt spid="5">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ipe(down)">
                                      <p:cBhvr>
                                        <p:cTn id="13" dur="500"/>
                                        <p:tgtEl>
                                          <p:spTgt spid="5">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wipe(down)">
                                      <p:cBhvr>
                                        <p:cTn id="16"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noChangeArrowheads="1"/>
          </p:cNvSpPr>
          <p:nvPr/>
        </p:nvSpPr>
        <p:spPr bwMode="auto">
          <a:xfrm>
            <a:off x="457200" y="1371600"/>
            <a:ext cx="8229600" cy="838200"/>
          </a:xfrm>
          <a:prstGeom prst="rect">
            <a:avLst/>
          </a:prstGeom>
          <a:noFill/>
          <a:ln>
            <a:miter lim="800000"/>
            <a:headEnd/>
            <a:tailEnd/>
          </a:ln>
        </p:spPr>
        <p:txBody>
          <a:bodyPr/>
          <a:lstStyle/>
          <a:p>
            <a:r>
              <a:rPr lang="en-US" sz="2400" dirty="0" smtClean="0"/>
              <a:t>In the Sort dialog box, you can specify how you want to sort the data. </a:t>
            </a:r>
          </a:p>
          <a:p>
            <a:endParaRPr lang="en-US" sz="2000" dirty="0" smtClean="0"/>
          </a:p>
        </p:txBody>
      </p:sp>
      <p:sp>
        <p:nvSpPr>
          <p:cNvPr id="7" name="Rectangle 6"/>
          <p:cNvSpPr/>
          <p:nvPr/>
        </p:nvSpPr>
        <p:spPr>
          <a:xfrm>
            <a:off x="457200" y="4876800"/>
            <a:ext cx="8229600" cy="646331"/>
          </a:xfrm>
          <a:prstGeom prst="rect">
            <a:avLst/>
          </a:prstGeom>
          <a:solidFill>
            <a:srgbClr val="65AA3B">
              <a:alpha val="15000"/>
            </a:srgbClr>
          </a:solidFill>
        </p:spPr>
        <p:txBody>
          <a:bodyPr wrap="square">
            <a:spAutoFit/>
          </a:bodyPr>
          <a:lstStyle/>
          <a:p>
            <a:pPr algn="ctr"/>
            <a:r>
              <a:rPr lang="en-US" dirty="0" smtClean="0"/>
              <a:t>By default, Word sorts the table according to the contents of the column on the left. Also by default, it sorts the data in ascending, or alphabetical, order. </a:t>
            </a:r>
            <a:endParaRPr lang="en-US" dirty="0"/>
          </a:p>
        </p:txBody>
      </p:sp>
      <p:sp>
        <p:nvSpPr>
          <p:cNvPr id="10" name="Text Placeholder 5"/>
          <p:cNvSpPr txBox="1">
            <a:spLocks/>
          </p:cNvSpPr>
          <p:nvPr/>
        </p:nvSpPr>
        <p:spPr bwMode="auto">
          <a:xfrm>
            <a:off x="457200" y="6248400"/>
            <a:ext cx="6477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Office 2013 &gt; Working with Tables &gt; Sorting and Formatting Tables</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286000" y="2963371"/>
            <a:ext cx="4572000" cy="1199328"/>
          </a:xfrm>
          <a:prstGeom prst="rect">
            <a:avLst/>
          </a:prstGeom>
        </p:spPr>
      </p:pic>
      <p:sp>
        <p:nvSpPr>
          <p:cNvPr id="8"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Sorting and Formatting Tables</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7200" y="1676400"/>
            <a:ext cx="8229600" cy="2554545"/>
          </a:xfrm>
          <a:prstGeom prst="rect">
            <a:avLst/>
          </a:prstGeom>
        </p:spPr>
        <p:txBody>
          <a:bodyPr wrap="square">
            <a:spAutoFit/>
          </a:bodyPr>
          <a:lstStyle/>
          <a:p>
            <a:r>
              <a:rPr lang="en-US" sz="2000" i="1" dirty="0" smtClean="0"/>
              <a:t>The video lessons in this section are designed to assist you with preparing your documents for printing. You can avoid printing unnecessary amounts of paper if you take the time to prepare your documents. If you’ve never created a PDF document from a Word document before, be sure to pay particular attention to that video lesson, especially if you’ll be sharing them with people who may not use the same version of Office or when you want to create a non-editable version of your document to print or post on a website.</a:t>
            </a:r>
            <a:endParaRPr lang="en-US" sz="2000" i="1" dirty="0"/>
          </a:p>
        </p:txBody>
      </p:sp>
      <p:sp>
        <p:nvSpPr>
          <p:cNvPr id="4" name="Content Placeholder 3"/>
          <p:cNvSpPr txBox="1">
            <a:spLocks/>
          </p:cNvSpPr>
          <p:nvPr/>
        </p:nvSpPr>
        <p:spPr bwMode="auto">
          <a:xfrm>
            <a:off x="457200" y="4953000"/>
            <a:ext cx="4038600" cy="1066800"/>
          </a:xfrm>
          <a:prstGeom prst="rect">
            <a:avLst/>
          </a:prstGeom>
          <a:noFill/>
          <a:ln>
            <a:miter lim="800000"/>
            <a:headEnd/>
            <a:tailEnd/>
          </a:ln>
        </p:spPr>
        <p:txBody>
          <a:bodyPr/>
          <a:lstStyle/>
          <a:p>
            <a:pPr marL="342900" indent="-182563">
              <a:spcBef>
                <a:spcPct val="20000"/>
              </a:spcBef>
              <a:buFontTx/>
              <a:buChar char="•"/>
            </a:pPr>
            <a:r>
              <a:rPr lang="en-US" kern="0" dirty="0" smtClean="0">
                <a:latin typeface="+mn-lt"/>
                <a:cs typeface="+mn-cs"/>
              </a:rPr>
              <a:t>Formatting Documents for Printing</a:t>
            </a:r>
          </a:p>
          <a:p>
            <a:pPr marL="342900" indent="-182563">
              <a:spcBef>
                <a:spcPct val="20000"/>
              </a:spcBef>
              <a:buFontTx/>
              <a:buChar char="•"/>
            </a:pPr>
            <a:r>
              <a:rPr lang="en-US" kern="0" dirty="0" smtClean="0">
                <a:latin typeface="+mn-lt"/>
                <a:cs typeface="+mn-cs"/>
              </a:rPr>
              <a:t>Previewing Documents</a:t>
            </a:r>
          </a:p>
          <a:p>
            <a:pPr marL="342900" indent="-182563">
              <a:spcBef>
                <a:spcPct val="20000"/>
              </a:spcBef>
              <a:buFontTx/>
              <a:buChar char="•"/>
            </a:pPr>
            <a:r>
              <a:rPr lang="en-US" kern="0" dirty="0" smtClean="0">
                <a:latin typeface="+mn-lt"/>
                <a:cs typeface="+mn-cs"/>
              </a:rPr>
              <a:t>Specifying Print Options</a:t>
            </a:r>
          </a:p>
          <a:p>
            <a:pPr marL="342900" indent="-182563">
              <a:spcBef>
                <a:spcPct val="20000"/>
              </a:spcBef>
              <a:buFontTx/>
              <a:buChar char="•"/>
            </a:pPr>
            <a:endParaRPr lang="en-US" kern="0" dirty="0" smtClean="0">
              <a:latin typeface="+mn-lt"/>
              <a:cs typeface="+mn-cs"/>
            </a:endParaRPr>
          </a:p>
          <a:p>
            <a:pPr marL="342900" indent="-182563">
              <a:spcBef>
                <a:spcPct val="20000"/>
              </a:spcBef>
              <a:buFontTx/>
              <a:buChar char="•"/>
            </a:pPr>
            <a:endParaRPr lang="en-US" kern="0" dirty="0" smtClean="0">
              <a:latin typeface="+mn-lt"/>
              <a:cs typeface="+mn-cs"/>
            </a:endParaRPr>
          </a:p>
          <a:p>
            <a:pPr marL="342900" indent="-182563">
              <a:spcBef>
                <a:spcPct val="20000"/>
              </a:spcBef>
            </a:pPr>
            <a:endParaRPr lang="en-US" kern="0" dirty="0" smtClean="0">
              <a:latin typeface="+mn-lt"/>
              <a:cs typeface="+mn-cs"/>
            </a:endParaRPr>
          </a:p>
        </p:txBody>
      </p:sp>
      <p:sp>
        <p:nvSpPr>
          <p:cNvPr id="5" name="TextBox 8"/>
          <p:cNvSpPr txBox="1">
            <a:spLocks noChangeArrowheads="1"/>
          </p:cNvSpPr>
          <p:nvPr/>
        </p:nvSpPr>
        <p:spPr bwMode="auto">
          <a:xfrm>
            <a:off x="457200" y="4572000"/>
            <a:ext cx="1644650" cy="366713"/>
          </a:xfrm>
          <a:prstGeom prst="rect">
            <a:avLst/>
          </a:prstGeom>
          <a:noFill/>
          <a:ln w="9525">
            <a:noFill/>
            <a:miter lim="800000"/>
            <a:headEnd/>
            <a:tailEnd/>
          </a:ln>
        </p:spPr>
        <p:txBody>
          <a:bodyPr wrap="none">
            <a:spAutoFit/>
          </a:bodyPr>
          <a:lstStyle/>
          <a:p>
            <a:r>
              <a:rPr lang="en-US" dirty="0"/>
              <a:t>In this section:</a:t>
            </a:r>
          </a:p>
        </p:txBody>
      </p:sp>
      <p:sp>
        <p:nvSpPr>
          <p:cNvPr id="6" name="Content Placeholder 3"/>
          <p:cNvSpPr txBox="1">
            <a:spLocks/>
          </p:cNvSpPr>
          <p:nvPr/>
        </p:nvSpPr>
        <p:spPr bwMode="auto">
          <a:xfrm>
            <a:off x="5029200" y="4953000"/>
            <a:ext cx="3657600" cy="1066800"/>
          </a:xfrm>
          <a:prstGeom prst="rect">
            <a:avLst/>
          </a:prstGeom>
          <a:noFill/>
          <a:ln>
            <a:miter lim="800000"/>
            <a:headEnd/>
            <a:tailEnd/>
          </a:ln>
        </p:spPr>
        <p:txBody>
          <a:bodyPr/>
          <a:lstStyle/>
          <a:p>
            <a:pPr marL="342900" indent="-182563">
              <a:spcBef>
                <a:spcPct val="20000"/>
              </a:spcBef>
              <a:buFontTx/>
              <a:buChar char="•"/>
            </a:pPr>
            <a:r>
              <a:rPr lang="en-US" kern="0" dirty="0" smtClean="0"/>
              <a:t>Managing Print Jobs</a:t>
            </a:r>
          </a:p>
          <a:p>
            <a:pPr marL="342900" indent="-182563">
              <a:spcBef>
                <a:spcPct val="20000"/>
              </a:spcBef>
              <a:buFontTx/>
              <a:buChar char="•"/>
            </a:pPr>
            <a:r>
              <a:rPr lang="en-US" kern="0" dirty="0" smtClean="0">
                <a:latin typeface="+mn-lt"/>
                <a:cs typeface="+mn-cs"/>
              </a:rPr>
              <a:t>Printing to PDF</a:t>
            </a:r>
          </a:p>
          <a:p>
            <a:pPr marL="342900" indent="-182563">
              <a:spcBef>
                <a:spcPct val="20000"/>
              </a:spcBef>
              <a:buFontTx/>
              <a:buChar char="•"/>
            </a:pPr>
            <a:r>
              <a:rPr lang="en-US" kern="0" dirty="0" smtClean="0">
                <a:latin typeface="+mn-lt"/>
                <a:cs typeface="+mn-cs"/>
              </a:rPr>
              <a:t>Emailing or Faxing Documents</a:t>
            </a:r>
          </a:p>
          <a:p>
            <a:pPr marL="342900" indent="-182563">
              <a:spcBef>
                <a:spcPct val="20000"/>
              </a:spcBef>
              <a:buFontTx/>
              <a:buChar char="•"/>
            </a:pPr>
            <a:endParaRPr lang="en-US" kern="0" dirty="0" smtClean="0">
              <a:latin typeface="+mn-lt"/>
              <a:cs typeface="+mn-cs"/>
            </a:endParaRPr>
          </a:p>
          <a:p>
            <a:pPr marL="342900" indent="-182563">
              <a:spcBef>
                <a:spcPct val="20000"/>
              </a:spcBef>
              <a:buFontTx/>
              <a:buChar char="•"/>
            </a:pPr>
            <a:endParaRPr lang="en-US" kern="0" dirty="0" smtClean="0">
              <a:latin typeface="+mn-lt"/>
              <a:cs typeface="+mn-cs"/>
            </a:endParaRPr>
          </a:p>
          <a:p>
            <a:pPr marL="342900" indent="-182563">
              <a:spcBef>
                <a:spcPct val="20000"/>
              </a:spcBef>
            </a:pPr>
            <a:endParaRPr lang="en-US" kern="0" dirty="0" smtClean="0">
              <a:latin typeface="+mn-lt"/>
              <a:cs typeface="+mn-cs"/>
            </a:endParaRPr>
          </a:p>
        </p:txBody>
      </p:sp>
      <p:sp>
        <p:nvSpPr>
          <p:cNvPr id="8" name="Text Placeholder 5"/>
          <p:cNvSpPr txBox="1">
            <a:spLocks/>
          </p:cNvSpPr>
          <p:nvPr/>
        </p:nvSpPr>
        <p:spPr bwMode="auto">
          <a:xfrm>
            <a:off x="457200" y="6248400"/>
            <a:ext cx="6477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Office 2013 &gt; Printing and Publishing</a:t>
            </a:r>
          </a:p>
        </p:txBody>
      </p:sp>
      <p:sp>
        <p:nvSpPr>
          <p:cNvPr id="9" name="Content Placeholder 2"/>
          <p:cNvSpPr txBox="1">
            <a:spLocks/>
          </p:cNvSpPr>
          <p:nvPr/>
        </p:nvSpPr>
        <p:spPr bwMode="auto">
          <a:xfrm>
            <a:off x="228600" y="457200"/>
            <a:ext cx="8458200" cy="21336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marL="228600" indent="-228600" eaLnBrk="1" hangingPunct="1">
              <a:buFontTx/>
              <a:buNone/>
            </a:pPr>
            <a:r>
              <a:rPr lang="en-US" sz="6600" b="1" dirty="0" smtClean="0">
                <a:solidFill>
                  <a:srgbClr val="00AFD7"/>
                </a:solidFill>
                <a:latin typeface="Calibri" charset="0"/>
              </a:rPr>
              <a:t>Printing and Publishing</a:t>
            </a:r>
            <a:endParaRPr lang="en-US" sz="6600" b="1" dirty="0" smtClean="0">
              <a:solidFill>
                <a:srgbClr val="00AFD7"/>
              </a:solidFill>
              <a:latin typeface="Calibri"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Rectangle 5"/>
          <p:cNvSpPr>
            <a:spLocks noGrp="1" noChangeArrowheads="1"/>
          </p:cNvSpPr>
          <p:nvPr>
            <p:ph type="body" sz="half" idx="4294967295"/>
          </p:nvPr>
        </p:nvSpPr>
        <p:spPr bwMode="auto">
          <a:xfrm>
            <a:off x="5943600" y="1108596"/>
            <a:ext cx="2743200" cy="4572000"/>
          </a:xfrm>
          <a:prstGeom prst="rect">
            <a:avLst/>
          </a:prstGeom>
          <a:noFill/>
          <a:ln>
            <a:miter lim="800000"/>
            <a:headEnd/>
            <a:tailEnd/>
          </a:ln>
        </p:spPr>
        <p:txBody>
          <a:bodyPr/>
          <a:lstStyle/>
          <a:p>
            <a:pPr marL="0" indent="0">
              <a:buNone/>
            </a:pPr>
            <a:r>
              <a:rPr lang="en-US" dirty="0" smtClean="0"/>
              <a:t>Quick Access Toolbar, upper left corner of all Office applications, gives easy access to frequently-used features.</a:t>
            </a:r>
            <a:endParaRPr lang="en-US" dirty="0"/>
          </a:p>
          <a:p>
            <a:pPr marL="0" indent="0">
              <a:buNone/>
            </a:pPr>
            <a:r>
              <a:rPr lang="en-US" dirty="0" smtClean="0"/>
              <a:t>Upper</a:t>
            </a:r>
            <a:r>
              <a:rPr lang="en-US" dirty="0"/>
              <a:t>-right corner of </a:t>
            </a:r>
            <a:r>
              <a:rPr lang="en-US" dirty="0" smtClean="0"/>
              <a:t>Word </a:t>
            </a:r>
            <a:r>
              <a:rPr lang="en-US" dirty="0"/>
              <a:t>window contains </a:t>
            </a:r>
            <a:r>
              <a:rPr lang="en-US" dirty="0" smtClean="0"/>
              <a:t>Minimize, Restore Down, and Close buttons. </a:t>
            </a:r>
            <a:endParaRPr lang="en-US" dirty="0"/>
          </a:p>
        </p:txBody>
      </p:sp>
      <p:sp>
        <p:nvSpPr>
          <p:cNvPr id="9" name="Text Placeholder 5"/>
          <p:cNvSpPr txBox="1">
            <a:spLocks/>
          </p:cNvSpPr>
          <p:nvPr/>
        </p:nvSpPr>
        <p:spPr bwMode="auto">
          <a:xfrm>
            <a:off x="457200" y="6248400"/>
            <a:ext cx="59436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Office 2013 &gt; Common Application Components &gt; Application Components</a:t>
            </a:r>
          </a:p>
        </p:txBody>
      </p:sp>
      <p:sp>
        <p:nvSpPr>
          <p:cNvPr id="10"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Application Components</a:t>
            </a:r>
            <a:endParaRPr lang="en-US" dirty="0" smtClean="0"/>
          </a:p>
        </p:txBody>
      </p:sp>
      <p:pic>
        <p:nvPicPr>
          <p:cNvPr id="4" name="Picture 3" descr="VlC Media Playe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11779" y="1682086"/>
            <a:ext cx="4572000" cy="1510433"/>
          </a:xfrm>
          <a:prstGeom prst="rect">
            <a:avLst/>
          </a:prstGeom>
        </p:spPr>
      </p:pic>
      <p:pic>
        <p:nvPicPr>
          <p:cNvPr id="5" name="Picture 4" descr="VlC Media Playe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11779" y="4038600"/>
            <a:ext cx="4572000" cy="102841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2773">
                                            <p:txEl>
                                              <p:pRg st="0" end="0"/>
                                            </p:txEl>
                                          </p:spTgt>
                                        </p:tgtEl>
                                        <p:attrNameLst>
                                          <p:attrName>style.visibility</p:attrName>
                                        </p:attrNameLst>
                                      </p:cBhvr>
                                      <p:to>
                                        <p:strVal val="visible"/>
                                      </p:to>
                                    </p:set>
                                    <p:animEffect transition="in" filter="wipe(down)">
                                      <p:cBhvr>
                                        <p:cTn id="7" dur="500"/>
                                        <p:tgtEl>
                                          <p:spTgt spid="3277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2773">
                                            <p:txEl>
                                              <p:pRg st="1" end="1"/>
                                            </p:txEl>
                                          </p:spTgt>
                                        </p:tgtEl>
                                        <p:attrNameLst>
                                          <p:attrName>style.visibility</p:attrName>
                                        </p:attrNameLst>
                                      </p:cBhvr>
                                      <p:to>
                                        <p:strVal val="visible"/>
                                      </p:to>
                                    </p:set>
                                    <p:animEffect transition="in" filter="wipe(down)">
                                      <p:cBhvr>
                                        <p:cTn id="10" dur="500"/>
                                        <p:tgtEl>
                                          <p:spTgt spid="3277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noChangeArrowheads="1"/>
          </p:cNvSpPr>
          <p:nvPr/>
        </p:nvSpPr>
        <p:spPr bwMode="auto">
          <a:xfrm>
            <a:off x="495300" y="1676400"/>
            <a:ext cx="8305800" cy="4191000"/>
          </a:xfrm>
          <a:prstGeom prst="rect">
            <a:avLst/>
          </a:prstGeom>
          <a:noFill/>
          <a:ln>
            <a:miter lim="800000"/>
            <a:headEnd/>
            <a:tailEnd/>
          </a:ln>
        </p:spPr>
        <p:txBody>
          <a:bodyPr/>
          <a:lstStyle/>
          <a:p>
            <a:r>
              <a:rPr lang="en-US" sz="2400" dirty="0" smtClean="0"/>
              <a:t>Before printing any document, it’s a good idea to use the options in the Page Layout tab to make sure the document prints the way you want it to look.</a:t>
            </a:r>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400" dirty="0" smtClean="0"/>
          </a:p>
          <a:p>
            <a:r>
              <a:rPr lang="en-US" sz="2400" dirty="0" smtClean="0"/>
              <a:t>The Page Setup group on the Page Layout tab holds several tools related to formatting the entire page. </a:t>
            </a:r>
            <a:endParaRPr lang="en-US" sz="2400" dirty="0"/>
          </a:p>
        </p:txBody>
      </p:sp>
      <p:sp>
        <p:nvSpPr>
          <p:cNvPr id="7" name="Text Placeholder 5"/>
          <p:cNvSpPr txBox="1">
            <a:spLocks/>
          </p:cNvSpPr>
          <p:nvPr/>
        </p:nvSpPr>
        <p:spPr bwMode="auto">
          <a:xfrm>
            <a:off x="457200" y="6248400"/>
            <a:ext cx="6477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Office 2013 &gt; Printing and Publishing &gt; Formatting Documents for Printing</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996077" y="3131075"/>
            <a:ext cx="3304246" cy="1281650"/>
          </a:xfrm>
          <a:prstGeom prst="rect">
            <a:avLst/>
          </a:prstGeom>
        </p:spPr>
      </p:pic>
      <p:sp>
        <p:nvSpPr>
          <p:cNvPr id="6" name="Rectangle 4"/>
          <p:cNvSpPr txBox="1">
            <a:spLocks noChangeArrowheads="1"/>
          </p:cNvSpPr>
          <p:nvPr/>
        </p:nvSpPr>
        <p:spPr bwMode="auto">
          <a:xfrm>
            <a:off x="457200" y="274638"/>
            <a:ext cx="8229600" cy="14017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marL="228600" indent="-228600" eaLnBrk="1" hangingPunct="1"/>
            <a:r>
              <a:rPr lang="en-US" dirty="0" smtClean="0"/>
              <a:t>Formatting Documents for Printing</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8" end="8"/>
                                            </p:txEl>
                                          </p:spTgt>
                                        </p:tgtEl>
                                        <p:attrNameLst>
                                          <p:attrName>style.visibility</p:attrName>
                                        </p:attrNameLst>
                                      </p:cBhvr>
                                      <p:to>
                                        <p:strVal val="visible"/>
                                      </p:to>
                                    </p:set>
                                    <p:animEffect transition="in" filter="wipe(down)">
                                      <p:cBhvr>
                                        <p:cTn id="10"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noChangeArrowheads="1"/>
          </p:cNvSpPr>
          <p:nvPr/>
        </p:nvSpPr>
        <p:spPr bwMode="auto">
          <a:xfrm>
            <a:off x="457200" y="1219200"/>
            <a:ext cx="8229600" cy="838200"/>
          </a:xfrm>
          <a:prstGeom prst="rect">
            <a:avLst/>
          </a:prstGeom>
          <a:noFill/>
          <a:ln>
            <a:miter lim="800000"/>
            <a:headEnd/>
            <a:tailEnd/>
          </a:ln>
        </p:spPr>
        <p:txBody>
          <a:bodyPr/>
          <a:lstStyle/>
          <a:p>
            <a:r>
              <a:rPr lang="en-US" sz="2400" dirty="0" smtClean="0"/>
              <a:t>Before printing any document, it’s a good idea to preview it to confirm it appears as you intend it to look.</a:t>
            </a:r>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p:txBody>
      </p:sp>
      <p:sp>
        <p:nvSpPr>
          <p:cNvPr id="8" name="Rectangle 7"/>
          <p:cNvSpPr/>
          <p:nvPr/>
        </p:nvSpPr>
        <p:spPr>
          <a:xfrm>
            <a:off x="5943600" y="2509733"/>
            <a:ext cx="2743200" cy="2677656"/>
          </a:xfrm>
          <a:prstGeom prst="rect">
            <a:avLst/>
          </a:prstGeom>
        </p:spPr>
        <p:txBody>
          <a:bodyPr wrap="square">
            <a:spAutoFit/>
          </a:bodyPr>
          <a:lstStyle/>
          <a:p>
            <a:r>
              <a:rPr lang="en-US" sz="2400" dirty="0" smtClean="0"/>
              <a:t>Click the File tab to open Backstage View. Then click Print.  A preview of the printed document appears on the right.</a:t>
            </a:r>
            <a:endParaRPr lang="en-US" sz="2400" dirty="0"/>
          </a:p>
        </p:txBody>
      </p:sp>
      <p:sp>
        <p:nvSpPr>
          <p:cNvPr id="9" name="Text Placeholder 5"/>
          <p:cNvSpPr txBox="1">
            <a:spLocks/>
          </p:cNvSpPr>
          <p:nvPr/>
        </p:nvSpPr>
        <p:spPr bwMode="auto">
          <a:xfrm>
            <a:off x="457200" y="6248400"/>
            <a:ext cx="6477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Office 2013 &gt; Printing and Publishing &gt; Previewing Documents</a:t>
            </a:r>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7200" y="2286000"/>
            <a:ext cx="5029200" cy="3125122"/>
          </a:xfrm>
          <a:prstGeom prst="rect">
            <a:avLst/>
          </a:prstGeom>
        </p:spPr>
      </p:pic>
      <p:sp>
        <p:nvSpPr>
          <p:cNvPr id="7"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Previewing Documents</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wipe(down)">
                                      <p:cBhvr>
                                        <p:cTn id="10"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noChangeArrowheads="1"/>
          </p:cNvSpPr>
          <p:nvPr/>
        </p:nvSpPr>
        <p:spPr bwMode="auto">
          <a:xfrm>
            <a:off x="457200" y="1695450"/>
            <a:ext cx="3657600" cy="3467100"/>
          </a:xfrm>
          <a:prstGeom prst="rect">
            <a:avLst/>
          </a:prstGeom>
          <a:noFill/>
          <a:ln>
            <a:miter lim="800000"/>
            <a:headEnd/>
            <a:tailEnd/>
          </a:ln>
        </p:spPr>
        <p:txBody>
          <a:bodyPr/>
          <a:lstStyle/>
          <a:p>
            <a:r>
              <a:rPr lang="en-US" sz="2400" dirty="0" smtClean="0"/>
              <a:t>You can specify Print options, including:</a:t>
            </a:r>
          </a:p>
          <a:p>
            <a:pPr marL="349250" lvl="1" indent="-342900">
              <a:buFont typeface="Arial"/>
              <a:buChar char="•"/>
            </a:pPr>
            <a:r>
              <a:rPr lang="en-US" sz="2400" dirty="0" smtClean="0"/>
              <a:t>Number of copies to print</a:t>
            </a:r>
          </a:p>
          <a:p>
            <a:pPr marL="349250" lvl="1" indent="-342900">
              <a:buFont typeface="Arial"/>
              <a:buChar char="•"/>
            </a:pPr>
            <a:r>
              <a:rPr lang="en-US" sz="2400" dirty="0" smtClean="0"/>
              <a:t>Printer to print to</a:t>
            </a:r>
          </a:p>
          <a:p>
            <a:pPr marL="349250" lvl="1" indent="-342900">
              <a:buFont typeface="Arial"/>
              <a:buChar char="•"/>
            </a:pPr>
            <a:r>
              <a:rPr lang="en-US" sz="2400" dirty="0" smtClean="0"/>
              <a:t>Number of pages to print</a:t>
            </a:r>
          </a:p>
          <a:p>
            <a:pPr marL="349250" lvl="1" indent="-342900">
              <a:buFont typeface="Arial"/>
              <a:buChar char="•"/>
            </a:pPr>
            <a:r>
              <a:rPr lang="en-US" sz="2400" dirty="0" smtClean="0"/>
              <a:t>Two-sided printing</a:t>
            </a:r>
          </a:p>
          <a:p>
            <a:pPr marL="349250" lvl="1" indent="-342900">
              <a:buFont typeface="Arial"/>
              <a:buChar char="•"/>
            </a:pPr>
            <a:r>
              <a:rPr lang="en-US" sz="2400" dirty="0" smtClean="0"/>
              <a:t>Collated pages</a:t>
            </a:r>
            <a:endParaRPr lang="en-US" sz="2400" dirty="0"/>
          </a:p>
        </p:txBody>
      </p:sp>
      <p:sp>
        <p:nvSpPr>
          <p:cNvPr id="7" name="Text Placeholder 5"/>
          <p:cNvSpPr txBox="1">
            <a:spLocks/>
          </p:cNvSpPr>
          <p:nvPr/>
        </p:nvSpPr>
        <p:spPr bwMode="auto">
          <a:xfrm>
            <a:off x="457200" y="6248400"/>
            <a:ext cx="6477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Office 2013 &gt; Printing and Publishing &gt; Specifying Print Options</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029200" y="987791"/>
            <a:ext cx="3010274" cy="4882418"/>
          </a:xfrm>
          <a:prstGeom prst="rect">
            <a:avLst/>
          </a:prstGeom>
        </p:spPr>
      </p:pic>
      <p:sp>
        <p:nvSpPr>
          <p:cNvPr id="8"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Specifying Print Options</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down)">
                                      <p:cBhvr>
                                        <p:cTn id="10" dur="500"/>
                                        <p:tgtEl>
                                          <p:spTgt spid="5">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ipe(down)">
                                      <p:cBhvr>
                                        <p:cTn id="13" dur="500"/>
                                        <p:tgtEl>
                                          <p:spTgt spid="5">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wipe(down)">
                                      <p:cBhvr>
                                        <p:cTn id="16" dur="500"/>
                                        <p:tgtEl>
                                          <p:spTgt spid="5">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wipe(down)">
                                      <p:cBhvr>
                                        <p:cTn id="19" dur="500"/>
                                        <p:tgtEl>
                                          <p:spTgt spid="5">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wipe(down)">
                                      <p:cBhvr>
                                        <p:cTn id="2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noChangeArrowheads="1"/>
          </p:cNvSpPr>
          <p:nvPr/>
        </p:nvSpPr>
        <p:spPr bwMode="auto">
          <a:xfrm>
            <a:off x="457200" y="1676400"/>
            <a:ext cx="3657600" cy="1295400"/>
          </a:xfrm>
          <a:prstGeom prst="rect">
            <a:avLst/>
          </a:prstGeom>
          <a:noFill/>
          <a:ln>
            <a:miter lim="800000"/>
            <a:headEnd/>
            <a:tailEnd/>
          </a:ln>
        </p:spPr>
        <p:txBody>
          <a:bodyPr/>
          <a:lstStyle/>
          <a:p>
            <a:r>
              <a:rPr lang="en-US" sz="2400" dirty="0" smtClean="0"/>
              <a:t>The Print options on the File tab offer many ways to manage print jobs.</a:t>
            </a:r>
            <a:endParaRPr lang="en-US" sz="2400" dirty="0"/>
          </a:p>
        </p:txBody>
      </p:sp>
      <p:sp>
        <p:nvSpPr>
          <p:cNvPr id="8" name="Text Placeholder 5"/>
          <p:cNvSpPr txBox="1">
            <a:spLocks/>
          </p:cNvSpPr>
          <p:nvPr/>
        </p:nvSpPr>
        <p:spPr bwMode="auto">
          <a:xfrm>
            <a:off x="457200" y="6248400"/>
            <a:ext cx="6477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Office 2013 &gt; Printing and Publishing &gt; Managing Print Jobs</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33400" y="3581400"/>
            <a:ext cx="4128825" cy="1763738"/>
          </a:xfrm>
          <a:prstGeom prst="rect">
            <a:avLst/>
          </a:prstGeom>
        </p:spPr>
      </p:pic>
      <p:pic>
        <p:nvPicPr>
          <p:cNvPr id="3" name="Picture 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562600" y="1676400"/>
            <a:ext cx="2743200" cy="3575031"/>
          </a:xfrm>
          <a:prstGeom prst="rect">
            <a:avLst/>
          </a:prstGeom>
        </p:spPr>
      </p:pic>
      <p:sp>
        <p:nvSpPr>
          <p:cNvPr id="9"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Managing Print Jobs</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noChangeArrowheads="1"/>
          </p:cNvSpPr>
          <p:nvPr/>
        </p:nvSpPr>
        <p:spPr bwMode="auto">
          <a:xfrm>
            <a:off x="457200" y="1012371"/>
            <a:ext cx="8229600" cy="1219200"/>
          </a:xfrm>
          <a:prstGeom prst="rect">
            <a:avLst/>
          </a:prstGeom>
          <a:noFill/>
          <a:ln>
            <a:miter lim="800000"/>
            <a:headEnd/>
            <a:tailEnd/>
          </a:ln>
        </p:spPr>
        <p:txBody>
          <a:bodyPr/>
          <a:lstStyle/>
          <a:p>
            <a:r>
              <a:rPr lang="en-US" sz="2400" dirty="0" smtClean="0"/>
              <a:t>Saving a file to a PDF—also known as printing to a PDF—is a great way to package your work so it appears and prints exactly as you want it to look when others view it. </a:t>
            </a:r>
            <a:endParaRPr lang="en-US" sz="2400" dirty="0"/>
          </a:p>
        </p:txBody>
      </p:sp>
      <p:sp>
        <p:nvSpPr>
          <p:cNvPr id="12" name="Text Placeholder 5"/>
          <p:cNvSpPr txBox="1">
            <a:spLocks/>
          </p:cNvSpPr>
          <p:nvPr/>
        </p:nvSpPr>
        <p:spPr bwMode="auto">
          <a:xfrm>
            <a:off x="457200" y="6248400"/>
            <a:ext cx="6477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Office 2013 &gt; Printing and Publishing &gt; Printing to PDF</a:t>
            </a: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905000" y="2362200"/>
            <a:ext cx="5029200" cy="3554782"/>
          </a:xfrm>
          <a:prstGeom prst="rect">
            <a:avLst/>
          </a:prstGeom>
        </p:spPr>
      </p:pic>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172200" y="2362200"/>
            <a:ext cx="2574163" cy="812376"/>
          </a:xfrm>
          <a:prstGeom prst="rect">
            <a:avLst/>
          </a:prstGeom>
        </p:spPr>
      </p:pic>
      <p:sp>
        <p:nvSpPr>
          <p:cNvPr id="7"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Printing to PDF</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noChangeArrowheads="1"/>
          </p:cNvSpPr>
          <p:nvPr/>
        </p:nvSpPr>
        <p:spPr bwMode="auto">
          <a:xfrm>
            <a:off x="457200" y="1371600"/>
            <a:ext cx="8229600" cy="533400"/>
          </a:xfrm>
          <a:prstGeom prst="rect">
            <a:avLst/>
          </a:prstGeom>
          <a:noFill/>
          <a:ln>
            <a:miter lim="800000"/>
            <a:headEnd/>
            <a:tailEnd/>
          </a:ln>
        </p:spPr>
        <p:txBody>
          <a:bodyPr/>
          <a:lstStyle/>
          <a:p>
            <a:r>
              <a:rPr lang="en-US" sz="2400" dirty="0" smtClean="0"/>
              <a:t>It’s easy to send a document as an email attachment or fax. </a:t>
            </a:r>
            <a:endParaRPr lang="en-US" sz="2400" dirty="0"/>
          </a:p>
        </p:txBody>
      </p:sp>
      <p:sp>
        <p:nvSpPr>
          <p:cNvPr id="12" name="Text Placeholder 5"/>
          <p:cNvSpPr txBox="1">
            <a:spLocks/>
          </p:cNvSpPr>
          <p:nvPr/>
        </p:nvSpPr>
        <p:spPr bwMode="auto">
          <a:xfrm>
            <a:off x="457200" y="6248400"/>
            <a:ext cx="6477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Office 2013 &gt; Printing and Publishing &gt; Emailing or Faxing Documents</a:t>
            </a:r>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029200" y="2438400"/>
            <a:ext cx="3657600" cy="2803519"/>
          </a:xfrm>
          <a:prstGeom prst="rect">
            <a:avLst/>
          </a:prstGeom>
        </p:spPr>
      </p:pic>
      <p:pic>
        <p:nvPicPr>
          <p:cNvPr id="3" name="Picture 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57200" y="2440229"/>
            <a:ext cx="3657600" cy="2799860"/>
          </a:xfrm>
          <a:prstGeom prst="rect">
            <a:avLst/>
          </a:prstGeom>
        </p:spPr>
      </p:pic>
      <p:sp>
        <p:nvSpPr>
          <p:cNvPr id="7"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Emailing or Faxing Documents</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95300" y="2590800"/>
            <a:ext cx="8229600" cy="1938992"/>
          </a:xfrm>
          <a:prstGeom prst="rect">
            <a:avLst/>
          </a:prstGeom>
        </p:spPr>
        <p:txBody>
          <a:bodyPr wrap="square">
            <a:spAutoFit/>
          </a:bodyPr>
          <a:lstStyle/>
          <a:p>
            <a:r>
              <a:rPr lang="en-US" sz="2000" i="1" dirty="0" smtClean="0"/>
              <a:t>The video lessons in this section are designed to help you understand how to successfully copy content between Office 2013 applications and how to link and embed objects within documents and files. </a:t>
            </a:r>
            <a:r>
              <a:rPr lang="en-US" sz="2000" i="1" dirty="0" smtClean="0"/>
              <a:t>All </a:t>
            </a:r>
            <a:r>
              <a:rPr lang="en-US" sz="2000" i="1" dirty="0" smtClean="0"/>
              <a:t>three lessons focus on integration so you can make the most of Office’s ability to copy, link, and embed content across different software programs when creating documents for school, home, or work.</a:t>
            </a:r>
            <a:endParaRPr lang="en-US" sz="2000" i="1" dirty="0"/>
          </a:p>
        </p:txBody>
      </p:sp>
      <p:sp>
        <p:nvSpPr>
          <p:cNvPr id="4" name="TextBox 8"/>
          <p:cNvSpPr txBox="1">
            <a:spLocks noChangeArrowheads="1"/>
          </p:cNvSpPr>
          <p:nvPr/>
        </p:nvSpPr>
        <p:spPr bwMode="auto">
          <a:xfrm>
            <a:off x="495300" y="4691063"/>
            <a:ext cx="1720850" cy="366713"/>
          </a:xfrm>
          <a:prstGeom prst="rect">
            <a:avLst/>
          </a:prstGeom>
          <a:noFill/>
          <a:ln w="9525">
            <a:noFill/>
            <a:miter lim="800000"/>
            <a:headEnd/>
            <a:tailEnd/>
          </a:ln>
        </p:spPr>
        <p:txBody>
          <a:bodyPr wrap="square">
            <a:spAutoFit/>
          </a:bodyPr>
          <a:lstStyle/>
          <a:p>
            <a:r>
              <a:rPr lang="en-US" dirty="0"/>
              <a:t>In this section:</a:t>
            </a:r>
          </a:p>
        </p:txBody>
      </p:sp>
      <p:sp>
        <p:nvSpPr>
          <p:cNvPr id="5" name="Content Placeholder 3"/>
          <p:cNvSpPr txBox="1">
            <a:spLocks/>
          </p:cNvSpPr>
          <p:nvPr/>
        </p:nvSpPr>
        <p:spPr bwMode="auto">
          <a:xfrm>
            <a:off x="495300" y="4972050"/>
            <a:ext cx="8172450" cy="1143000"/>
          </a:xfrm>
          <a:prstGeom prst="rect">
            <a:avLst/>
          </a:prstGeom>
          <a:noFill/>
          <a:ln>
            <a:miter lim="800000"/>
            <a:headEnd/>
            <a:tailEnd/>
          </a:ln>
        </p:spPr>
        <p:txBody>
          <a:bodyPr/>
          <a:lstStyle/>
          <a:p>
            <a:pPr marL="342900" indent="-182563">
              <a:spcBef>
                <a:spcPct val="20000"/>
              </a:spcBef>
              <a:buFontTx/>
              <a:buChar char="•"/>
            </a:pPr>
            <a:r>
              <a:rPr lang="en-US" kern="0" dirty="0" smtClean="0">
                <a:latin typeface="+mn-lt"/>
                <a:cs typeface="+mn-cs"/>
              </a:rPr>
              <a:t>Copying Content Between Applications	</a:t>
            </a:r>
          </a:p>
          <a:p>
            <a:pPr marL="342900" indent="-182563">
              <a:spcBef>
                <a:spcPct val="20000"/>
              </a:spcBef>
              <a:buFontTx/>
              <a:buChar char="•"/>
            </a:pPr>
            <a:r>
              <a:rPr lang="en-US" kern="0" dirty="0" smtClean="0">
                <a:latin typeface="+mn-lt"/>
                <a:cs typeface="+mn-cs"/>
              </a:rPr>
              <a:t>Object </a:t>
            </a:r>
            <a:r>
              <a:rPr lang="en-US" kern="0" dirty="0" smtClean="0">
                <a:latin typeface="+mn-lt"/>
                <a:cs typeface="+mn-cs"/>
              </a:rPr>
              <a:t>Linking and Embedding</a:t>
            </a:r>
          </a:p>
          <a:p>
            <a:pPr marL="342900" indent="-182563">
              <a:spcBef>
                <a:spcPct val="20000"/>
              </a:spcBef>
              <a:buFontTx/>
              <a:buChar char="•"/>
            </a:pPr>
            <a:r>
              <a:rPr lang="en-US" kern="0" dirty="0" smtClean="0">
                <a:latin typeface="+mn-lt"/>
                <a:cs typeface="+mn-cs"/>
              </a:rPr>
              <a:t>Integration Examples</a:t>
            </a:r>
          </a:p>
          <a:p>
            <a:pPr marL="342900" indent="-182563">
              <a:spcBef>
                <a:spcPct val="20000"/>
              </a:spcBef>
              <a:buFontTx/>
              <a:buChar char="•"/>
            </a:pPr>
            <a:endParaRPr lang="en-US" kern="0" dirty="0" smtClean="0">
              <a:latin typeface="+mn-lt"/>
              <a:cs typeface="+mn-cs"/>
            </a:endParaRPr>
          </a:p>
          <a:p>
            <a:pPr marL="342900" indent="-182563">
              <a:spcBef>
                <a:spcPct val="20000"/>
              </a:spcBef>
              <a:buFontTx/>
              <a:buChar char="•"/>
            </a:pPr>
            <a:endParaRPr lang="en-US" kern="0" dirty="0" smtClean="0">
              <a:latin typeface="+mn-lt"/>
              <a:cs typeface="+mn-cs"/>
            </a:endParaRPr>
          </a:p>
          <a:p>
            <a:pPr marL="342900" indent="-182563">
              <a:spcBef>
                <a:spcPct val="20000"/>
              </a:spcBef>
              <a:buFontTx/>
              <a:buChar char="•"/>
            </a:pPr>
            <a:endParaRPr lang="en-US" kern="0" dirty="0" smtClean="0">
              <a:latin typeface="+mn-lt"/>
              <a:cs typeface="+mn-cs"/>
            </a:endParaRPr>
          </a:p>
          <a:p>
            <a:pPr marL="342900" indent="-182563">
              <a:spcBef>
                <a:spcPct val="20000"/>
              </a:spcBef>
            </a:pPr>
            <a:endParaRPr lang="en-US" kern="0" dirty="0" smtClean="0">
              <a:latin typeface="+mn-lt"/>
              <a:cs typeface="+mn-cs"/>
            </a:endParaRPr>
          </a:p>
        </p:txBody>
      </p:sp>
      <p:sp>
        <p:nvSpPr>
          <p:cNvPr id="7" name="Text Placeholder 5"/>
          <p:cNvSpPr txBox="1">
            <a:spLocks/>
          </p:cNvSpPr>
          <p:nvPr/>
        </p:nvSpPr>
        <p:spPr bwMode="auto">
          <a:xfrm>
            <a:off x="457200" y="6248400"/>
            <a:ext cx="6477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Office 2013 &gt; Sharing Content Between Applications</a:t>
            </a:r>
          </a:p>
        </p:txBody>
      </p:sp>
      <p:sp>
        <p:nvSpPr>
          <p:cNvPr id="8" name="Content Placeholder 2"/>
          <p:cNvSpPr txBox="1">
            <a:spLocks/>
          </p:cNvSpPr>
          <p:nvPr/>
        </p:nvSpPr>
        <p:spPr bwMode="auto">
          <a:xfrm>
            <a:off x="228600" y="457200"/>
            <a:ext cx="8458200" cy="21336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marL="228600" indent="-228600" eaLnBrk="1" hangingPunct="1">
              <a:buFontTx/>
              <a:buNone/>
            </a:pPr>
            <a:r>
              <a:rPr lang="en-US" sz="6600" b="1" dirty="0" smtClean="0">
                <a:solidFill>
                  <a:srgbClr val="00AFD7"/>
                </a:solidFill>
                <a:latin typeface="Calibri" charset="0"/>
              </a:rPr>
              <a:t>Sharing Content Between Applications</a:t>
            </a:r>
            <a:endParaRPr lang="en-US" sz="6600" b="1" dirty="0" smtClean="0">
              <a:solidFill>
                <a:srgbClr val="00AFD7"/>
              </a:solidFill>
              <a:latin typeface="Calibri"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noChangeArrowheads="1"/>
          </p:cNvSpPr>
          <p:nvPr/>
        </p:nvSpPr>
        <p:spPr bwMode="auto">
          <a:xfrm>
            <a:off x="464089" y="1657350"/>
            <a:ext cx="8229600" cy="838200"/>
          </a:xfrm>
          <a:prstGeom prst="rect">
            <a:avLst/>
          </a:prstGeom>
          <a:noFill/>
          <a:ln>
            <a:miter lim="800000"/>
            <a:headEnd/>
            <a:tailEnd/>
          </a:ln>
        </p:spPr>
        <p:txBody>
          <a:bodyPr/>
          <a:lstStyle/>
          <a:p>
            <a:r>
              <a:rPr lang="en-US" sz="2400" dirty="0" smtClean="0"/>
              <a:t>Microsoft Office 2013 makes it easy to copy data in one file and paste it into another file in a different application. </a:t>
            </a:r>
            <a:endParaRPr lang="en-US" sz="2400" dirty="0"/>
          </a:p>
        </p:txBody>
      </p:sp>
      <p:sp>
        <p:nvSpPr>
          <p:cNvPr id="9" name="Text Placeholder 5"/>
          <p:cNvSpPr txBox="1">
            <a:spLocks/>
          </p:cNvSpPr>
          <p:nvPr/>
        </p:nvSpPr>
        <p:spPr bwMode="auto">
          <a:xfrm>
            <a:off x="457200" y="6248400"/>
            <a:ext cx="70104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Office 2013 &gt; Sharing Content Between Applications &gt; Copying Content Between Applications</a:t>
            </a:r>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7200" y="2688529"/>
            <a:ext cx="3657600" cy="3140546"/>
          </a:xfrm>
          <a:prstGeom prst="rect">
            <a:avLst/>
          </a:prstGeom>
        </p:spPr>
      </p:pic>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410200" y="3352800"/>
            <a:ext cx="3283489" cy="1812004"/>
          </a:xfrm>
          <a:prstGeom prst="rect">
            <a:avLst/>
          </a:prstGeom>
        </p:spPr>
      </p:pic>
      <p:sp>
        <p:nvSpPr>
          <p:cNvPr id="7" name="Rectangle 4"/>
          <p:cNvSpPr txBox="1">
            <a:spLocks noChangeArrowheads="1"/>
          </p:cNvSpPr>
          <p:nvPr/>
        </p:nvSpPr>
        <p:spPr bwMode="auto">
          <a:xfrm>
            <a:off x="457200" y="274638"/>
            <a:ext cx="8229600" cy="14017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marL="228600" indent="-228600" eaLnBrk="1" hangingPunct="1"/>
            <a:r>
              <a:rPr lang="en-US" dirty="0" smtClean="0"/>
              <a:t>Copying Content Between Applications</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noChangeArrowheads="1"/>
          </p:cNvSpPr>
          <p:nvPr/>
        </p:nvSpPr>
        <p:spPr bwMode="auto">
          <a:xfrm>
            <a:off x="438150" y="1198748"/>
            <a:ext cx="8229600" cy="1600200"/>
          </a:xfrm>
          <a:prstGeom prst="rect">
            <a:avLst/>
          </a:prstGeom>
          <a:noFill/>
          <a:ln>
            <a:miter lim="800000"/>
            <a:headEnd/>
            <a:tailEnd/>
          </a:ln>
        </p:spPr>
        <p:txBody>
          <a:bodyPr/>
          <a:lstStyle/>
          <a:p>
            <a:r>
              <a:rPr lang="en-US" sz="2400" dirty="0" smtClean="0"/>
              <a:t>When working with information that appears in two or more files, the best way to make sure the information is consistent between the files is to use Object Linking and Embedding (OLE). </a:t>
            </a:r>
            <a:endParaRPr lang="en-US" sz="2400" dirty="0"/>
          </a:p>
        </p:txBody>
      </p:sp>
      <p:sp>
        <p:nvSpPr>
          <p:cNvPr id="7" name="TextBox 6"/>
          <p:cNvSpPr txBox="1"/>
          <p:nvPr/>
        </p:nvSpPr>
        <p:spPr>
          <a:xfrm>
            <a:off x="4248150" y="2646548"/>
            <a:ext cx="2514600" cy="3293209"/>
          </a:xfrm>
          <a:prstGeom prst="rect">
            <a:avLst/>
          </a:prstGeom>
          <a:solidFill>
            <a:srgbClr val="FFC000"/>
          </a:solidFill>
          <a:ln w="25400">
            <a:solidFill>
              <a:srgbClr val="FF0000"/>
            </a:solidFill>
          </a:ln>
        </p:spPr>
        <p:txBody>
          <a:bodyPr wrap="square" rtlCol="0">
            <a:spAutoFit/>
          </a:bodyPr>
          <a:lstStyle/>
          <a:p>
            <a:r>
              <a:rPr lang="en-US" sz="1600" dirty="0" smtClean="0"/>
              <a:t>Embedding:</a:t>
            </a:r>
            <a:endParaRPr lang="en-US" sz="1600" dirty="0"/>
          </a:p>
          <a:p>
            <a:pPr marL="342900" indent="-342900">
              <a:buAutoNum type="arabicParenR"/>
            </a:pPr>
            <a:r>
              <a:rPr lang="en-US" sz="1600" dirty="0" smtClean="0"/>
              <a:t>Copy information in source file</a:t>
            </a:r>
            <a:endParaRPr lang="en-US" sz="1600" dirty="0"/>
          </a:p>
          <a:p>
            <a:pPr marL="342900" indent="-342900">
              <a:buAutoNum type="arabicParenR"/>
            </a:pPr>
            <a:r>
              <a:rPr lang="en-US" sz="1600" dirty="0" smtClean="0"/>
              <a:t>Paste in destination file</a:t>
            </a:r>
            <a:endParaRPr lang="en-US" sz="1600" dirty="0"/>
          </a:p>
          <a:p>
            <a:pPr marL="342900" indent="-342900">
              <a:buAutoNum type="arabicParenR"/>
            </a:pPr>
            <a:r>
              <a:rPr lang="en-US" sz="1600" dirty="0" smtClean="0"/>
              <a:t>To edit information within the destination file, double-click to display tools of source program</a:t>
            </a:r>
            <a:endParaRPr lang="en-US" sz="1600" dirty="0"/>
          </a:p>
          <a:p>
            <a:pPr marL="342900" indent="-342900">
              <a:buAutoNum type="arabicParenR"/>
            </a:pPr>
            <a:r>
              <a:rPr lang="en-US" sz="1600" dirty="0" smtClean="0"/>
              <a:t>No connection between source file and destination file</a:t>
            </a:r>
          </a:p>
        </p:txBody>
      </p:sp>
      <p:sp>
        <p:nvSpPr>
          <p:cNvPr id="9" name="TextBox 8"/>
          <p:cNvSpPr txBox="1"/>
          <p:nvPr/>
        </p:nvSpPr>
        <p:spPr>
          <a:xfrm>
            <a:off x="6991350" y="2769658"/>
            <a:ext cx="1676400" cy="3046988"/>
          </a:xfrm>
          <a:prstGeom prst="rect">
            <a:avLst/>
          </a:prstGeom>
          <a:solidFill>
            <a:srgbClr val="FFC000"/>
          </a:solidFill>
          <a:ln w="25400">
            <a:solidFill>
              <a:srgbClr val="FF0000"/>
            </a:solidFill>
          </a:ln>
        </p:spPr>
        <p:txBody>
          <a:bodyPr wrap="square" rtlCol="0">
            <a:spAutoFit/>
          </a:bodyPr>
          <a:lstStyle/>
          <a:p>
            <a:r>
              <a:rPr lang="en-US" sz="1600" dirty="0" smtClean="0"/>
              <a:t>Linking:</a:t>
            </a:r>
            <a:endParaRPr lang="en-US" sz="1600" dirty="0"/>
          </a:p>
          <a:p>
            <a:pPr marL="342900" indent="-342900">
              <a:buAutoNum type="arabicParenR"/>
            </a:pPr>
            <a:r>
              <a:rPr lang="en-US" sz="1600" dirty="0" smtClean="0"/>
              <a:t>Creates a connection between destination and source files</a:t>
            </a:r>
            <a:endParaRPr lang="en-US" sz="1600" dirty="0"/>
          </a:p>
          <a:p>
            <a:pPr marL="342900" indent="-342900">
              <a:buAutoNum type="arabicParenR"/>
            </a:pPr>
            <a:r>
              <a:rPr lang="en-US" sz="1600" dirty="0" smtClean="0"/>
              <a:t>Changes in source file show up in destination file</a:t>
            </a:r>
          </a:p>
        </p:txBody>
      </p:sp>
      <p:sp>
        <p:nvSpPr>
          <p:cNvPr id="8" name="Text Placeholder 5"/>
          <p:cNvSpPr txBox="1">
            <a:spLocks/>
          </p:cNvSpPr>
          <p:nvPr/>
        </p:nvSpPr>
        <p:spPr bwMode="auto">
          <a:xfrm>
            <a:off x="457200" y="6248400"/>
            <a:ext cx="6477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Office 2013 &gt; Sharing Content Between Applications &gt; Object Linking and Embedding</a:t>
            </a:r>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38150" y="3007096"/>
            <a:ext cx="3657600" cy="2572113"/>
          </a:xfrm>
          <a:prstGeom prst="rect">
            <a:avLst/>
          </a:prstGeom>
        </p:spPr>
      </p:pic>
      <p:sp>
        <p:nvSpPr>
          <p:cNvPr id="10"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Object Linking and Embedding</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2590800"/>
            <a:ext cx="8229600" cy="1938992"/>
          </a:xfrm>
          <a:prstGeom prst="rect">
            <a:avLst/>
          </a:prstGeom>
        </p:spPr>
        <p:txBody>
          <a:bodyPr wrap="square">
            <a:spAutoFit/>
          </a:bodyPr>
          <a:lstStyle/>
          <a:p>
            <a:r>
              <a:rPr lang="en-US" sz="2000" i="1" dirty="0" smtClean="0"/>
              <a:t>The video lessons in this section are designed to acquaint you with all the options now available for sharing files via Microsoft’s SkyDrive and a Window’s Live account, adding electronic “sticky notes,” tracking and accepting or rejecting the changes made by various users, and combining documents from different users into a single merged document. </a:t>
            </a:r>
          </a:p>
        </p:txBody>
      </p:sp>
      <p:sp>
        <p:nvSpPr>
          <p:cNvPr id="4" name="TextBox 8"/>
          <p:cNvSpPr txBox="1">
            <a:spLocks noChangeArrowheads="1"/>
          </p:cNvSpPr>
          <p:nvPr/>
        </p:nvSpPr>
        <p:spPr bwMode="auto">
          <a:xfrm>
            <a:off x="457200" y="4572000"/>
            <a:ext cx="1644650" cy="366713"/>
          </a:xfrm>
          <a:prstGeom prst="rect">
            <a:avLst/>
          </a:prstGeom>
          <a:noFill/>
          <a:ln w="9525">
            <a:noFill/>
            <a:miter lim="800000"/>
            <a:headEnd/>
            <a:tailEnd/>
          </a:ln>
        </p:spPr>
        <p:txBody>
          <a:bodyPr wrap="none">
            <a:spAutoFit/>
          </a:bodyPr>
          <a:lstStyle/>
          <a:p>
            <a:r>
              <a:rPr lang="en-US" dirty="0"/>
              <a:t>In this section:</a:t>
            </a:r>
          </a:p>
        </p:txBody>
      </p:sp>
      <p:sp>
        <p:nvSpPr>
          <p:cNvPr id="5" name="Content Placeholder 3"/>
          <p:cNvSpPr txBox="1">
            <a:spLocks/>
          </p:cNvSpPr>
          <p:nvPr/>
        </p:nvSpPr>
        <p:spPr bwMode="auto">
          <a:xfrm>
            <a:off x="457200" y="4953000"/>
            <a:ext cx="4038600" cy="1066800"/>
          </a:xfrm>
          <a:prstGeom prst="rect">
            <a:avLst/>
          </a:prstGeom>
          <a:noFill/>
          <a:ln>
            <a:miter lim="800000"/>
            <a:headEnd/>
            <a:tailEnd/>
          </a:ln>
        </p:spPr>
        <p:txBody>
          <a:bodyPr/>
          <a:lstStyle/>
          <a:p>
            <a:pPr marL="342900" indent="-182563">
              <a:spcBef>
                <a:spcPct val="20000"/>
              </a:spcBef>
              <a:buFontTx/>
              <a:buChar char="•"/>
            </a:pPr>
            <a:r>
              <a:rPr lang="en-US" kern="0" dirty="0" smtClean="0">
                <a:latin typeface="+mn-lt"/>
                <a:cs typeface="+mn-cs"/>
              </a:rPr>
              <a:t>Sharing Documents</a:t>
            </a:r>
          </a:p>
          <a:p>
            <a:pPr marL="342900" indent="-182563">
              <a:spcBef>
                <a:spcPct val="20000"/>
              </a:spcBef>
              <a:buFontTx/>
              <a:buChar char="•"/>
            </a:pPr>
            <a:r>
              <a:rPr lang="en-US" kern="0" dirty="0" smtClean="0">
                <a:latin typeface="+mn-lt"/>
                <a:cs typeface="+mn-cs"/>
              </a:rPr>
              <a:t>Adding Comments</a:t>
            </a:r>
          </a:p>
          <a:p>
            <a:pPr marL="342900" indent="-182563">
              <a:spcBef>
                <a:spcPct val="20000"/>
              </a:spcBef>
              <a:buFontTx/>
              <a:buChar char="•"/>
            </a:pPr>
            <a:r>
              <a:rPr lang="en-US" kern="0" dirty="0" smtClean="0">
                <a:latin typeface="+mn-lt"/>
                <a:cs typeface="+mn-cs"/>
              </a:rPr>
              <a:t>Tracking Changes</a:t>
            </a:r>
          </a:p>
          <a:p>
            <a:pPr marL="342900" indent="-182563">
              <a:spcBef>
                <a:spcPct val="20000"/>
              </a:spcBef>
              <a:buFontTx/>
              <a:buChar char="•"/>
            </a:pPr>
            <a:endParaRPr lang="en-US" kern="0" dirty="0" smtClean="0">
              <a:latin typeface="+mn-lt"/>
              <a:cs typeface="+mn-cs"/>
            </a:endParaRPr>
          </a:p>
          <a:p>
            <a:pPr marL="342900" indent="-182563">
              <a:spcBef>
                <a:spcPct val="20000"/>
              </a:spcBef>
              <a:buFontTx/>
              <a:buChar char="•"/>
            </a:pPr>
            <a:endParaRPr lang="en-US" kern="0" dirty="0" smtClean="0">
              <a:latin typeface="+mn-lt"/>
              <a:cs typeface="+mn-cs"/>
            </a:endParaRPr>
          </a:p>
          <a:p>
            <a:pPr marL="342900" indent="-182563">
              <a:spcBef>
                <a:spcPct val="20000"/>
              </a:spcBef>
              <a:buFontTx/>
              <a:buChar char="•"/>
            </a:pPr>
            <a:endParaRPr lang="en-US" kern="0" dirty="0" smtClean="0">
              <a:latin typeface="+mn-lt"/>
              <a:cs typeface="+mn-cs"/>
            </a:endParaRPr>
          </a:p>
          <a:p>
            <a:pPr marL="342900" indent="-182563">
              <a:spcBef>
                <a:spcPct val="20000"/>
              </a:spcBef>
            </a:pPr>
            <a:endParaRPr lang="en-US" kern="0" dirty="0" smtClean="0">
              <a:latin typeface="+mn-lt"/>
              <a:cs typeface="+mn-cs"/>
            </a:endParaRPr>
          </a:p>
        </p:txBody>
      </p:sp>
      <p:sp>
        <p:nvSpPr>
          <p:cNvPr id="7" name="Rectangle 6"/>
          <p:cNvSpPr/>
          <p:nvPr/>
        </p:nvSpPr>
        <p:spPr>
          <a:xfrm>
            <a:off x="4114800" y="4953000"/>
            <a:ext cx="4572000" cy="1034129"/>
          </a:xfrm>
          <a:prstGeom prst="rect">
            <a:avLst/>
          </a:prstGeom>
        </p:spPr>
        <p:txBody>
          <a:bodyPr wrap="square">
            <a:spAutoFit/>
          </a:bodyPr>
          <a:lstStyle/>
          <a:p>
            <a:pPr marL="342900" indent="-182563">
              <a:spcBef>
                <a:spcPct val="20000"/>
              </a:spcBef>
              <a:buFontTx/>
              <a:buChar char="•"/>
            </a:pPr>
            <a:r>
              <a:rPr lang="en-US" kern="0" dirty="0"/>
              <a:t>Accepting or Rejecting Changes</a:t>
            </a:r>
          </a:p>
          <a:p>
            <a:pPr marL="342900" indent="-182563">
              <a:spcBef>
                <a:spcPct val="20000"/>
              </a:spcBef>
              <a:buFontTx/>
              <a:buChar char="•"/>
            </a:pPr>
            <a:r>
              <a:rPr lang="en-US" kern="0" dirty="0" smtClean="0"/>
              <a:t>Comparing and Merging Documents</a:t>
            </a:r>
          </a:p>
          <a:p>
            <a:pPr marL="342900" indent="-182563">
              <a:spcBef>
                <a:spcPct val="20000"/>
              </a:spcBef>
              <a:buFontTx/>
              <a:buChar char="•"/>
            </a:pPr>
            <a:r>
              <a:rPr lang="en-US" kern="0" dirty="0" smtClean="0"/>
              <a:t>Protecting Documents</a:t>
            </a:r>
          </a:p>
        </p:txBody>
      </p:sp>
      <p:sp>
        <p:nvSpPr>
          <p:cNvPr id="8" name="Text Placeholder 5"/>
          <p:cNvSpPr txBox="1">
            <a:spLocks/>
          </p:cNvSpPr>
          <p:nvPr/>
        </p:nvSpPr>
        <p:spPr bwMode="auto">
          <a:xfrm>
            <a:off x="457200" y="6248400"/>
            <a:ext cx="6477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Office 2013 &gt; Collaborating with Office 2013</a:t>
            </a:r>
          </a:p>
        </p:txBody>
      </p:sp>
      <p:sp>
        <p:nvSpPr>
          <p:cNvPr id="9" name="Content Placeholder 2"/>
          <p:cNvSpPr txBox="1">
            <a:spLocks/>
          </p:cNvSpPr>
          <p:nvPr/>
        </p:nvSpPr>
        <p:spPr bwMode="auto">
          <a:xfrm>
            <a:off x="228600" y="457200"/>
            <a:ext cx="8458200" cy="21336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marL="228600" indent="-228600" eaLnBrk="1" hangingPunct="1">
              <a:buFontTx/>
              <a:buNone/>
            </a:pPr>
            <a:r>
              <a:rPr lang="en-US" sz="6600" b="1" dirty="0" smtClean="0">
                <a:solidFill>
                  <a:srgbClr val="00AFD7"/>
                </a:solidFill>
                <a:latin typeface="Calibri" charset="0"/>
              </a:rPr>
              <a:t>Collaborating with Office 2013</a:t>
            </a:r>
            <a:endParaRPr lang="en-US" sz="6600" b="1" dirty="0" smtClean="0">
              <a:solidFill>
                <a:srgbClr val="00AFD7"/>
              </a:solidFill>
              <a:latin typeface="Calibri"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Rectangle 5"/>
          <p:cNvSpPr>
            <a:spLocks noGrp="1" noChangeArrowheads="1"/>
          </p:cNvSpPr>
          <p:nvPr>
            <p:ph type="body" sz="half" idx="4294967295"/>
          </p:nvPr>
        </p:nvSpPr>
        <p:spPr bwMode="auto">
          <a:xfrm>
            <a:off x="418119" y="1447800"/>
            <a:ext cx="8239836" cy="838200"/>
          </a:xfrm>
          <a:prstGeom prst="rect">
            <a:avLst/>
          </a:prstGeom>
          <a:noFill/>
          <a:ln>
            <a:miter lim="800000"/>
            <a:headEnd/>
            <a:tailEnd/>
          </a:ln>
        </p:spPr>
        <p:txBody>
          <a:bodyPr/>
          <a:lstStyle/>
          <a:p>
            <a:pPr marL="0" indent="0">
              <a:buNone/>
            </a:pPr>
            <a:r>
              <a:rPr lang="en-US" dirty="0" smtClean="0"/>
              <a:t>The Zoom slider allows you to magnify or shrink the content displayed in the active window. </a:t>
            </a:r>
          </a:p>
        </p:txBody>
      </p:sp>
      <p:sp>
        <p:nvSpPr>
          <p:cNvPr id="7" name="Rectangle 6"/>
          <p:cNvSpPr/>
          <p:nvPr/>
        </p:nvSpPr>
        <p:spPr>
          <a:xfrm>
            <a:off x="6106236" y="3129857"/>
            <a:ext cx="2590800" cy="1477328"/>
          </a:xfrm>
          <a:prstGeom prst="rect">
            <a:avLst/>
          </a:prstGeom>
          <a:solidFill>
            <a:srgbClr val="65AA3B">
              <a:alpha val="15000"/>
            </a:srgbClr>
          </a:solidFill>
        </p:spPr>
        <p:txBody>
          <a:bodyPr wrap="square">
            <a:spAutoFit/>
          </a:bodyPr>
          <a:lstStyle/>
          <a:p>
            <a:pPr marL="0" indent="0" algn="ctr">
              <a:buNone/>
            </a:pPr>
            <a:r>
              <a:rPr lang="en-US" dirty="0" smtClean="0"/>
              <a:t>View buttons, left of the Zoom slider, control the way contents of your document are displayed on screen. </a:t>
            </a:r>
          </a:p>
        </p:txBody>
      </p:sp>
      <p:sp>
        <p:nvSpPr>
          <p:cNvPr id="9" name="Text Placeholder 5"/>
          <p:cNvSpPr txBox="1">
            <a:spLocks/>
          </p:cNvSpPr>
          <p:nvPr/>
        </p:nvSpPr>
        <p:spPr bwMode="auto">
          <a:xfrm>
            <a:off x="457200" y="6248400"/>
            <a:ext cx="59436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Office 2013 &gt; Common Application Components &gt; Application Components</a:t>
            </a:r>
          </a:p>
        </p:txBody>
      </p:sp>
      <p:sp>
        <p:nvSpPr>
          <p:cNvPr id="10"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Application Components</a:t>
            </a:r>
            <a:endParaRPr lang="en-US" dirty="0" smtClean="0"/>
          </a:p>
        </p:txBody>
      </p:sp>
      <p:pic>
        <p:nvPicPr>
          <p:cNvPr id="2" name="Picture 1" descr="VlC Media Playe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7200" y="2667000"/>
            <a:ext cx="5449183" cy="240304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2773">
                                            <p:txEl>
                                              <p:pRg st="0" end="0"/>
                                            </p:txEl>
                                          </p:spTgt>
                                        </p:tgtEl>
                                        <p:attrNameLst>
                                          <p:attrName>style.visibility</p:attrName>
                                        </p:attrNameLst>
                                      </p:cBhvr>
                                      <p:to>
                                        <p:strVal val="visible"/>
                                      </p:to>
                                    </p:set>
                                    <p:animEffect transition="in" filter="wipe(down)">
                                      <p:cBhvr>
                                        <p:cTn id="7" dur="500"/>
                                        <p:tgtEl>
                                          <p:spTgt spid="3277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noChangeArrowheads="1"/>
          </p:cNvSpPr>
          <p:nvPr/>
        </p:nvSpPr>
        <p:spPr bwMode="auto">
          <a:xfrm>
            <a:off x="457200" y="1295400"/>
            <a:ext cx="8220075" cy="1600200"/>
          </a:xfrm>
          <a:prstGeom prst="rect">
            <a:avLst/>
          </a:prstGeom>
          <a:noFill/>
          <a:ln>
            <a:miter lim="800000"/>
            <a:headEnd/>
            <a:tailEnd/>
          </a:ln>
        </p:spPr>
        <p:txBody>
          <a:bodyPr/>
          <a:lstStyle/>
          <a:p>
            <a:r>
              <a:rPr lang="en-US" sz="2400" dirty="0" smtClean="0"/>
              <a:t>Microsoft offers a variety of cloud computing tools for helping groups collaborate, no matter where group members are located, including SharePoint and Microsoft’s</a:t>
            </a:r>
            <a:br>
              <a:rPr lang="en-US" sz="2400" dirty="0" smtClean="0"/>
            </a:br>
            <a:r>
              <a:rPr lang="en-US" sz="2400" dirty="0" smtClean="0"/>
              <a:t>live.com service.</a:t>
            </a:r>
            <a:endParaRPr lang="en-US" sz="2400" dirty="0"/>
          </a:p>
        </p:txBody>
      </p:sp>
      <p:sp>
        <p:nvSpPr>
          <p:cNvPr id="9" name="Text Placeholder 5"/>
          <p:cNvSpPr txBox="1">
            <a:spLocks/>
          </p:cNvSpPr>
          <p:nvPr/>
        </p:nvSpPr>
        <p:spPr bwMode="auto">
          <a:xfrm>
            <a:off x="457200" y="6248400"/>
            <a:ext cx="6477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Office 2013 &gt; Collaborating with Office 2013 &gt; Sharing Documents</a:t>
            </a: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828800" y="2971800"/>
            <a:ext cx="5486400" cy="2872388"/>
          </a:xfrm>
          <a:prstGeom prst="rect">
            <a:avLst/>
          </a:prstGeom>
        </p:spPr>
      </p:pic>
      <p:sp>
        <p:nvSpPr>
          <p:cNvPr id="7"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Sharing Documents</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noChangeArrowheads="1"/>
          </p:cNvSpPr>
          <p:nvPr/>
        </p:nvSpPr>
        <p:spPr bwMode="auto">
          <a:xfrm>
            <a:off x="457200" y="1447800"/>
            <a:ext cx="8229600" cy="1143000"/>
          </a:xfrm>
          <a:prstGeom prst="rect">
            <a:avLst/>
          </a:prstGeom>
          <a:noFill/>
          <a:ln>
            <a:miter lim="800000"/>
            <a:headEnd/>
            <a:tailEnd/>
          </a:ln>
        </p:spPr>
        <p:txBody>
          <a:bodyPr/>
          <a:lstStyle/>
          <a:p>
            <a:r>
              <a:rPr lang="en-US" sz="2400" dirty="0" smtClean="0"/>
              <a:t>When sharing documents, it’s often necessary to include notes to other readers. In Office 2013, you can do this by adding comments to a document. </a:t>
            </a:r>
            <a:endParaRPr lang="en-US" sz="2400" dirty="0"/>
          </a:p>
        </p:txBody>
      </p:sp>
      <p:sp>
        <p:nvSpPr>
          <p:cNvPr id="8" name="Text Placeholder 5"/>
          <p:cNvSpPr txBox="1">
            <a:spLocks/>
          </p:cNvSpPr>
          <p:nvPr/>
        </p:nvSpPr>
        <p:spPr bwMode="auto">
          <a:xfrm>
            <a:off x="457200" y="6248400"/>
            <a:ext cx="6477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Office 2013 &gt; Collaborating with Office 2013 &gt; Adding Comments</a:t>
            </a: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486400" y="3066990"/>
            <a:ext cx="3200400" cy="2095621"/>
          </a:xfrm>
          <a:prstGeom prst="rect">
            <a:avLst/>
          </a:prstGeom>
        </p:spPr>
      </p:pic>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57199" y="3162300"/>
            <a:ext cx="4727989" cy="1905000"/>
          </a:xfrm>
          <a:prstGeom prst="rect">
            <a:avLst/>
          </a:prstGeom>
        </p:spPr>
      </p:pic>
      <p:sp>
        <p:nvSpPr>
          <p:cNvPr id="7"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Adding Comments</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noChangeArrowheads="1"/>
          </p:cNvSpPr>
          <p:nvPr/>
        </p:nvSpPr>
        <p:spPr bwMode="auto">
          <a:xfrm>
            <a:off x="457200" y="1066800"/>
            <a:ext cx="8229600" cy="1219200"/>
          </a:xfrm>
          <a:prstGeom prst="rect">
            <a:avLst/>
          </a:prstGeom>
          <a:noFill/>
          <a:ln>
            <a:miter lim="800000"/>
            <a:headEnd/>
            <a:tailEnd/>
          </a:ln>
        </p:spPr>
        <p:txBody>
          <a:bodyPr/>
          <a:lstStyle/>
          <a:p>
            <a:r>
              <a:rPr lang="en-US" sz="2400" dirty="0" smtClean="0"/>
              <a:t>The Review tab contains options related to tracking changes. All the buttons you need are in the Tracking group. </a:t>
            </a:r>
            <a:endParaRPr lang="en-US" sz="2400" dirty="0"/>
          </a:p>
        </p:txBody>
      </p:sp>
      <p:sp>
        <p:nvSpPr>
          <p:cNvPr id="16" name="Text Placeholder 5"/>
          <p:cNvSpPr txBox="1">
            <a:spLocks/>
          </p:cNvSpPr>
          <p:nvPr/>
        </p:nvSpPr>
        <p:spPr bwMode="auto">
          <a:xfrm>
            <a:off x="457200" y="6248400"/>
            <a:ext cx="6477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Office 2013 &gt; Collaborating with Office 2013 &gt; Tracking Changes</a:t>
            </a: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71600" y="2286000"/>
            <a:ext cx="6400800" cy="3588185"/>
          </a:xfrm>
          <a:prstGeom prst="rect">
            <a:avLst/>
          </a:prstGeom>
        </p:spPr>
      </p:pic>
      <p:sp>
        <p:nvSpPr>
          <p:cNvPr id="6"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Tracking Changes</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noChangeArrowheads="1"/>
          </p:cNvSpPr>
          <p:nvPr/>
        </p:nvSpPr>
        <p:spPr bwMode="auto">
          <a:xfrm>
            <a:off x="457200" y="1295400"/>
            <a:ext cx="8229600" cy="914400"/>
          </a:xfrm>
          <a:prstGeom prst="rect">
            <a:avLst/>
          </a:prstGeom>
          <a:noFill/>
          <a:ln>
            <a:miter lim="800000"/>
            <a:headEnd/>
            <a:tailEnd/>
          </a:ln>
        </p:spPr>
        <p:txBody>
          <a:bodyPr/>
          <a:lstStyle/>
          <a:p>
            <a:r>
              <a:rPr lang="en-US" sz="2400" dirty="0" smtClean="0"/>
              <a:t>When you’re working on a document that contains tracked changes, you can choose to accept or reject the changes. </a:t>
            </a:r>
            <a:endParaRPr lang="en-US" sz="2400" dirty="0"/>
          </a:p>
        </p:txBody>
      </p:sp>
      <p:sp>
        <p:nvSpPr>
          <p:cNvPr id="8" name="Text Placeholder 5"/>
          <p:cNvSpPr txBox="1">
            <a:spLocks/>
          </p:cNvSpPr>
          <p:nvPr/>
        </p:nvSpPr>
        <p:spPr bwMode="auto">
          <a:xfrm>
            <a:off x="457200" y="6248400"/>
            <a:ext cx="6477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Office 2013 &gt; Collaborating with Office 2013 &gt; Accepting or Rejecting Changes</a:t>
            </a:r>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828800" y="2286000"/>
            <a:ext cx="5486400" cy="3586312"/>
          </a:xfrm>
          <a:prstGeom prst="rect">
            <a:avLst/>
          </a:prstGeom>
        </p:spPr>
      </p:pic>
      <p:sp>
        <p:nvSpPr>
          <p:cNvPr id="6"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Accepting or Rejecting Changes</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noChangeArrowheads="1"/>
          </p:cNvSpPr>
          <p:nvPr/>
        </p:nvSpPr>
        <p:spPr bwMode="auto">
          <a:xfrm>
            <a:off x="514350" y="1885950"/>
            <a:ext cx="3181350" cy="3657600"/>
          </a:xfrm>
          <a:prstGeom prst="rect">
            <a:avLst/>
          </a:prstGeom>
          <a:noFill/>
          <a:ln>
            <a:miter lim="800000"/>
            <a:headEnd/>
            <a:tailEnd/>
          </a:ln>
        </p:spPr>
        <p:txBody>
          <a:bodyPr/>
          <a:lstStyle/>
          <a:p>
            <a:r>
              <a:rPr lang="en-US" sz="2400" dirty="0" smtClean="0"/>
              <a:t>As files are revised, they often need to be compared and merged, or combined, into a single file so the most recent changes get added and saved before more changes are made.</a:t>
            </a:r>
            <a:endParaRPr lang="en-US" sz="2400" dirty="0"/>
          </a:p>
        </p:txBody>
      </p:sp>
      <p:sp>
        <p:nvSpPr>
          <p:cNvPr id="9" name="Text Placeholder 5"/>
          <p:cNvSpPr txBox="1">
            <a:spLocks/>
          </p:cNvSpPr>
          <p:nvPr/>
        </p:nvSpPr>
        <p:spPr bwMode="auto">
          <a:xfrm>
            <a:off x="457200" y="6248400"/>
            <a:ext cx="6477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Office 2013 &gt; Collaborating with Office 2013 &gt; Comparing and Merging Documents</a:t>
            </a:r>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638550" y="2324156"/>
            <a:ext cx="5029200" cy="2819288"/>
          </a:xfrm>
          <a:prstGeom prst="rect">
            <a:avLst/>
          </a:prstGeom>
        </p:spPr>
      </p:pic>
      <p:sp>
        <p:nvSpPr>
          <p:cNvPr id="6" name="Rectangle 4"/>
          <p:cNvSpPr txBox="1">
            <a:spLocks noChangeArrowheads="1"/>
          </p:cNvSpPr>
          <p:nvPr/>
        </p:nvSpPr>
        <p:spPr bwMode="auto">
          <a:xfrm>
            <a:off x="457200" y="274638"/>
            <a:ext cx="8229600" cy="14017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marL="228600" indent="-228600" eaLnBrk="1" hangingPunct="1"/>
            <a:r>
              <a:rPr lang="en-US" dirty="0" smtClean="0"/>
              <a:t>Comparing and Merging Documents</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noChangeArrowheads="1"/>
          </p:cNvSpPr>
          <p:nvPr/>
        </p:nvSpPr>
        <p:spPr bwMode="auto">
          <a:xfrm>
            <a:off x="457200" y="1066800"/>
            <a:ext cx="6629400" cy="3124200"/>
          </a:xfrm>
          <a:prstGeom prst="rect">
            <a:avLst/>
          </a:prstGeom>
          <a:noFill/>
          <a:ln>
            <a:miter lim="800000"/>
            <a:headEnd/>
            <a:tailEnd/>
          </a:ln>
        </p:spPr>
        <p:txBody>
          <a:bodyPr/>
          <a:lstStyle/>
          <a:p>
            <a:r>
              <a:rPr lang="en-US" sz="2400" dirty="0" smtClean="0"/>
              <a:t>Protection settings in Backstage view include:</a:t>
            </a:r>
          </a:p>
          <a:p>
            <a:pPr marL="342900" lvl="1" indent="-342900">
              <a:buFont typeface="Arial"/>
              <a:buChar char="•"/>
            </a:pPr>
            <a:r>
              <a:rPr lang="en-US" sz="2400" dirty="0" smtClean="0"/>
              <a:t>Mark Final</a:t>
            </a:r>
          </a:p>
          <a:p>
            <a:pPr marL="342900" lvl="1" indent="-342900">
              <a:buFont typeface="Arial"/>
              <a:buChar char="•"/>
            </a:pPr>
            <a:r>
              <a:rPr lang="en-US" sz="2400" dirty="0" smtClean="0"/>
              <a:t>Encrypt with Password</a:t>
            </a:r>
          </a:p>
          <a:p>
            <a:pPr marL="342900" lvl="1" indent="-342900">
              <a:buFont typeface="Arial"/>
              <a:buChar char="•"/>
            </a:pPr>
            <a:r>
              <a:rPr lang="en-US" sz="2400" dirty="0" smtClean="0"/>
              <a:t>Restrict Editing</a:t>
            </a:r>
          </a:p>
          <a:p>
            <a:pPr marL="342900" lvl="1" indent="-342900">
              <a:buFont typeface="Arial"/>
              <a:buChar char="•"/>
            </a:pPr>
            <a:r>
              <a:rPr lang="en-US" sz="2400" dirty="0" smtClean="0"/>
              <a:t>Restrict Access</a:t>
            </a:r>
          </a:p>
          <a:p>
            <a:pPr marL="342900" lvl="1" indent="-342900">
              <a:buFont typeface="Arial"/>
              <a:buChar char="•"/>
            </a:pPr>
            <a:r>
              <a:rPr lang="en-US" sz="2400" dirty="0" smtClean="0"/>
              <a:t>Add Digital Signature</a:t>
            </a:r>
            <a:endParaRPr lang="en-US" sz="2400" dirty="0"/>
          </a:p>
        </p:txBody>
      </p:sp>
      <p:sp>
        <p:nvSpPr>
          <p:cNvPr id="7" name="Text Placeholder 5"/>
          <p:cNvSpPr txBox="1">
            <a:spLocks/>
          </p:cNvSpPr>
          <p:nvPr/>
        </p:nvSpPr>
        <p:spPr bwMode="auto">
          <a:xfrm>
            <a:off x="457200" y="6248400"/>
            <a:ext cx="6477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Office 2013 &gt; Collaborating with Office 2013 &gt; Protecting Documents</a:t>
            </a:r>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114800" y="2133600"/>
            <a:ext cx="4572000" cy="3759592"/>
          </a:xfrm>
          <a:prstGeom prst="rect">
            <a:avLst/>
          </a:prstGeom>
        </p:spPr>
      </p:pic>
      <p:sp>
        <p:nvSpPr>
          <p:cNvPr id="6"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Protecting Documents</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down)">
                                      <p:cBhvr>
                                        <p:cTn id="10" dur="500"/>
                                        <p:tgtEl>
                                          <p:spTgt spid="5">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ipe(down)">
                                      <p:cBhvr>
                                        <p:cTn id="13" dur="500"/>
                                        <p:tgtEl>
                                          <p:spTgt spid="5">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wipe(down)">
                                      <p:cBhvr>
                                        <p:cTn id="16" dur="500"/>
                                        <p:tgtEl>
                                          <p:spTgt spid="5">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wipe(down)">
                                      <p:cBhvr>
                                        <p:cTn id="19" dur="500"/>
                                        <p:tgtEl>
                                          <p:spTgt spid="5">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wipe(down)">
                                      <p:cBhvr>
                                        <p:cTn id="2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8"/>
          <p:cNvSpPr txBox="1">
            <a:spLocks noChangeArrowheads="1"/>
          </p:cNvSpPr>
          <p:nvPr/>
        </p:nvSpPr>
        <p:spPr bwMode="auto">
          <a:xfrm>
            <a:off x="457200" y="4800600"/>
            <a:ext cx="1873250" cy="366713"/>
          </a:xfrm>
          <a:prstGeom prst="rect">
            <a:avLst/>
          </a:prstGeom>
          <a:noFill/>
          <a:ln w="9525">
            <a:noFill/>
            <a:miter lim="800000"/>
            <a:headEnd/>
            <a:tailEnd/>
          </a:ln>
        </p:spPr>
        <p:txBody>
          <a:bodyPr wrap="square">
            <a:spAutoFit/>
          </a:bodyPr>
          <a:lstStyle/>
          <a:p>
            <a:r>
              <a:rPr lang="en-US" dirty="0"/>
              <a:t>In this section:</a:t>
            </a:r>
          </a:p>
        </p:txBody>
      </p:sp>
      <p:sp>
        <p:nvSpPr>
          <p:cNvPr id="5" name="Content Placeholder 3"/>
          <p:cNvSpPr txBox="1">
            <a:spLocks/>
          </p:cNvSpPr>
          <p:nvPr/>
        </p:nvSpPr>
        <p:spPr bwMode="auto">
          <a:xfrm>
            <a:off x="457200" y="5167313"/>
            <a:ext cx="5257800" cy="762000"/>
          </a:xfrm>
          <a:prstGeom prst="rect">
            <a:avLst/>
          </a:prstGeom>
          <a:noFill/>
          <a:ln>
            <a:miter lim="800000"/>
            <a:headEnd/>
            <a:tailEnd/>
          </a:ln>
        </p:spPr>
        <p:txBody>
          <a:bodyPr/>
          <a:lstStyle/>
          <a:p>
            <a:pPr marL="342900" indent="-182563">
              <a:spcBef>
                <a:spcPct val="20000"/>
              </a:spcBef>
              <a:buFontTx/>
              <a:buChar char="•"/>
            </a:pPr>
            <a:r>
              <a:rPr lang="en-US" kern="0" dirty="0" smtClean="0">
                <a:latin typeface="+mn-lt"/>
                <a:cs typeface="+mn-cs"/>
              </a:rPr>
              <a:t>Customizing Ribbons, Tabs, and Toolbars</a:t>
            </a:r>
          </a:p>
          <a:p>
            <a:pPr marL="342900" indent="-182563">
              <a:spcBef>
                <a:spcPct val="20000"/>
              </a:spcBef>
              <a:buFontTx/>
              <a:buChar char="•"/>
            </a:pPr>
            <a:r>
              <a:rPr lang="en-US" kern="0" dirty="0" smtClean="0">
                <a:latin typeface="+mn-lt"/>
                <a:cs typeface="+mn-cs"/>
              </a:rPr>
              <a:t>Application Options</a:t>
            </a:r>
          </a:p>
          <a:p>
            <a:pPr marL="342900" indent="-182563">
              <a:spcBef>
                <a:spcPct val="20000"/>
              </a:spcBef>
              <a:buFontTx/>
              <a:buChar char="•"/>
            </a:pPr>
            <a:endParaRPr lang="en-US" kern="0" dirty="0" smtClean="0">
              <a:latin typeface="+mn-lt"/>
              <a:cs typeface="+mn-cs"/>
            </a:endParaRPr>
          </a:p>
          <a:p>
            <a:pPr marL="342900" indent="-182563">
              <a:spcBef>
                <a:spcPct val="20000"/>
              </a:spcBef>
              <a:buFontTx/>
              <a:buChar char="•"/>
            </a:pPr>
            <a:endParaRPr lang="en-US" kern="0" dirty="0" smtClean="0">
              <a:latin typeface="+mn-lt"/>
              <a:cs typeface="+mn-cs"/>
            </a:endParaRPr>
          </a:p>
          <a:p>
            <a:pPr marL="342900" indent="-182563">
              <a:spcBef>
                <a:spcPct val="20000"/>
              </a:spcBef>
              <a:buFontTx/>
              <a:buChar char="•"/>
            </a:pPr>
            <a:endParaRPr lang="en-US" kern="0" dirty="0" smtClean="0">
              <a:latin typeface="+mn-lt"/>
              <a:cs typeface="+mn-cs"/>
            </a:endParaRPr>
          </a:p>
          <a:p>
            <a:pPr marL="342900" indent="-182563">
              <a:spcBef>
                <a:spcPct val="20000"/>
              </a:spcBef>
            </a:pPr>
            <a:endParaRPr lang="en-US" kern="0" dirty="0" smtClean="0">
              <a:latin typeface="+mn-lt"/>
              <a:cs typeface="+mn-cs"/>
            </a:endParaRPr>
          </a:p>
        </p:txBody>
      </p:sp>
      <p:sp>
        <p:nvSpPr>
          <p:cNvPr id="6" name="Rectangle 5"/>
          <p:cNvSpPr/>
          <p:nvPr/>
        </p:nvSpPr>
        <p:spPr>
          <a:xfrm>
            <a:off x="457200" y="2743200"/>
            <a:ext cx="8229600" cy="1323439"/>
          </a:xfrm>
          <a:prstGeom prst="rect">
            <a:avLst/>
          </a:prstGeom>
        </p:spPr>
        <p:txBody>
          <a:bodyPr wrap="square">
            <a:spAutoFit/>
          </a:bodyPr>
          <a:lstStyle/>
          <a:p>
            <a:r>
              <a:rPr lang="en-US" sz="2000" i="1" dirty="0" smtClean="0"/>
              <a:t>The video lessons in this section are designed to acquaint you with the different ways you can customize the Ribbon, create your own tabs on the Ribbon, and work with the Options found in the File tab’s Backstage view.</a:t>
            </a:r>
            <a:endParaRPr lang="en-US" sz="2000" i="1" dirty="0"/>
          </a:p>
        </p:txBody>
      </p:sp>
      <p:sp>
        <p:nvSpPr>
          <p:cNvPr id="7" name="Text Placeholder 5"/>
          <p:cNvSpPr txBox="1">
            <a:spLocks/>
          </p:cNvSpPr>
          <p:nvPr/>
        </p:nvSpPr>
        <p:spPr bwMode="auto">
          <a:xfrm>
            <a:off x="457200" y="6248400"/>
            <a:ext cx="6477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Office 2013 &gt; Customizing Office Applications</a:t>
            </a:r>
          </a:p>
        </p:txBody>
      </p:sp>
      <p:sp>
        <p:nvSpPr>
          <p:cNvPr id="8" name="Content Placeholder 2"/>
          <p:cNvSpPr txBox="1">
            <a:spLocks/>
          </p:cNvSpPr>
          <p:nvPr/>
        </p:nvSpPr>
        <p:spPr bwMode="auto">
          <a:xfrm>
            <a:off x="228600" y="457200"/>
            <a:ext cx="8458200" cy="21336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marL="228600" indent="-228600" eaLnBrk="1" hangingPunct="1">
              <a:buFontTx/>
              <a:buNone/>
            </a:pPr>
            <a:r>
              <a:rPr lang="en-US" sz="6600" b="1" dirty="0" smtClean="0">
                <a:solidFill>
                  <a:srgbClr val="00AFD7"/>
                </a:solidFill>
                <a:latin typeface="Calibri" charset="0"/>
              </a:rPr>
              <a:t>Customizing Office Applications</a:t>
            </a:r>
            <a:endParaRPr lang="en-US" sz="6600" b="1" dirty="0" smtClean="0">
              <a:solidFill>
                <a:srgbClr val="00AFD7"/>
              </a:solidFill>
              <a:latin typeface="Calibri"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noChangeArrowheads="1"/>
          </p:cNvSpPr>
          <p:nvPr/>
        </p:nvSpPr>
        <p:spPr bwMode="auto">
          <a:xfrm>
            <a:off x="457200" y="2054063"/>
            <a:ext cx="2286000" cy="3048000"/>
          </a:xfrm>
          <a:prstGeom prst="rect">
            <a:avLst/>
          </a:prstGeom>
          <a:noFill/>
          <a:ln>
            <a:miter lim="800000"/>
            <a:headEnd/>
            <a:tailEnd/>
          </a:ln>
        </p:spPr>
        <p:txBody>
          <a:bodyPr/>
          <a:lstStyle/>
          <a:p>
            <a:r>
              <a:rPr lang="en-US" sz="2400" dirty="0" smtClean="0"/>
              <a:t>You can customize the Ribbon by rearranging the tab order or even creating your own new tab. </a:t>
            </a:r>
            <a:endParaRPr lang="en-US" sz="2400" dirty="0"/>
          </a:p>
        </p:txBody>
      </p:sp>
      <p:sp>
        <p:nvSpPr>
          <p:cNvPr id="9" name="Text Placeholder 5"/>
          <p:cNvSpPr txBox="1">
            <a:spLocks/>
          </p:cNvSpPr>
          <p:nvPr/>
        </p:nvSpPr>
        <p:spPr bwMode="auto">
          <a:xfrm>
            <a:off x="457200" y="6248400"/>
            <a:ext cx="67818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Office 2013 &gt; Customizing Office Applications &gt; Customizing Ribbons, Tabs, and Toolbars</a:t>
            </a:r>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124200" y="1295400"/>
            <a:ext cx="5578477" cy="4565326"/>
          </a:xfrm>
          <a:prstGeom prst="rect">
            <a:avLst/>
          </a:prstGeom>
        </p:spPr>
      </p:pic>
      <p:sp>
        <p:nvSpPr>
          <p:cNvPr id="6" name="Rectangle 4"/>
          <p:cNvSpPr txBox="1">
            <a:spLocks noChangeArrowheads="1"/>
          </p:cNvSpPr>
          <p:nvPr/>
        </p:nvSpPr>
        <p:spPr bwMode="auto">
          <a:xfrm>
            <a:off x="457200" y="274638"/>
            <a:ext cx="8229600" cy="14017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marL="228600" indent="-228600" eaLnBrk="1" hangingPunct="1"/>
            <a:r>
              <a:rPr lang="en-US" dirty="0" smtClean="0"/>
              <a:t>Customizing Ribbons, Tabs, and Toolbars</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noChangeArrowheads="1"/>
          </p:cNvSpPr>
          <p:nvPr/>
        </p:nvSpPr>
        <p:spPr bwMode="auto">
          <a:xfrm>
            <a:off x="457200" y="1330110"/>
            <a:ext cx="2743200" cy="4076700"/>
          </a:xfrm>
          <a:prstGeom prst="rect">
            <a:avLst/>
          </a:prstGeom>
          <a:noFill/>
          <a:ln>
            <a:miter lim="800000"/>
            <a:headEnd/>
            <a:tailEnd/>
          </a:ln>
        </p:spPr>
        <p:txBody>
          <a:bodyPr/>
          <a:lstStyle/>
          <a:p>
            <a:r>
              <a:rPr lang="en-US" sz="2400" dirty="0" smtClean="0"/>
              <a:t>Every Office 2013 application has an Options dialog box where you can adjust numerous settings for that application. The available options vary from one Office application to another. </a:t>
            </a:r>
            <a:endParaRPr lang="en-US" sz="2400" dirty="0"/>
          </a:p>
        </p:txBody>
      </p:sp>
      <p:sp>
        <p:nvSpPr>
          <p:cNvPr id="7" name="Text Placeholder 5"/>
          <p:cNvSpPr txBox="1">
            <a:spLocks/>
          </p:cNvSpPr>
          <p:nvPr/>
        </p:nvSpPr>
        <p:spPr bwMode="auto">
          <a:xfrm>
            <a:off x="457200" y="6248400"/>
            <a:ext cx="6477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Office 2013 &gt; Customizing Office Applications &gt; Application Options</a:t>
            </a:r>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00400" y="1143000"/>
            <a:ext cx="5486400" cy="4450921"/>
          </a:xfrm>
          <a:prstGeom prst="rect">
            <a:avLst/>
          </a:prstGeom>
        </p:spPr>
      </p:pic>
      <p:sp>
        <p:nvSpPr>
          <p:cNvPr id="6"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Application Options</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Rectangle 5"/>
          <p:cNvSpPr>
            <a:spLocks noGrp="1" noChangeArrowheads="1"/>
          </p:cNvSpPr>
          <p:nvPr>
            <p:ph type="body" sz="half" idx="4294967295"/>
          </p:nvPr>
        </p:nvSpPr>
        <p:spPr bwMode="auto">
          <a:xfrm>
            <a:off x="457200" y="1828800"/>
            <a:ext cx="8229600" cy="1143000"/>
          </a:xfrm>
          <a:prstGeom prst="rect">
            <a:avLst/>
          </a:prstGeom>
          <a:noFill/>
          <a:ln>
            <a:miter lim="800000"/>
            <a:headEnd/>
            <a:tailEnd/>
          </a:ln>
        </p:spPr>
        <p:txBody>
          <a:bodyPr/>
          <a:lstStyle/>
          <a:p>
            <a:pPr marL="0" indent="0">
              <a:buNone/>
            </a:pPr>
            <a:r>
              <a:rPr lang="en-US" dirty="0" smtClean="0"/>
              <a:t>Every application in Office 2013 has a Ribbon across the top. You can click the tabs at the top of the Ribbon to display different sets of tools. </a:t>
            </a:r>
          </a:p>
          <a:p>
            <a:pPr marL="0" indent="0">
              <a:buNone/>
            </a:pPr>
            <a:endParaRPr lang="en-US" sz="2000" dirty="0" smtClean="0"/>
          </a:p>
        </p:txBody>
      </p:sp>
      <p:sp>
        <p:nvSpPr>
          <p:cNvPr id="7" name="Rectangle 6"/>
          <p:cNvSpPr/>
          <p:nvPr/>
        </p:nvSpPr>
        <p:spPr>
          <a:xfrm>
            <a:off x="1943100" y="4495800"/>
            <a:ext cx="5257800" cy="369332"/>
          </a:xfrm>
          <a:prstGeom prst="rect">
            <a:avLst/>
          </a:prstGeom>
          <a:solidFill>
            <a:srgbClr val="65AA3B">
              <a:alpha val="15000"/>
            </a:srgbClr>
          </a:solidFill>
        </p:spPr>
        <p:txBody>
          <a:bodyPr wrap="square">
            <a:spAutoFit/>
          </a:bodyPr>
          <a:lstStyle/>
          <a:p>
            <a:pPr marL="0" indent="0" algn="ctr">
              <a:buNone/>
            </a:pPr>
            <a:r>
              <a:rPr lang="en-US" dirty="0" smtClean="0"/>
              <a:t>Clicking the File tab opens Backstage View. </a:t>
            </a:r>
            <a:endParaRPr lang="en-US" dirty="0"/>
          </a:p>
        </p:txBody>
      </p:sp>
      <p:sp>
        <p:nvSpPr>
          <p:cNvPr id="8" name="Text Placeholder 5"/>
          <p:cNvSpPr txBox="1">
            <a:spLocks/>
          </p:cNvSpPr>
          <p:nvPr/>
        </p:nvSpPr>
        <p:spPr bwMode="auto">
          <a:xfrm>
            <a:off x="457200" y="6248400"/>
            <a:ext cx="59436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Office 2013 &gt; Common Application Components &gt; Ribbons and Tabs</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57200" y="3247580"/>
            <a:ext cx="8229600" cy="946158"/>
          </a:xfrm>
          <a:prstGeom prst="rect">
            <a:avLst/>
          </a:prstGeom>
        </p:spPr>
      </p:pic>
      <p:sp>
        <p:nvSpPr>
          <p:cNvPr id="9"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Ribbons and Tabs</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2773">
                                            <p:txEl>
                                              <p:pRg st="0" end="0"/>
                                            </p:txEl>
                                          </p:spTgt>
                                        </p:tgtEl>
                                        <p:attrNameLst>
                                          <p:attrName>style.visibility</p:attrName>
                                        </p:attrNameLst>
                                      </p:cBhvr>
                                      <p:to>
                                        <p:strVal val="visible"/>
                                      </p:to>
                                    </p:set>
                                    <p:animEffect transition="in" filter="wipe(down)">
                                      <p:cBhvr>
                                        <p:cTn id="7" dur="500"/>
                                        <p:tgtEl>
                                          <p:spTgt spid="3277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Rectangle 5"/>
          <p:cNvSpPr>
            <a:spLocks noGrp="1" noChangeArrowheads="1"/>
          </p:cNvSpPr>
          <p:nvPr>
            <p:ph type="body" sz="half" idx="4294967295"/>
          </p:nvPr>
        </p:nvSpPr>
        <p:spPr bwMode="auto">
          <a:xfrm>
            <a:off x="4572000" y="2246552"/>
            <a:ext cx="4114800" cy="2364896"/>
          </a:xfrm>
          <a:prstGeom prst="rect">
            <a:avLst/>
          </a:prstGeom>
          <a:noFill/>
          <a:ln>
            <a:miter lim="800000"/>
            <a:headEnd/>
            <a:tailEnd/>
          </a:ln>
        </p:spPr>
        <p:txBody>
          <a:bodyPr/>
          <a:lstStyle/>
          <a:p>
            <a:pPr marL="0" indent="0">
              <a:buNone/>
            </a:pPr>
            <a:r>
              <a:rPr lang="en-US" dirty="0" smtClean="0"/>
              <a:t>You can click a group’s Dialog Box Launcher to open a smaller window, called a dialog box, where you can adjust settings related to that group. </a:t>
            </a:r>
            <a:endParaRPr lang="en-US" dirty="0"/>
          </a:p>
        </p:txBody>
      </p:sp>
      <p:sp>
        <p:nvSpPr>
          <p:cNvPr id="6" name="Text Placeholder 5"/>
          <p:cNvSpPr txBox="1">
            <a:spLocks/>
          </p:cNvSpPr>
          <p:nvPr/>
        </p:nvSpPr>
        <p:spPr bwMode="auto">
          <a:xfrm>
            <a:off x="457200" y="6248400"/>
            <a:ext cx="59436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Office 2013 &gt; Common Application Components &gt; Ribbons and Tabs</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57201" y="1066800"/>
            <a:ext cx="3599614" cy="4679784"/>
          </a:xfrm>
          <a:prstGeom prst="rect">
            <a:avLst/>
          </a:prstGeom>
        </p:spPr>
      </p:pic>
      <p:sp>
        <p:nvSpPr>
          <p:cNvPr id="7"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Ribbons and Tabs</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2773">
                                            <p:txEl>
                                              <p:pRg st="0" end="0"/>
                                            </p:txEl>
                                          </p:spTgt>
                                        </p:tgtEl>
                                        <p:attrNameLst>
                                          <p:attrName>style.visibility</p:attrName>
                                        </p:attrNameLst>
                                      </p:cBhvr>
                                      <p:to>
                                        <p:strVal val="visible"/>
                                      </p:to>
                                    </p:set>
                                    <p:animEffect transition="in" filter="wipe(down)">
                                      <p:cBhvr>
                                        <p:cTn id="7" dur="500"/>
                                        <p:tgtEl>
                                          <p:spTgt spid="3277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562600" y="1905000"/>
            <a:ext cx="3136607" cy="3853140"/>
          </a:xfrm>
          <a:prstGeom prst="rect">
            <a:avLst/>
          </a:prstGeom>
        </p:spPr>
      </p:pic>
      <p:sp>
        <p:nvSpPr>
          <p:cNvPr id="32773" name="Rectangle 5"/>
          <p:cNvSpPr>
            <a:spLocks noGrp="1" noChangeArrowheads="1"/>
          </p:cNvSpPr>
          <p:nvPr>
            <p:ph type="body" sz="half" idx="4294967295"/>
          </p:nvPr>
        </p:nvSpPr>
        <p:spPr bwMode="auto">
          <a:xfrm>
            <a:off x="457200" y="1543050"/>
            <a:ext cx="2286000" cy="3771900"/>
          </a:xfrm>
          <a:prstGeom prst="rect">
            <a:avLst/>
          </a:prstGeom>
          <a:noFill/>
          <a:ln>
            <a:miter lim="800000"/>
            <a:headEnd/>
            <a:tailEnd/>
          </a:ln>
        </p:spPr>
        <p:txBody>
          <a:bodyPr/>
          <a:lstStyle/>
          <a:p>
            <a:pPr marL="0" indent="0">
              <a:buNone/>
            </a:pPr>
            <a:r>
              <a:rPr lang="en-US" dirty="0" smtClean="0"/>
              <a:t>Built into Office 2013 are two main ways of getting information about features and tasks: ScreenTips and the Help window.</a:t>
            </a:r>
          </a:p>
          <a:p>
            <a:pPr marL="0" indent="0" eaLnBrk="1" hangingPunct="1">
              <a:spcBef>
                <a:spcPct val="0"/>
              </a:spcBef>
              <a:buFontTx/>
              <a:buNone/>
            </a:pPr>
            <a:endParaRPr lang="en-US" sz="2000" dirty="0" smtClean="0"/>
          </a:p>
        </p:txBody>
      </p:sp>
      <p:sp>
        <p:nvSpPr>
          <p:cNvPr id="7" name="Text Placeholder 5"/>
          <p:cNvSpPr txBox="1">
            <a:spLocks/>
          </p:cNvSpPr>
          <p:nvPr/>
        </p:nvSpPr>
        <p:spPr bwMode="auto">
          <a:xfrm>
            <a:off x="457200" y="6248400"/>
            <a:ext cx="59436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Office 2013 &gt; Common Application Components &gt; Getting Help</a:t>
            </a: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938912" y="1295400"/>
            <a:ext cx="2351776" cy="3231854"/>
          </a:xfrm>
          <a:prstGeom prst="rect">
            <a:avLst/>
          </a:prstGeom>
        </p:spPr>
      </p:pic>
      <p:sp>
        <p:nvSpPr>
          <p:cNvPr id="8"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Getting Help</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2773">
                                            <p:txEl>
                                              <p:pRg st="0" end="0"/>
                                            </p:txEl>
                                          </p:spTgt>
                                        </p:tgtEl>
                                        <p:attrNameLst>
                                          <p:attrName>style.visibility</p:attrName>
                                        </p:attrNameLst>
                                      </p:cBhvr>
                                      <p:to>
                                        <p:strVal val="visible"/>
                                      </p:to>
                                    </p:set>
                                    <p:animEffect transition="in" filter="wipe(down)">
                                      <p:cBhvr>
                                        <p:cTn id="7" dur="500"/>
                                        <p:tgtEl>
                                          <p:spTgt spid="3277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Text Placeholder 5"/>
          <p:cNvSpPr>
            <a:spLocks noGrp="1"/>
          </p:cNvSpPr>
          <p:nvPr>
            <p:ph type="body" sz="quarter" idx="4294967295"/>
          </p:nvPr>
        </p:nvSpPr>
        <p:spPr bwMode="auto">
          <a:xfrm>
            <a:off x="457200" y="6248400"/>
            <a:ext cx="5334000" cy="304800"/>
          </a:xfrm>
          <a:prstGeom prst="rect">
            <a:avLst/>
          </a:prstGeom>
          <a:noFill/>
          <a:ln>
            <a:miter lim="800000"/>
            <a:headEnd/>
            <a:tailEnd/>
          </a:ln>
        </p:spPr>
        <p:txBody>
          <a:bodyPr/>
          <a:lstStyle/>
          <a:p>
            <a:pPr eaLnBrk="1" hangingPunct="1">
              <a:buFontTx/>
              <a:buNone/>
            </a:pPr>
            <a:r>
              <a:rPr lang="en-US" sz="1100" b="1" dirty="0" smtClean="0">
                <a:solidFill>
                  <a:srgbClr val="65AA3B"/>
                </a:solidFill>
              </a:rPr>
              <a:t>Skills &gt; Office 2013 &gt; Working with Files and Documents</a:t>
            </a:r>
          </a:p>
        </p:txBody>
      </p:sp>
      <p:sp>
        <p:nvSpPr>
          <p:cNvPr id="4" name="TextBox 8"/>
          <p:cNvSpPr txBox="1">
            <a:spLocks noChangeArrowheads="1"/>
          </p:cNvSpPr>
          <p:nvPr/>
        </p:nvSpPr>
        <p:spPr bwMode="auto">
          <a:xfrm>
            <a:off x="457200" y="4205287"/>
            <a:ext cx="1644650" cy="366713"/>
          </a:xfrm>
          <a:prstGeom prst="rect">
            <a:avLst/>
          </a:prstGeom>
          <a:noFill/>
          <a:ln w="9525">
            <a:noFill/>
            <a:miter lim="800000"/>
            <a:headEnd/>
            <a:tailEnd/>
          </a:ln>
        </p:spPr>
        <p:txBody>
          <a:bodyPr wrap="none">
            <a:spAutoFit/>
          </a:bodyPr>
          <a:lstStyle/>
          <a:p>
            <a:r>
              <a:rPr lang="en-US" dirty="0"/>
              <a:t>In this section:</a:t>
            </a:r>
          </a:p>
        </p:txBody>
      </p:sp>
      <p:sp>
        <p:nvSpPr>
          <p:cNvPr id="5" name="Content Placeholder 3"/>
          <p:cNvSpPr txBox="1">
            <a:spLocks/>
          </p:cNvSpPr>
          <p:nvPr/>
        </p:nvSpPr>
        <p:spPr bwMode="auto">
          <a:xfrm>
            <a:off x="457200" y="4572000"/>
            <a:ext cx="4191000" cy="1371600"/>
          </a:xfrm>
          <a:prstGeom prst="rect">
            <a:avLst/>
          </a:prstGeom>
          <a:noFill/>
          <a:ln>
            <a:miter lim="800000"/>
            <a:headEnd/>
            <a:tailEnd/>
          </a:ln>
        </p:spPr>
        <p:txBody>
          <a:bodyPr/>
          <a:lstStyle/>
          <a:p>
            <a:pPr marL="342900" marR="0" lvl="0" indent="-182563" algn="l" defTabSz="914400" rtl="0" eaLnBrk="1" fontAlgn="base" latinLnBrk="0" hangingPunct="1">
              <a:lnSpc>
                <a:spcPct val="100000"/>
              </a:lnSpc>
              <a:spcBef>
                <a:spcPct val="20000"/>
              </a:spcBef>
              <a:spcAft>
                <a:spcPct val="0"/>
              </a:spcAft>
              <a:buClrTx/>
              <a:buSzTx/>
              <a:buFontTx/>
              <a:buChar char="•"/>
              <a:tabLst/>
              <a:defRPr/>
            </a:pPr>
            <a:r>
              <a:rPr kumimoji="0" lang="en-US" sz="1800" b="0" i="0" u="none" strike="noStrike" kern="0" cap="none" spc="0" normalizeH="0" baseline="0" noProof="0" dirty="0" smtClean="0">
                <a:ln>
                  <a:noFill/>
                </a:ln>
                <a:solidFill>
                  <a:schemeClr val="tx1"/>
                </a:solidFill>
                <a:effectLst/>
                <a:uLnTx/>
                <a:uFillTx/>
                <a:latin typeface="+mn-lt"/>
                <a:ea typeface="+mn-ea"/>
                <a:cs typeface="+mn-cs"/>
              </a:rPr>
              <a:t>Creating New Files From Scratch or Templates</a:t>
            </a:r>
          </a:p>
          <a:p>
            <a:pPr marL="342900" marR="0" lvl="0" indent="-182563" algn="l" defTabSz="914400" rtl="0" eaLnBrk="1" fontAlgn="base" latinLnBrk="0" hangingPunct="1">
              <a:lnSpc>
                <a:spcPct val="100000"/>
              </a:lnSpc>
              <a:spcBef>
                <a:spcPct val="20000"/>
              </a:spcBef>
              <a:spcAft>
                <a:spcPct val="0"/>
              </a:spcAft>
              <a:buClrTx/>
              <a:buSzTx/>
              <a:buFontTx/>
              <a:buChar char="•"/>
              <a:tabLst/>
              <a:defRPr/>
            </a:pPr>
            <a:r>
              <a:rPr lang="en-US" kern="0" dirty="0" smtClean="0">
                <a:latin typeface="+mn-lt"/>
                <a:cs typeface="+mn-cs"/>
              </a:rPr>
              <a:t>Opening an Existing File</a:t>
            </a:r>
          </a:p>
          <a:p>
            <a:pPr marL="342900" marR="0" lvl="0" indent="-182563" algn="l" defTabSz="914400" rtl="0" eaLnBrk="1" fontAlgn="base" latinLnBrk="0" hangingPunct="1">
              <a:lnSpc>
                <a:spcPct val="100000"/>
              </a:lnSpc>
              <a:spcBef>
                <a:spcPct val="20000"/>
              </a:spcBef>
              <a:spcAft>
                <a:spcPct val="0"/>
              </a:spcAft>
              <a:buClrTx/>
              <a:buSzTx/>
              <a:buFontTx/>
              <a:buChar char="•"/>
              <a:tabLst/>
              <a:defRPr/>
            </a:pPr>
            <a:r>
              <a:rPr kumimoji="0" lang="en-US" sz="1800" b="0" i="0" u="none" strike="noStrike" kern="0" cap="none" spc="0" normalizeH="0" baseline="0" noProof="0" dirty="0" smtClean="0">
                <a:ln>
                  <a:noFill/>
                </a:ln>
                <a:solidFill>
                  <a:schemeClr val="tx1"/>
                </a:solidFill>
                <a:effectLst/>
                <a:uLnTx/>
                <a:uFillTx/>
                <a:latin typeface="+mn-lt"/>
                <a:ea typeface="+mn-ea"/>
                <a:cs typeface="+mn-cs"/>
              </a:rPr>
              <a:t>Navigating</a:t>
            </a:r>
            <a:r>
              <a:rPr kumimoji="0" lang="en-US" sz="1800" b="0" i="0" u="none" strike="noStrike" kern="0" cap="none" spc="0" normalizeH="0" noProof="0" dirty="0" smtClean="0">
                <a:ln>
                  <a:noFill/>
                </a:ln>
                <a:solidFill>
                  <a:schemeClr val="tx1"/>
                </a:solidFill>
                <a:effectLst/>
                <a:uLnTx/>
                <a:uFillTx/>
                <a:latin typeface="+mn-lt"/>
                <a:ea typeface="+mn-ea"/>
                <a:cs typeface="+mn-cs"/>
              </a:rPr>
              <a:t> in a Document</a:t>
            </a:r>
          </a:p>
          <a:p>
            <a:pPr marL="342900" marR="0" lvl="0" indent="-182563" algn="l" defTabSz="914400" rtl="0" eaLnBrk="1" fontAlgn="base" latinLnBrk="0" hangingPunct="1">
              <a:lnSpc>
                <a:spcPct val="100000"/>
              </a:lnSpc>
              <a:spcBef>
                <a:spcPct val="20000"/>
              </a:spcBef>
              <a:spcAft>
                <a:spcPct val="0"/>
              </a:spcAft>
              <a:buClrTx/>
              <a:buSzTx/>
              <a:buFontTx/>
              <a:buNone/>
              <a:tabLst/>
              <a:defRPr/>
            </a:pPr>
            <a:endParaRPr kumimoji="0" lang="en-US" sz="18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6" name="Content Placeholder 3"/>
          <p:cNvSpPr txBox="1">
            <a:spLocks/>
          </p:cNvSpPr>
          <p:nvPr/>
        </p:nvSpPr>
        <p:spPr bwMode="auto">
          <a:xfrm>
            <a:off x="4724400" y="4572000"/>
            <a:ext cx="3981450" cy="1371600"/>
          </a:xfrm>
          <a:prstGeom prst="rect">
            <a:avLst/>
          </a:prstGeom>
          <a:noFill/>
          <a:ln>
            <a:miter lim="800000"/>
            <a:headEnd/>
            <a:tailEnd/>
          </a:ln>
        </p:spPr>
        <p:txBody>
          <a:bodyPr/>
          <a:lstStyle/>
          <a:p>
            <a:pPr marL="342900" marR="0" lvl="0" indent="-182563" algn="l" defTabSz="914400" rtl="0" eaLnBrk="1" fontAlgn="base" latinLnBrk="0" hangingPunct="1">
              <a:lnSpc>
                <a:spcPct val="100000"/>
              </a:lnSpc>
              <a:spcBef>
                <a:spcPct val="20000"/>
              </a:spcBef>
              <a:spcAft>
                <a:spcPct val="0"/>
              </a:spcAft>
              <a:buClrTx/>
              <a:buSzTx/>
              <a:buFontTx/>
              <a:buChar char="•"/>
              <a:tabLst/>
              <a:defRPr/>
            </a:pPr>
            <a:r>
              <a:rPr lang="en-US" kern="0" baseline="0" dirty="0" smtClean="0">
                <a:latin typeface="+mn-lt"/>
                <a:cs typeface="+mn-cs"/>
              </a:rPr>
              <a:t>Document</a:t>
            </a:r>
            <a:r>
              <a:rPr lang="en-US" kern="0" dirty="0" smtClean="0">
                <a:latin typeface="+mn-lt"/>
                <a:cs typeface="+mn-cs"/>
              </a:rPr>
              <a:t> Views and Zoom</a:t>
            </a:r>
          </a:p>
          <a:p>
            <a:pPr marL="342900" marR="0" lvl="0" indent="-182563" algn="l" defTabSz="914400" rtl="0" eaLnBrk="1" fontAlgn="base" latinLnBrk="0" hangingPunct="1">
              <a:lnSpc>
                <a:spcPct val="100000"/>
              </a:lnSpc>
              <a:spcBef>
                <a:spcPct val="20000"/>
              </a:spcBef>
              <a:spcAft>
                <a:spcPct val="0"/>
              </a:spcAft>
              <a:buClrTx/>
              <a:buSzTx/>
              <a:buFontTx/>
              <a:buChar char="•"/>
              <a:tabLst/>
              <a:defRPr/>
            </a:pPr>
            <a:r>
              <a:rPr kumimoji="0" lang="en-US" sz="1800" b="0" i="0" u="none" strike="noStrike" kern="0" cap="none" spc="0" normalizeH="0" baseline="0" noProof="0" dirty="0" smtClean="0">
                <a:ln>
                  <a:noFill/>
                </a:ln>
                <a:solidFill>
                  <a:schemeClr val="tx1"/>
                </a:solidFill>
                <a:effectLst/>
                <a:uLnTx/>
                <a:uFillTx/>
                <a:latin typeface="+mn-lt"/>
                <a:ea typeface="+mn-ea"/>
                <a:cs typeface="+mn-cs"/>
              </a:rPr>
              <a:t>Switching</a:t>
            </a:r>
            <a:r>
              <a:rPr kumimoji="0" lang="en-US" sz="1800" b="0" i="0" u="none" strike="noStrike" kern="0" cap="none" spc="0" normalizeH="0" noProof="0" dirty="0" smtClean="0">
                <a:ln>
                  <a:noFill/>
                </a:ln>
                <a:solidFill>
                  <a:schemeClr val="tx1"/>
                </a:solidFill>
                <a:effectLst/>
                <a:uLnTx/>
                <a:uFillTx/>
                <a:latin typeface="+mn-lt"/>
                <a:ea typeface="+mn-ea"/>
                <a:cs typeface="+mn-cs"/>
              </a:rPr>
              <a:t> Between Open Documents</a:t>
            </a:r>
          </a:p>
          <a:p>
            <a:pPr marL="342900" marR="0" lvl="0" indent="-182563" algn="l" defTabSz="914400" rtl="0" eaLnBrk="1" fontAlgn="base" latinLnBrk="0" hangingPunct="1">
              <a:lnSpc>
                <a:spcPct val="100000"/>
              </a:lnSpc>
              <a:spcBef>
                <a:spcPct val="20000"/>
              </a:spcBef>
              <a:spcAft>
                <a:spcPct val="0"/>
              </a:spcAft>
              <a:buClrTx/>
              <a:buSzTx/>
              <a:buFontTx/>
              <a:buChar char="•"/>
              <a:tabLst/>
              <a:defRPr/>
            </a:pPr>
            <a:r>
              <a:rPr lang="en-US" kern="0" baseline="0" dirty="0" smtClean="0">
                <a:latin typeface="+mn-lt"/>
                <a:cs typeface="+mn-cs"/>
              </a:rPr>
              <a:t>Saving</a:t>
            </a:r>
            <a:r>
              <a:rPr lang="en-US" kern="0" dirty="0" smtClean="0">
                <a:latin typeface="+mn-lt"/>
                <a:cs typeface="+mn-cs"/>
              </a:rPr>
              <a:t> and Closing Documents</a:t>
            </a:r>
            <a:endParaRPr kumimoji="0" lang="en-US" sz="18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182563" algn="l" defTabSz="914400" rtl="0" eaLnBrk="1" fontAlgn="base" latinLnBrk="0" hangingPunct="1">
              <a:lnSpc>
                <a:spcPct val="100000"/>
              </a:lnSpc>
              <a:spcBef>
                <a:spcPct val="20000"/>
              </a:spcBef>
              <a:spcAft>
                <a:spcPct val="0"/>
              </a:spcAft>
              <a:buClrTx/>
              <a:buSzTx/>
              <a:buFontTx/>
              <a:buNone/>
              <a:tabLst/>
              <a:defRPr/>
            </a:pPr>
            <a:endParaRPr kumimoji="0" lang="en-US" sz="18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7" name="Rectangle 6"/>
          <p:cNvSpPr/>
          <p:nvPr/>
        </p:nvSpPr>
        <p:spPr>
          <a:xfrm>
            <a:off x="438150" y="2743200"/>
            <a:ext cx="8267700" cy="707886"/>
          </a:xfrm>
          <a:prstGeom prst="rect">
            <a:avLst/>
          </a:prstGeom>
        </p:spPr>
        <p:txBody>
          <a:bodyPr wrap="square">
            <a:spAutoFit/>
          </a:bodyPr>
          <a:lstStyle/>
          <a:p>
            <a:r>
              <a:rPr lang="en-US" sz="2000" i="1" dirty="0" smtClean="0"/>
              <a:t>The videos in this section are designed to help you open, navigate, and save documents created in Office 2013. </a:t>
            </a:r>
            <a:endParaRPr lang="en-US" sz="2000" i="1" dirty="0"/>
          </a:p>
        </p:txBody>
      </p:sp>
      <p:sp>
        <p:nvSpPr>
          <p:cNvPr id="8" name="Content Placeholder 2"/>
          <p:cNvSpPr txBox="1">
            <a:spLocks/>
          </p:cNvSpPr>
          <p:nvPr/>
        </p:nvSpPr>
        <p:spPr bwMode="auto">
          <a:xfrm>
            <a:off x="228600" y="457200"/>
            <a:ext cx="8458200" cy="21336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marL="228600" indent="-228600" eaLnBrk="1" hangingPunct="1">
              <a:buFontTx/>
              <a:buNone/>
            </a:pPr>
            <a:r>
              <a:rPr lang="en-US" sz="6600" b="1" dirty="0" smtClean="0">
                <a:solidFill>
                  <a:srgbClr val="00AFD7"/>
                </a:solidFill>
                <a:latin typeface="Calibri" charset="0"/>
              </a:rPr>
              <a:t>Working with Files and Documents</a:t>
            </a:r>
            <a:endParaRPr lang="en-US" sz="6600" b="1" dirty="0" smtClean="0">
              <a:solidFill>
                <a:srgbClr val="00AFD7"/>
              </a:solidFill>
              <a:latin typeface="Calibri"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CT3_Theme1">
  <a:themeElements>
    <a:clrScheme name="1_CT3_Them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T3_Theme1">
      <a:majorFont>
        <a:latin typeface="Calibri"/>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CT3_Them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T3_Theme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T3_Theme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T3_Theme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T3_Theme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T3_Theme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T3_Theme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T3_Theme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T3_Theme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T3_Theme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T3_Theme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T3_Theme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9987</TotalTime>
  <Words>3352</Words>
  <Application>Microsoft Office PowerPoint</Application>
  <PresentationFormat>On-screen Show (4:3)</PresentationFormat>
  <Paragraphs>414</Paragraphs>
  <Slides>58</Slides>
  <Notes>58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58</vt:i4>
      </vt:variant>
    </vt:vector>
  </HeadingPairs>
  <TitlesOfParts>
    <vt:vector size="60" baseType="lpstr">
      <vt:lpstr>1_CT3_Theme1</vt:lpstr>
      <vt:lpstr>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Course Technology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Navigating in Office 2007</dc:title>
  <dc:subject>Word</dc:subject>
  <dc:creator>Brenda Jacobsen</dc:creator>
  <cp:keywords>Toolbars, Galleries, Quick Access</cp:keywords>
  <cp:lastModifiedBy>Windows User</cp:lastModifiedBy>
  <cp:revision>293</cp:revision>
  <cp:lastPrinted>2013-02-19T22:14:25Z</cp:lastPrinted>
  <dcterms:created xsi:type="dcterms:W3CDTF">2011-04-05T17:16:28Z</dcterms:created>
  <dcterms:modified xsi:type="dcterms:W3CDTF">2013-04-16T17:05:03Z</dcterms:modified>
</cp:coreProperties>
</file>