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292" r:id="rId2"/>
    <p:sldId id="306" r:id="rId3"/>
    <p:sldId id="321" r:id="rId4"/>
    <p:sldId id="320" r:id="rId5"/>
    <p:sldId id="322" r:id="rId6"/>
    <p:sldId id="323" r:id="rId7"/>
    <p:sldId id="324" r:id="rId8"/>
    <p:sldId id="325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0D25-58B4-45EB-9DA2-FF3D498E6F02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EDB1-21E2-4102-BD11-6793F8E0D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683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A26C64-3E44-4515-809E-301E1291F5DA}" type="datetime1">
              <a:rPr lang="en-US"/>
              <a:pPr/>
              <a:t>6/17/2013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532E34-9D0A-4DE1-A3D5-7B56054F6D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237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5BF94B-4769-49BA-9F4F-965A852D3633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A1F16F-0F29-4496-A576-D66038F03A45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EAFC53-4CCD-44E9-AA31-1A3FBF2701B0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635DD-09D5-4B6C-B30A-95E61552F4CE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6A506D-AC00-4373-8443-CA4BCD8775FD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463DF0-5FFD-41A6-AB62-3DD6D7981C11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3AFCE-59FE-4402-AA6E-9ADADD5BE437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5BF94B-4769-49BA-9F4F-965A852D3633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1073" name="Image" r:id="rId14" imgW="13714286" imgH="8584127" progId="">
              <p:embed/>
            </p:oleObj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1074" name="Image" r:id="rId15" imgW="13714286" imgH="1320635" progId="">
              <p:embed/>
            </p:oleObj>
          </a:graphicData>
        </a:graphic>
      </p:graphicFrame>
      <p:pic>
        <p:nvPicPr>
          <p:cNvPr id="1028" name="Picture 4" descr="EmergeGreen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SkER86cAs3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UN2PG1EJZ0Y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tu.be/SgxtIPIDBnY" TargetMode="External"/><Relationship Id="rId5" Type="http://schemas.openxmlformats.org/officeDocument/2006/relationships/hyperlink" Target="http://youtu.be/7KYbaxmYlk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RNJl9EEcsoE" TargetMode="External"/><Relationship Id="rId4" Type="http://schemas.openxmlformats.org/officeDocument/2006/relationships/hyperlink" Target="http://youtu.be/jXoDSu12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210jV3r0ZZ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yamaha.com/musicproduc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9HHFuJO1YR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790700"/>
            <a:ext cx="4114800" cy="2667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…</a:t>
            </a:r>
            <a:r>
              <a:rPr lang="en-US" i="1" dirty="0" smtClean="0"/>
              <a:t>refers </a:t>
            </a:r>
            <a:r>
              <a:rPr lang="en-US" i="1" dirty="0"/>
              <a:t>to being free from intrusion—the right to be left alone, to be free from surveillance, and to have control over the information collected and stored about yourself.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133850" cy="3352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4714277"/>
              </p:ext>
            </p:extLst>
          </p:nvPr>
        </p:nvGraphicFramePr>
        <p:xfrm>
          <a:off x="381000" y="4648200"/>
          <a:ext cx="5943600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1484"/>
                <a:gridCol w="2512116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U.S. Privacy-Protective Laws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Behavioral Targeting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U.S. Privacy-Invasive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Laws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Traffic Shaping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Surveillance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Transparency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Issues </a:t>
            </a:r>
            <a:r>
              <a:rPr lang="en-US" sz="1100" b="1" dirty="0" smtClean="0">
                <a:solidFill>
                  <a:srgbClr val="65AA3B"/>
                </a:solidFill>
              </a:rPr>
              <a:t>&gt; Privacy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57200"/>
            <a:ext cx="91440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752600"/>
            <a:ext cx="36576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U.S</a:t>
            </a:r>
            <a:r>
              <a:rPr lang="en-US" sz="2000" b="1" dirty="0"/>
              <a:t>. privacy-protective laws</a:t>
            </a:r>
            <a:r>
              <a:rPr lang="en-US" sz="2000" dirty="0"/>
              <a:t> refer to legislation designed to protect the private information of U.S. citizens</a:t>
            </a:r>
            <a:r>
              <a:rPr lang="en-US" sz="2000" dirty="0" smtClean="0"/>
              <a:t>.</a:t>
            </a:r>
            <a:endParaRPr lang="en-US" sz="3200" i="1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U.S. Privacy-Protective Laws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457200" y="3429000"/>
            <a:ext cx="3657600" cy="19812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latin typeface="Arial"/>
                <a:cs typeface="Arial"/>
              </a:rPr>
              <a:t>The right to </a:t>
            </a:r>
            <a:r>
              <a:rPr lang="en-US" sz="2000" dirty="0" smtClean="0">
                <a:latin typeface="Arial"/>
                <a:cs typeface="Arial"/>
              </a:rPr>
              <a:t>privacy </a:t>
            </a:r>
            <a:r>
              <a:rPr lang="en-US" sz="2000" dirty="0">
                <a:latin typeface="Arial"/>
                <a:cs typeface="Arial"/>
              </a:rPr>
              <a:t>has been a hotly debated topic in countries around the world for generations. </a:t>
            </a:r>
            <a:r>
              <a:rPr lang="en-US" sz="2000" dirty="0" smtClean="0">
                <a:latin typeface="Arial"/>
                <a:cs typeface="Arial"/>
              </a:rPr>
              <a:t>Many </a:t>
            </a:r>
            <a:r>
              <a:rPr lang="en-US" sz="2000" dirty="0">
                <a:latin typeface="Arial"/>
                <a:cs typeface="Arial"/>
              </a:rPr>
              <a:t>recent privacy laws focus on digital technology issues.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2047315"/>
            <a:ext cx="4114800" cy="2763371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Issues </a:t>
            </a:r>
            <a:r>
              <a:rPr lang="en-US" sz="1100" b="1" dirty="0" smtClean="0">
                <a:solidFill>
                  <a:srgbClr val="65AA3B"/>
                </a:solidFill>
              </a:rPr>
              <a:t>&gt; Privacy &gt; U.S. Privacy-Protective Laws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Domestic Drones to Patrol Streets of Seattle</a:t>
            </a:r>
            <a:endParaRPr lang="en-US" sz="1000" u="sng" dirty="0"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483659"/>
            <a:ext cx="45720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U.S. </a:t>
            </a:r>
            <a:r>
              <a:rPr lang="en-US" sz="2000" b="1" dirty="0" smtClean="0"/>
              <a:t>privacy-invasive </a:t>
            </a:r>
            <a:r>
              <a:rPr lang="en-US" sz="2000" b="1" dirty="0"/>
              <a:t>laws</a:t>
            </a:r>
            <a:r>
              <a:rPr lang="en-US" sz="2000" dirty="0"/>
              <a:t> refer to legislation that is invasive to individual privacy for a perceived greater good of the country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</p:txBody>
      </p:sp>
      <p:sp>
        <p:nvSpPr>
          <p:cNvPr id="18436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-8966" y="457200"/>
            <a:ext cx="9152965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U.S. Privacy-Invasive Laws</a:t>
            </a:r>
          </a:p>
        </p:txBody>
      </p:sp>
      <p:pic>
        <p:nvPicPr>
          <p:cNvPr id="10" name="Picture Placeholder 9" descr="I04.02-a_HI-RES_AP060309016909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0" y="1409700"/>
            <a:ext cx="2971800" cy="403860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63500" dist="1016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6169" y="3043518"/>
            <a:ext cx="3294063" cy="2667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Patriot Act Presentation</a:t>
            </a:r>
            <a:endParaRPr lang="en-US" sz="1000" u="sng" dirty="0">
              <a:hlinkClick r:id="rId6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Issues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Privacy &gt; U.S. Privacy-Invasive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219200"/>
            <a:ext cx="4114800" cy="1905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Surveillance</a:t>
            </a:r>
            <a:r>
              <a:rPr lang="en-US" sz="2000" dirty="0"/>
              <a:t> is the close monitoring of behavior through electronic technologies such as wiretapping, data mining, remote video and audio monitoring, GPS, and RFID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32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32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3200" i="1" dirty="0" smtClean="0"/>
          </a:p>
        </p:txBody>
      </p:sp>
      <p:sp>
        <p:nvSpPr>
          <p:cNvPr id="20485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8991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Surveillance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632200" cy="2730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9200" y="952500"/>
            <a:ext cx="3657600" cy="24384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The Surveillance Society</a:t>
            </a:r>
            <a:endParaRPr lang="en-US" sz="1000" u="sng" dirty="0" smtClean="0"/>
          </a:p>
          <a:p>
            <a:pPr algn="r"/>
            <a:r>
              <a:rPr lang="en-US" sz="1000" u="sng" dirty="0" smtClean="0">
                <a:hlinkClick r:id="rId6"/>
              </a:rPr>
              <a:t>Video: The Surveillance Hummingbird</a:t>
            </a:r>
            <a:endParaRPr lang="en-US" sz="1000" u="sng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4572000" y="3727450"/>
            <a:ext cx="4114800" cy="16764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/>
              <a:t>Who is monitoring those individuals doing the monitoring? Will the information gathered in electronic surveillance be used to invade our </a:t>
            </a:r>
            <a:r>
              <a:rPr lang="en-US" sz="2000" dirty="0" smtClean="0"/>
              <a:t>privacy?</a:t>
            </a:r>
            <a:endParaRPr lang="en-US" sz="2000" dirty="0">
              <a:latin typeface="+mn-lt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Issues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Privacy &gt; Surveillance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562100"/>
            <a:ext cx="3657600" cy="2514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Behavioral targeting</a:t>
            </a:r>
            <a:r>
              <a:rPr lang="en-US" sz="2000" dirty="0"/>
              <a:t> uses information about a person’s behavior to inform businesses and marketers so that they can offer products that are likely to be of interest to that person. </a:t>
            </a:r>
            <a:endParaRPr lang="en-US" sz="20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32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32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32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3200" i="1" dirty="0" smtClean="0"/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533400"/>
            <a:ext cx="9144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Behavioral Targeting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1000" y="1534864"/>
            <a:ext cx="4572000" cy="378827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Ads That Track Your Web Activity</a:t>
            </a:r>
            <a:endParaRPr lang="en-US" sz="1000" u="sng" dirty="0" smtClean="0"/>
          </a:p>
          <a:p>
            <a:pPr algn="r"/>
            <a:r>
              <a:rPr lang="en-US" sz="1000" u="sng" dirty="0" smtClean="0">
                <a:hlinkClick r:id="rId5"/>
              </a:rPr>
              <a:t>Video: Ordering Pizza in the Future</a:t>
            </a:r>
            <a:endParaRPr lang="en-US" sz="1000" u="sng" dirty="0">
              <a:hlinkClick r:id="rId6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457200" y="4343400"/>
            <a:ext cx="3657600" cy="13716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latin typeface="Arial"/>
                <a:cs typeface="Arial"/>
              </a:rPr>
              <a:t>Much of the information gathered about individuals is collected without their knowledge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Issues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Privacy &gt; Behavioral Targeting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422026"/>
            <a:ext cx="3657600" cy="16517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Traffic shaping</a:t>
            </a:r>
            <a:r>
              <a:rPr lang="en-US" sz="2000" dirty="0"/>
              <a:t> refers to controlling the flow of network traffic in order to optimize performance by delaying some data packets in favor of others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</p:txBody>
      </p:sp>
      <p:sp>
        <p:nvSpPr>
          <p:cNvPr id="2458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Traffic Shaping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457200" y="3429000"/>
            <a:ext cx="3657600" cy="2406715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latin typeface="Arial"/>
                <a:cs typeface="Arial"/>
              </a:rPr>
              <a:t>The practice of traffic shaping impacts users in different ways. </a:t>
            </a:r>
            <a:r>
              <a:rPr lang="en-US" sz="2000" dirty="0" smtClean="0">
                <a:latin typeface="Arial"/>
                <a:cs typeface="Arial"/>
              </a:rPr>
              <a:t>All users </a:t>
            </a:r>
            <a:r>
              <a:rPr lang="en-US" sz="2000" dirty="0">
                <a:latin typeface="Arial"/>
                <a:cs typeface="Arial"/>
              </a:rPr>
              <a:t>should be concerned about how traffic shaping is implemented and if any private information is being gathered in the process.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Internet Traffic Shaping</a:t>
            </a:r>
            <a:endParaRPr lang="en-US" sz="1000" u="sng" dirty="0">
              <a:hlinkClick r:id="rId4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Issues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Privacy &gt; Traffic Shaping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6300" y="2107119"/>
            <a:ext cx="4114800" cy="264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69900" y="1450899"/>
            <a:ext cx="5486400" cy="16702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Transparency</a:t>
            </a:r>
            <a:r>
              <a:rPr lang="en-US" sz="2000" dirty="0"/>
              <a:t> is when a person, business, organization, or government keeps little or nothing secret from the </a:t>
            </a:r>
            <a:r>
              <a:rPr lang="en-US" sz="2000" dirty="0" smtClean="0"/>
              <a:t>world – an approach </a:t>
            </a:r>
            <a:r>
              <a:rPr lang="en-US" sz="2000" dirty="0"/>
              <a:t>that is supported by technologies such as lifestreaming, geo-location, and microblogging.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2700" y="533400"/>
            <a:ext cx="9144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588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Transparency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457200" y="3276600"/>
            <a:ext cx="5486400" cy="25908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latin typeface="Arial"/>
                <a:cs typeface="Arial"/>
              </a:rPr>
              <a:t>So what is the danger in having other people know about your life, the intricacies of your day-to-day dealings, and your secret thoughts? </a:t>
            </a:r>
            <a:r>
              <a:rPr lang="en-US" sz="2000" dirty="0" smtClean="0">
                <a:latin typeface="Arial"/>
                <a:cs typeface="Arial"/>
              </a:rPr>
              <a:t>If </a:t>
            </a:r>
            <a:r>
              <a:rPr lang="en-US" sz="2000" dirty="0">
                <a:latin typeface="Arial"/>
                <a:cs typeface="Arial"/>
              </a:rPr>
              <a:t>you aren’t doing anything illegal, why should you care what other people know about you</a:t>
            </a:r>
            <a:r>
              <a:rPr lang="en-US" sz="2000" dirty="0" smtClean="0">
                <a:latin typeface="Arial"/>
                <a:cs typeface="Arial"/>
              </a:rPr>
              <a:t>? </a:t>
            </a:r>
            <a:r>
              <a:rPr lang="en-US" sz="2000" dirty="0">
                <a:latin typeface="Arial"/>
                <a:cs typeface="Arial"/>
              </a:rPr>
              <a:t>Some individuals subscribe to this philosophy, have abandoned concerns over privacy, and are leading a transparent lifestyle.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9800" y="1447800"/>
            <a:ext cx="2743200" cy="3937608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The narcissism is eating my soul</a:t>
            </a:r>
            <a:endParaRPr lang="en-US" sz="1000" u="sng" dirty="0">
              <a:hlinkClick r:id="rId5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Issues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Privacy &gt; Transparency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5853747"/>
              </p:ext>
            </p:extLst>
          </p:nvPr>
        </p:nvGraphicFramePr>
        <p:xfrm>
          <a:off x="533400" y="1676400"/>
          <a:ext cx="3244850" cy="2941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4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AFD7"/>
                          </a:solidFill>
                        </a:rPr>
                        <a:t>Terms </a:t>
                      </a:r>
                      <a:endParaRPr lang="en-US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Privacy</a:t>
                      </a:r>
                      <a:endParaRPr lang="en-US" i="1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U.S. Privacy-Protective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Laws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U.S. Privacy-Invasive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Laws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Surveillance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Wiretapping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mining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and audio surveillance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5072934"/>
              </p:ext>
            </p:extLst>
          </p:nvPr>
        </p:nvGraphicFramePr>
        <p:xfrm>
          <a:off x="4419600" y="1767840"/>
          <a:ext cx="3206750" cy="284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6750"/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GPS and RFID surveillance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Behavioral Targeting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Onsite behavioral targeting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behavioral targeting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Traffic shaping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Transparency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Lifestream</a:t>
                      </a: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248400"/>
            <a:ext cx="7620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Issues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Privacy &gt; See your eBook for more information about these terms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457200"/>
            <a:ext cx="91440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xmlns="" val="75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8324</TotalTime>
  <Words>548</Words>
  <Application>Microsoft Office PowerPoint</Application>
  <PresentationFormat>On-screen Show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1_CT3_Theme1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</dc:title>
  <dc:subject>Privacy</dc:subject>
  <dc:creator>Brenda Jacobsen</dc:creator>
  <cp:keywords>Protective Laws, Invasive Laws, Surveillance,</cp:keywords>
  <cp:lastModifiedBy>Ang</cp:lastModifiedBy>
  <cp:revision>133</cp:revision>
  <cp:lastPrinted>2012-05-14T17:32:54Z</cp:lastPrinted>
  <dcterms:created xsi:type="dcterms:W3CDTF">2011-03-09T19:04:20Z</dcterms:created>
  <dcterms:modified xsi:type="dcterms:W3CDTF">2013-06-17T13:22:03Z</dcterms:modified>
</cp:coreProperties>
</file>