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9"/>
  </p:notesMasterIdLst>
  <p:sldIdLst>
    <p:sldId id="292" r:id="rId2"/>
    <p:sldId id="265" r:id="rId3"/>
    <p:sldId id="311" r:id="rId4"/>
    <p:sldId id="257" r:id="rId5"/>
    <p:sldId id="266" r:id="rId6"/>
    <p:sldId id="269" r:id="rId7"/>
    <p:sldId id="312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65AA3B"/>
    <a:srgbClr val="00AFD7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01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95443CE-36B2-4B97-9E00-542BA234298D}" type="datetime1">
              <a:rPr lang="en-US"/>
              <a:pPr/>
              <a:t>6/14/2013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6E67B30-B4DD-498E-B5C9-0137300B52C6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850254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706D996-D714-4A4D-BEC3-038AEEFBE070}" type="slidenum">
              <a:rPr lang="en-US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dirty="0" smtClean="0"/>
              <a:t>Bullet 2 modified</a:t>
            </a:r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D3F739F-4EE5-4ACA-8D09-AD7741A7E3B3}" type="slidenum">
              <a:rPr lang="en-US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A37536A-DBD0-456B-8F29-7CA249F8815B}" type="slidenum">
              <a:rPr lang="en-US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57F7116-7183-4B36-8394-688CE466EF70}" type="slidenum">
              <a:rPr lang="en-US"/>
              <a:pPr/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1718D8E-5AAF-4141-9BDD-F74783B633FF}" type="slidenum">
              <a:rPr lang="en-US"/>
              <a:pPr/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57DC97C-D87E-4B7F-AE79-6099A3B50CE1}" type="slidenum">
              <a:rPr lang="en-US"/>
              <a:pPr/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706D996-D714-4A4D-BEC3-038AEEFBE070}" type="slidenum">
              <a:rPr lang="en-US"/>
              <a:pPr/>
              <a:t>7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oleObject" Target="../embeddings/oleObject2.bin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16"/>
          <p:cNvGraphicFramePr>
            <a:graphicFrameLocks noChangeAspect="1"/>
          </p:cNvGraphicFramePr>
          <p:nvPr/>
        </p:nvGraphicFramePr>
        <p:xfrm>
          <a:off x="152400" y="1133475"/>
          <a:ext cx="8991600" cy="5724525"/>
        </p:xfrm>
        <a:graphic>
          <a:graphicData uri="http://schemas.openxmlformats.org/presentationml/2006/ole">
            <p:oleObj spid="_x0000_s1055" name="Image" r:id="rId14" imgW="13714286" imgH="8584127" progId="">
              <p:embed/>
            </p:oleObj>
          </a:graphicData>
        </a:graphic>
      </p:graphicFrame>
      <p:graphicFrame>
        <p:nvGraphicFramePr>
          <p:cNvPr id="1027" name="Object 13"/>
          <p:cNvGraphicFramePr>
            <a:graphicFrameLocks noChangeAspect="1"/>
          </p:cNvGraphicFramePr>
          <p:nvPr/>
        </p:nvGraphicFramePr>
        <p:xfrm>
          <a:off x="0" y="5976938"/>
          <a:ext cx="9144000" cy="881062"/>
        </p:xfrm>
        <a:graphic>
          <a:graphicData uri="http://schemas.openxmlformats.org/presentationml/2006/ole">
            <p:oleObj spid="_x0000_s1056" name="Image" r:id="rId15" imgW="13714286" imgH="1320635" progId="">
              <p:embed/>
            </p:oleObj>
          </a:graphicData>
        </a:graphic>
      </p:graphicFrame>
      <p:pic>
        <p:nvPicPr>
          <p:cNvPr id="1028" name="Picture 4" descr="EmergeGreen"/>
          <p:cNvPicPr>
            <a:picLocks noChangeAspect="1" noChangeArrowheads="1"/>
          </p:cNvPicPr>
          <p:nvPr userDrawn="1"/>
        </p:nvPicPr>
        <p:blipFill>
          <a:blip r:embed="rId16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6553200" y="0"/>
            <a:ext cx="2590800" cy="66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AFD7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AFD7"/>
          </a:solidFill>
          <a:latin typeface="Calibri" charset="0"/>
          <a:ea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AFD7"/>
          </a:solidFill>
          <a:latin typeface="Calibri" charset="0"/>
          <a:ea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AFD7"/>
          </a:solidFill>
          <a:latin typeface="Calibri" charset="0"/>
          <a:ea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AFD7"/>
          </a:solidFill>
          <a:latin typeface="Calibri" charset="0"/>
          <a:ea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rgbClr val="00AFD7"/>
          </a:solidFill>
          <a:latin typeface="Calibri" charset="0"/>
          <a:ea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rgbClr val="00AFD7"/>
          </a:solidFill>
          <a:latin typeface="Calibri" charset="0"/>
          <a:ea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rgbClr val="00AFD7"/>
          </a:solidFill>
          <a:latin typeface="Calibri" charset="0"/>
          <a:ea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rgbClr val="00AFD7"/>
          </a:solidFill>
          <a:latin typeface="Calibri" charset="0"/>
          <a:ea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yamaha.com/musicproduction" TargetMode="External"/><Relationship Id="rId4" Type="http://schemas.openxmlformats.org/officeDocument/2006/relationships/hyperlink" Target="http://youtu.be/37qHZGRwaDA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yamaha.com/musicproduction" TargetMode="External"/><Relationship Id="rId4" Type="http://schemas.openxmlformats.org/officeDocument/2006/relationships/hyperlink" Target="http://youtu.be/hd0Z4G8V1uo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youtu.be/HfS_2oXVch0" TargetMode="External"/><Relationship Id="rId4" Type="http://schemas.openxmlformats.org/officeDocument/2006/relationships/hyperlink" Target="http://youtu.be/1up2khJuL_U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yamaha.com/musicproduction" TargetMode="External"/><Relationship Id="rId4" Type="http://schemas.openxmlformats.org/officeDocument/2006/relationships/hyperlink" Target="http://youtu.be/iArH2pS2-bM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yamaha.com/musicproduction" TargetMode="External"/><Relationship Id="rId4" Type="http://schemas.openxmlformats.org/officeDocument/2006/relationships/hyperlink" Target="http://youtu.be/bzzC9qf8ODc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youtu.be/mPWWZHTHJBg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jpeg"/><Relationship Id="rId4" Type="http://schemas.openxmlformats.org/officeDocument/2006/relationships/hyperlink" Target="http://www.yamaha.com/musicproduction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Content Placeholder 1"/>
          <p:cNvSpPr>
            <a:spLocks noGrp="1"/>
          </p:cNvSpPr>
          <p:nvPr>
            <p:ph sz="quarter" idx="4294967295"/>
          </p:nvPr>
        </p:nvSpPr>
        <p:spPr bwMode="auto">
          <a:xfrm>
            <a:off x="381000" y="1714500"/>
            <a:ext cx="3733800" cy="2012156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marL="0" indent="0">
              <a:buNone/>
            </a:pPr>
            <a:r>
              <a:rPr lang="en-US" b="1" i="1" dirty="0" smtClean="0"/>
              <a:t>… </a:t>
            </a:r>
            <a:r>
              <a:rPr lang="en-US" i="1" dirty="0" smtClean="0"/>
              <a:t>refers </a:t>
            </a:r>
            <a:r>
              <a:rPr lang="en-US" i="1" dirty="0"/>
              <a:t>to the ability of a person to publicly speak or publish any thought without legal constraints or repercussions.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4267200" y="1714500"/>
            <a:ext cx="4572000" cy="3429000"/>
          </a:xfrm>
          <a:prstGeom prst="rect">
            <a:avLst/>
          </a:prstGeom>
        </p:spPr>
      </p:pic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272761302"/>
              </p:ext>
            </p:extLst>
          </p:nvPr>
        </p:nvGraphicFramePr>
        <p:xfrm>
          <a:off x="381000" y="4038600"/>
          <a:ext cx="2954973" cy="19659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954973"/>
              </a:tblGrid>
              <a:tr h="320040">
                <a:tc>
                  <a:txBody>
                    <a:bodyPr/>
                    <a:lstStyle/>
                    <a:p>
                      <a:pPr algn="l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In this section: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0040">
                <a:tc>
                  <a:txBody>
                    <a:bodyPr/>
                    <a:lstStyle/>
                    <a:p>
                      <a:pPr marL="228600" indent="-174625" algn="l">
                        <a:buFont typeface="Arial" pitchFamily="34" charset="0"/>
                        <a:buChar char="•"/>
                      </a:pPr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Web Empowerment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0040">
                <a:tc>
                  <a:txBody>
                    <a:bodyPr/>
                    <a:lstStyle/>
                    <a:p>
                      <a:pPr marL="228600" marR="0" indent="-174625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Internet Censorship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0040">
                <a:tc>
                  <a:txBody>
                    <a:bodyPr/>
                    <a:lstStyle/>
                    <a:p>
                      <a:pPr marL="228600" indent="-174625" algn="l">
                        <a:buFont typeface="Arial" pitchFamily="34" charset="0"/>
                        <a:buChar char="•"/>
                      </a:pPr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Internet Decency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0040">
                <a:tc>
                  <a:txBody>
                    <a:bodyPr/>
                    <a:lstStyle/>
                    <a:p>
                      <a:pPr marL="228600" indent="-174625" algn="l">
                        <a:buFont typeface="Arial" pitchFamily="34" charset="0"/>
                        <a:buChar char="•"/>
                      </a:pPr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Computer-Based Violence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0040">
                <a:tc>
                  <a:txBody>
                    <a:bodyPr/>
                    <a:lstStyle/>
                    <a:p>
                      <a:pPr marL="228600" indent="-174625" algn="l">
                        <a:buFont typeface="Arial" pitchFamily="34" charset="0"/>
                        <a:buChar char="•"/>
                      </a:pPr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Network Neutrality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0" y="457200"/>
            <a:ext cx="9144000" cy="12954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1588" eaLnBrk="1" hangingPunct="1">
              <a:buFontTx/>
              <a:buNone/>
            </a:pPr>
            <a:r>
              <a:rPr lang="en-US" sz="6600" b="1" dirty="0" smtClean="0">
                <a:solidFill>
                  <a:srgbClr val="00AFD7"/>
                </a:solidFill>
                <a:latin typeface="Calibri" charset="0"/>
              </a:rPr>
              <a:t>Freedom of Speech</a:t>
            </a:r>
          </a:p>
        </p:txBody>
      </p:sp>
      <p:sp>
        <p:nvSpPr>
          <p:cNvPr id="8" name="Text Placeholder 5"/>
          <p:cNvSpPr txBox="1">
            <a:spLocks/>
          </p:cNvSpPr>
          <p:nvPr/>
        </p:nvSpPr>
        <p:spPr bwMode="auto">
          <a:xfrm>
            <a:off x="457200" y="6248400"/>
            <a:ext cx="8229600" cy="30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buFontTx/>
              <a:buNone/>
            </a:pPr>
            <a:r>
              <a:rPr lang="en-US" sz="1100" b="1" dirty="0" smtClean="0">
                <a:solidFill>
                  <a:srgbClr val="65AA3B"/>
                </a:solidFill>
              </a:rPr>
              <a:t>Issues </a:t>
            </a:r>
            <a:r>
              <a:rPr lang="en-US" sz="1100" b="1" dirty="0" smtClean="0">
                <a:solidFill>
                  <a:srgbClr val="65AA3B"/>
                </a:solidFill>
              </a:rPr>
              <a:t>&gt; Freedom of Speech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572000" y="5715000"/>
            <a:ext cx="4343400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1600" dirty="0"/>
              <a:t>Links:</a:t>
            </a:r>
          </a:p>
          <a:p>
            <a:pPr algn="r"/>
            <a:r>
              <a:rPr lang="en-US" sz="1000" u="sng" dirty="0" smtClean="0">
                <a:hlinkClick r:id="rId4"/>
              </a:rPr>
              <a:t>Video: Clinton on Internet Freedoms</a:t>
            </a:r>
            <a:endParaRPr lang="en-US" sz="1000" u="sng" dirty="0">
              <a:hlinkClick r:id="rId5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3" name="Rectangle 5"/>
          <p:cNvSpPr>
            <a:spLocks noGrp="1" noChangeArrowheads="1"/>
          </p:cNvSpPr>
          <p:nvPr>
            <p:ph type="body" sz="half" idx="4294967295"/>
          </p:nvPr>
        </p:nvSpPr>
        <p:spPr bwMode="auto">
          <a:xfrm>
            <a:off x="457200" y="1600200"/>
            <a:ext cx="8229600" cy="105901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marL="0" indent="0" eaLnBrk="1" hangingPunct="1">
              <a:spcBef>
                <a:spcPct val="0"/>
              </a:spcBef>
              <a:buNone/>
            </a:pPr>
            <a:r>
              <a:rPr lang="en-US" sz="2000" b="1" dirty="0"/>
              <a:t>Web empowerment</a:t>
            </a:r>
            <a:r>
              <a:rPr lang="en-US" sz="2000" dirty="0"/>
              <a:t> refers to the power that the </a:t>
            </a:r>
            <a:r>
              <a:rPr lang="en-US" sz="2000" dirty="0" smtClean="0"/>
              <a:t>web </a:t>
            </a:r>
            <a:r>
              <a:rPr lang="en-US" sz="2000" dirty="0"/>
              <a:t>provides for individuals to express themselves, influence others, and affect the course of </a:t>
            </a:r>
            <a:r>
              <a:rPr lang="en-US" sz="2000" dirty="0" smtClean="0"/>
              <a:t>society.</a:t>
            </a:r>
          </a:p>
          <a:p>
            <a:pPr marL="0" indent="0" eaLnBrk="1" hangingPunct="1">
              <a:spcBef>
                <a:spcPct val="0"/>
              </a:spcBef>
              <a:buFontTx/>
              <a:buNone/>
            </a:pPr>
            <a:endParaRPr lang="en-US" sz="2000" dirty="0" smtClean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533400" y="3155075"/>
            <a:ext cx="4038600" cy="2246489"/>
          </a:xfrm>
          <a:prstGeom prst="rect">
            <a:avLst/>
          </a:prstGeom>
        </p:spPr>
      </p:pic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4572000" y="5715000"/>
            <a:ext cx="4343400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1600" dirty="0"/>
              <a:t>Links:</a:t>
            </a:r>
          </a:p>
          <a:p>
            <a:pPr algn="r"/>
            <a:r>
              <a:rPr lang="en-US" sz="1000" u="sng" dirty="0" smtClean="0">
                <a:hlinkClick r:id="rId4"/>
              </a:rPr>
              <a:t>Video: Revolution Truth - </a:t>
            </a:r>
            <a:r>
              <a:rPr lang="en-US" sz="1000" u="sng" dirty="0" err="1" smtClean="0">
                <a:hlinkClick r:id="rId4"/>
              </a:rPr>
              <a:t>WikiLeaks</a:t>
            </a:r>
            <a:r>
              <a:rPr lang="en-US" sz="1000" u="sng" dirty="0" smtClean="0">
                <a:hlinkClick r:id="rId4"/>
              </a:rPr>
              <a:t> and a Truth Revolution</a:t>
            </a:r>
            <a:endParaRPr lang="en-US" sz="1000" u="sng" dirty="0">
              <a:hlinkClick r:id="rId5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029200" y="3308823"/>
            <a:ext cx="3657600" cy="1938992"/>
          </a:xfrm>
          <a:prstGeom prst="rect">
            <a:avLst/>
          </a:prstGeom>
          <a:solidFill>
            <a:srgbClr val="65AA3B">
              <a:alpha val="20000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Arial"/>
                <a:cs typeface="Arial"/>
              </a:rPr>
              <a:t>People are taking advantage of </a:t>
            </a:r>
            <a:r>
              <a:rPr lang="en-US" sz="2000" dirty="0" smtClean="0">
                <a:latin typeface="Arial"/>
                <a:cs typeface="Arial"/>
              </a:rPr>
              <a:t>the power </a:t>
            </a:r>
            <a:r>
              <a:rPr lang="en-US" sz="2000" dirty="0">
                <a:latin typeface="Arial"/>
                <a:cs typeface="Arial"/>
              </a:rPr>
              <a:t>to express dissatisfaction and offer </a:t>
            </a:r>
            <a:r>
              <a:rPr lang="en-US" sz="2000" dirty="0" smtClean="0">
                <a:latin typeface="Arial"/>
                <a:cs typeface="Arial"/>
              </a:rPr>
              <a:t>constructive – and sometimes destructive – criticism to </a:t>
            </a:r>
            <a:r>
              <a:rPr lang="en-US" sz="2000" dirty="0">
                <a:latin typeface="Arial"/>
                <a:cs typeface="Arial"/>
              </a:rPr>
              <a:t>those in positions of power. </a:t>
            </a:r>
          </a:p>
        </p:txBody>
      </p:sp>
      <p:sp>
        <p:nvSpPr>
          <p:cNvPr id="11" name="Rectangle 4"/>
          <p:cNvSpPr txBox="1">
            <a:spLocks noChangeArrowheads="1"/>
          </p:cNvSpPr>
          <p:nvPr/>
        </p:nvSpPr>
        <p:spPr bwMode="auto">
          <a:xfrm>
            <a:off x="0" y="457200"/>
            <a:ext cx="9144000" cy="71596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AFD7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AFD7"/>
                </a:solidFill>
                <a:latin typeface="Calibri" charset="0"/>
                <a:ea typeface="Arial" charset="0"/>
                <a:cs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AFD7"/>
                </a:solidFill>
                <a:latin typeface="Calibri" charset="0"/>
                <a:ea typeface="Arial" charset="0"/>
                <a:cs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AFD7"/>
                </a:solidFill>
                <a:latin typeface="Calibri" charset="0"/>
                <a:ea typeface="Arial" charset="0"/>
                <a:cs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AFD7"/>
                </a:solidFill>
                <a:latin typeface="Calibri" charset="0"/>
                <a:ea typeface="Arial" charset="0"/>
                <a:cs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AFD7"/>
                </a:solidFill>
                <a:latin typeface="Calibri" charset="0"/>
                <a:ea typeface="Arial" charset="0"/>
                <a:cs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AFD7"/>
                </a:solidFill>
                <a:latin typeface="Calibri" charset="0"/>
                <a:ea typeface="Arial" charset="0"/>
                <a:cs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AFD7"/>
                </a:solidFill>
                <a:latin typeface="Calibri" charset="0"/>
                <a:ea typeface="Arial" charset="0"/>
                <a:cs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AFD7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pPr marL="344488" eaLnBrk="1" hangingPunct="1"/>
            <a:r>
              <a:rPr lang="en-US" sz="4000" dirty="0" smtClean="0"/>
              <a:t>Web Empowerment</a:t>
            </a:r>
          </a:p>
        </p:txBody>
      </p:sp>
      <p:sp>
        <p:nvSpPr>
          <p:cNvPr id="12" name="Text Placeholder 5"/>
          <p:cNvSpPr txBox="1">
            <a:spLocks/>
          </p:cNvSpPr>
          <p:nvPr/>
        </p:nvSpPr>
        <p:spPr bwMode="auto">
          <a:xfrm>
            <a:off x="457200" y="6248400"/>
            <a:ext cx="8229600" cy="30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buFontTx/>
              <a:buNone/>
            </a:pPr>
            <a:r>
              <a:rPr lang="en-US" sz="1100" b="1" dirty="0" smtClean="0">
                <a:solidFill>
                  <a:srgbClr val="65AA3B"/>
                </a:solidFill>
              </a:rPr>
              <a:t>Issues </a:t>
            </a:r>
            <a:r>
              <a:rPr lang="en-US" sz="1100" b="1" dirty="0">
                <a:solidFill>
                  <a:srgbClr val="65AA3B"/>
                </a:solidFill>
              </a:rPr>
              <a:t>&gt; </a:t>
            </a:r>
            <a:r>
              <a:rPr lang="en-US" sz="1100" b="1" dirty="0" smtClean="0">
                <a:solidFill>
                  <a:srgbClr val="65AA3B"/>
                </a:solidFill>
              </a:rPr>
              <a:t>Freedom of Speech &gt; Web Empowerment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3" name="Rectangle 5"/>
          <p:cNvSpPr>
            <a:spLocks noGrp="1" noChangeArrowheads="1"/>
          </p:cNvSpPr>
          <p:nvPr>
            <p:ph type="body" sz="half" idx="4294967295"/>
          </p:nvPr>
        </p:nvSpPr>
        <p:spPr bwMode="auto">
          <a:xfrm>
            <a:off x="457200" y="4648200"/>
            <a:ext cx="8229600" cy="762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marL="0" indent="0">
              <a:buNone/>
            </a:pPr>
            <a:r>
              <a:rPr lang="en-US" sz="2000" b="1" dirty="0"/>
              <a:t>Internet censorship</a:t>
            </a:r>
            <a:r>
              <a:rPr lang="en-US" sz="2000" dirty="0"/>
              <a:t> refers to the control of speech and other forms of expression over the Internet and </a:t>
            </a:r>
            <a:r>
              <a:rPr lang="en-US" sz="2000" dirty="0" smtClean="0"/>
              <a:t>web </a:t>
            </a:r>
            <a:r>
              <a:rPr lang="en-US" sz="2000" dirty="0"/>
              <a:t>by a government or authority</a:t>
            </a:r>
            <a:r>
              <a:rPr lang="en-US" sz="2000" dirty="0" smtClean="0"/>
              <a:t>.</a:t>
            </a:r>
            <a:endParaRPr lang="en-US" sz="2000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body" sz="half" idx="4294967295"/>
          </p:nvPr>
        </p:nvSpPr>
        <p:spPr bwMode="auto">
          <a:xfrm>
            <a:off x="5029200" y="1847850"/>
            <a:ext cx="3657600" cy="1943100"/>
          </a:xfrm>
          <a:prstGeom prst="rect">
            <a:avLst/>
          </a:prstGeom>
          <a:solidFill>
            <a:srgbClr val="65AA3B">
              <a:alpha val="20000"/>
            </a:srgbClr>
          </a:solidFill>
          <a:ln>
            <a:miter lim="800000"/>
            <a:headEnd/>
            <a:tailEnd/>
          </a:ln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FontTx/>
              <a:buNone/>
            </a:pPr>
            <a:r>
              <a:rPr lang="en-US" sz="2000" dirty="0">
                <a:latin typeface="Arial"/>
                <a:cs typeface="Arial"/>
              </a:rPr>
              <a:t>Finding the right balance between </a:t>
            </a:r>
            <a:r>
              <a:rPr lang="en-US" sz="2000" dirty="0" smtClean="0">
                <a:latin typeface="Arial"/>
                <a:cs typeface="Arial"/>
              </a:rPr>
              <a:t>freedom </a:t>
            </a:r>
            <a:r>
              <a:rPr lang="en-US" sz="2000" dirty="0">
                <a:latin typeface="Arial"/>
                <a:cs typeface="Arial"/>
              </a:rPr>
              <a:t>of </a:t>
            </a:r>
            <a:r>
              <a:rPr lang="en-US" sz="2000" dirty="0" smtClean="0">
                <a:latin typeface="Arial"/>
                <a:cs typeface="Arial"/>
              </a:rPr>
              <a:t>speech </a:t>
            </a:r>
            <a:r>
              <a:rPr lang="en-US" sz="2000" dirty="0">
                <a:latin typeface="Arial"/>
                <a:cs typeface="Arial"/>
              </a:rPr>
              <a:t>and censorship can mean the difference between a free democracy and totalitarian rule. </a:t>
            </a:r>
            <a:endParaRPr lang="en-US" sz="2000" dirty="0" smtClean="0">
              <a:latin typeface="Arial"/>
              <a:cs typeface="Arial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381000" y="1462882"/>
            <a:ext cx="4291013" cy="289560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</p:spPr>
      </p:pic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572000" y="5715000"/>
            <a:ext cx="4343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1600" dirty="0"/>
              <a:t>Links:</a:t>
            </a:r>
          </a:p>
          <a:p>
            <a:pPr algn="r"/>
            <a:r>
              <a:rPr lang="en-US" sz="1000" u="sng" dirty="0" smtClean="0">
                <a:hlinkClick r:id="rId4"/>
              </a:rPr>
              <a:t>Video: It's dark behind 'the great firewall' of China</a:t>
            </a:r>
            <a:endParaRPr lang="en-US" sz="1000" u="sng" dirty="0" smtClean="0"/>
          </a:p>
          <a:p>
            <a:pPr algn="r"/>
            <a:r>
              <a:rPr lang="en-US" sz="1000" u="sng" dirty="0" smtClean="0">
                <a:hlinkClick r:id="rId5"/>
              </a:rPr>
              <a:t>Video: How Internet Censorship Works</a:t>
            </a:r>
            <a:endParaRPr lang="en-US" sz="1000" u="sng" dirty="0"/>
          </a:p>
        </p:txBody>
      </p:sp>
      <p:sp>
        <p:nvSpPr>
          <p:cNvPr id="11" name="Rectangle 4"/>
          <p:cNvSpPr txBox="1">
            <a:spLocks noChangeArrowheads="1"/>
          </p:cNvSpPr>
          <p:nvPr/>
        </p:nvSpPr>
        <p:spPr bwMode="auto">
          <a:xfrm>
            <a:off x="0" y="457200"/>
            <a:ext cx="9144000" cy="71596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AFD7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AFD7"/>
                </a:solidFill>
                <a:latin typeface="Calibri" charset="0"/>
                <a:ea typeface="Arial" charset="0"/>
                <a:cs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AFD7"/>
                </a:solidFill>
                <a:latin typeface="Calibri" charset="0"/>
                <a:ea typeface="Arial" charset="0"/>
                <a:cs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AFD7"/>
                </a:solidFill>
                <a:latin typeface="Calibri" charset="0"/>
                <a:ea typeface="Arial" charset="0"/>
                <a:cs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AFD7"/>
                </a:solidFill>
                <a:latin typeface="Calibri" charset="0"/>
                <a:ea typeface="Arial" charset="0"/>
                <a:cs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AFD7"/>
                </a:solidFill>
                <a:latin typeface="Calibri" charset="0"/>
                <a:ea typeface="Arial" charset="0"/>
                <a:cs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AFD7"/>
                </a:solidFill>
                <a:latin typeface="Calibri" charset="0"/>
                <a:ea typeface="Arial" charset="0"/>
                <a:cs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AFD7"/>
                </a:solidFill>
                <a:latin typeface="Calibri" charset="0"/>
                <a:ea typeface="Arial" charset="0"/>
                <a:cs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AFD7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pPr marL="344488" eaLnBrk="1" hangingPunct="1"/>
            <a:r>
              <a:rPr lang="en-US" sz="4000" dirty="0" smtClean="0"/>
              <a:t>Internet Censorship</a:t>
            </a:r>
          </a:p>
        </p:txBody>
      </p:sp>
      <p:sp>
        <p:nvSpPr>
          <p:cNvPr id="12" name="Text Placeholder 5"/>
          <p:cNvSpPr txBox="1">
            <a:spLocks/>
          </p:cNvSpPr>
          <p:nvPr/>
        </p:nvSpPr>
        <p:spPr bwMode="auto">
          <a:xfrm>
            <a:off x="457200" y="6248400"/>
            <a:ext cx="5029200" cy="30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buFontTx/>
              <a:buNone/>
            </a:pPr>
            <a:r>
              <a:rPr lang="en-US" sz="1100" b="1" dirty="0" smtClean="0">
                <a:solidFill>
                  <a:srgbClr val="65AA3B"/>
                </a:solidFill>
              </a:rPr>
              <a:t>Issues </a:t>
            </a:r>
            <a:r>
              <a:rPr lang="en-US" sz="1100" b="1" dirty="0">
                <a:solidFill>
                  <a:srgbClr val="65AA3B"/>
                </a:solidFill>
              </a:rPr>
              <a:t>&gt; </a:t>
            </a:r>
            <a:r>
              <a:rPr lang="en-US" sz="1100" b="1" dirty="0" smtClean="0">
                <a:solidFill>
                  <a:srgbClr val="65AA3B"/>
                </a:solidFill>
              </a:rPr>
              <a:t>Freedom of Speech &gt; Internet Censorship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3" name="Rectangle 5"/>
          <p:cNvSpPr>
            <a:spLocks noGrp="1" noChangeArrowheads="1"/>
          </p:cNvSpPr>
          <p:nvPr>
            <p:ph type="body" sz="half" idx="4294967295"/>
          </p:nvPr>
        </p:nvSpPr>
        <p:spPr bwMode="auto">
          <a:xfrm>
            <a:off x="4610098" y="1424782"/>
            <a:ext cx="4076701" cy="1905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marL="0" indent="0">
              <a:buNone/>
            </a:pPr>
            <a:r>
              <a:rPr lang="en-US" sz="2000" b="1" dirty="0"/>
              <a:t>Internet decency</a:t>
            </a:r>
            <a:r>
              <a:rPr lang="en-US" sz="2000" dirty="0"/>
              <a:t> refers to efforts by governments and others to rid the Internet and </a:t>
            </a:r>
            <a:r>
              <a:rPr lang="en-US" sz="2000" dirty="0" smtClean="0"/>
              <a:t>web </a:t>
            </a:r>
            <a:r>
              <a:rPr lang="en-US" sz="2000" dirty="0"/>
              <a:t>of content that they consider indecent or to filter indecent content from some users</a:t>
            </a:r>
            <a:r>
              <a:rPr lang="en-US" sz="2000" dirty="0" smtClean="0"/>
              <a:t>.</a:t>
            </a:r>
            <a:endParaRPr lang="en-US" sz="2000" dirty="0"/>
          </a:p>
        </p:txBody>
      </p:sp>
      <p:pic>
        <p:nvPicPr>
          <p:cNvPr id="6" name="Content Placeholder 5" descr="C01.01.03a_dvdnc.jpg"/>
          <p:cNvPicPr>
            <a:picLocks noGrp="1" noChangeAspect="1"/>
          </p:cNvPicPr>
          <p:nvPr>
            <p:ph sz="half" idx="4294967295"/>
          </p:nvPr>
        </p:nvPicPr>
        <p:blipFill rotWithShape="1"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/>
        </p:blipFill>
        <p:spPr bwMode="auto">
          <a:xfrm>
            <a:off x="533400" y="1397000"/>
            <a:ext cx="3739445" cy="4064000"/>
          </a:xfrm>
          <a:prstGeom prst="rect">
            <a:avLst/>
          </a:prstGeom>
          <a:noFill/>
          <a:ln>
            <a:miter lim="800000"/>
            <a:headEnd/>
            <a:tailEnd/>
          </a:ln>
        </p:spPr>
      </p:pic>
      <p:sp>
        <p:nvSpPr>
          <p:cNvPr id="11" name="Rectangle 5"/>
          <p:cNvSpPr>
            <a:spLocks noGrp="1" noChangeArrowheads="1"/>
          </p:cNvSpPr>
          <p:nvPr>
            <p:ph type="body" sz="half" idx="4294967295"/>
          </p:nvPr>
        </p:nvSpPr>
        <p:spPr bwMode="auto">
          <a:xfrm>
            <a:off x="4572000" y="3581400"/>
            <a:ext cx="4114801" cy="1981200"/>
          </a:xfrm>
          <a:prstGeom prst="rect">
            <a:avLst/>
          </a:prstGeom>
          <a:solidFill>
            <a:srgbClr val="65AA3B">
              <a:alpha val="20000"/>
            </a:srgbClr>
          </a:solidFill>
          <a:ln>
            <a:miter lim="800000"/>
            <a:headEnd/>
            <a:tailEnd/>
          </a:ln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FontTx/>
              <a:buNone/>
            </a:pPr>
            <a:r>
              <a:rPr lang="en-US" sz="2000" dirty="0" smtClean="0">
                <a:latin typeface="Arial"/>
                <a:cs typeface="Arial"/>
              </a:rPr>
              <a:t>Because the Internet does not have a rating system like motion pictures and television, theoretically, anyone who can connect to the Internet can view any content there. </a:t>
            </a: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4572000" y="5715000"/>
            <a:ext cx="4343400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1600" dirty="0"/>
              <a:t>Links:</a:t>
            </a:r>
          </a:p>
          <a:p>
            <a:pPr algn="r"/>
            <a:r>
              <a:rPr lang="en-US" sz="1000" u="sng" dirty="0" smtClean="0">
                <a:hlinkClick r:id="rId4"/>
              </a:rPr>
              <a:t>Video: The Day the Internet Went Dark</a:t>
            </a:r>
            <a:endParaRPr lang="en-US" sz="1000" u="sng" dirty="0">
              <a:hlinkClick r:id="rId5"/>
            </a:endParaRPr>
          </a:p>
        </p:txBody>
      </p:sp>
      <p:sp>
        <p:nvSpPr>
          <p:cNvPr id="9" name="Rectangle 4"/>
          <p:cNvSpPr txBox="1">
            <a:spLocks noChangeArrowheads="1"/>
          </p:cNvSpPr>
          <p:nvPr/>
        </p:nvSpPr>
        <p:spPr bwMode="auto">
          <a:xfrm>
            <a:off x="0" y="457200"/>
            <a:ext cx="9144000" cy="71596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AFD7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AFD7"/>
                </a:solidFill>
                <a:latin typeface="Calibri" charset="0"/>
                <a:ea typeface="Arial" charset="0"/>
                <a:cs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AFD7"/>
                </a:solidFill>
                <a:latin typeface="Calibri" charset="0"/>
                <a:ea typeface="Arial" charset="0"/>
                <a:cs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AFD7"/>
                </a:solidFill>
                <a:latin typeface="Calibri" charset="0"/>
                <a:ea typeface="Arial" charset="0"/>
                <a:cs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AFD7"/>
                </a:solidFill>
                <a:latin typeface="Calibri" charset="0"/>
                <a:ea typeface="Arial" charset="0"/>
                <a:cs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AFD7"/>
                </a:solidFill>
                <a:latin typeface="Calibri" charset="0"/>
                <a:ea typeface="Arial" charset="0"/>
                <a:cs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AFD7"/>
                </a:solidFill>
                <a:latin typeface="Calibri" charset="0"/>
                <a:ea typeface="Arial" charset="0"/>
                <a:cs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AFD7"/>
                </a:solidFill>
                <a:latin typeface="Calibri" charset="0"/>
                <a:ea typeface="Arial" charset="0"/>
                <a:cs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AFD7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pPr marL="344488" eaLnBrk="1" hangingPunct="1"/>
            <a:r>
              <a:rPr lang="en-US" sz="4000" dirty="0" smtClean="0"/>
              <a:t>Internet Decency</a:t>
            </a:r>
          </a:p>
        </p:txBody>
      </p:sp>
      <p:sp>
        <p:nvSpPr>
          <p:cNvPr id="10" name="Text Placeholder 5"/>
          <p:cNvSpPr txBox="1">
            <a:spLocks/>
          </p:cNvSpPr>
          <p:nvPr/>
        </p:nvSpPr>
        <p:spPr bwMode="auto">
          <a:xfrm>
            <a:off x="457200" y="6248400"/>
            <a:ext cx="8229600" cy="30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buFontTx/>
              <a:buNone/>
            </a:pPr>
            <a:r>
              <a:rPr lang="en-US" sz="1100" b="1" dirty="0" smtClean="0">
                <a:solidFill>
                  <a:srgbClr val="65AA3B"/>
                </a:solidFill>
              </a:rPr>
              <a:t>Issues </a:t>
            </a:r>
            <a:r>
              <a:rPr lang="en-US" sz="1100" b="1" dirty="0">
                <a:solidFill>
                  <a:srgbClr val="65AA3B"/>
                </a:solidFill>
              </a:rPr>
              <a:t>&gt; </a:t>
            </a:r>
            <a:r>
              <a:rPr lang="en-US" sz="1100" b="1" dirty="0" smtClean="0">
                <a:solidFill>
                  <a:srgbClr val="65AA3B"/>
                </a:solidFill>
              </a:rPr>
              <a:t>Freedom of Speech &gt; Internet Decency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3" name="Rectangle 5"/>
          <p:cNvSpPr>
            <a:spLocks noGrp="1" noChangeArrowheads="1"/>
          </p:cNvSpPr>
          <p:nvPr>
            <p:ph type="body" sz="half" idx="4294967295"/>
          </p:nvPr>
        </p:nvSpPr>
        <p:spPr bwMode="auto">
          <a:xfrm>
            <a:off x="5486400" y="1898832"/>
            <a:ext cx="3200400" cy="168051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marL="0" indent="0">
              <a:buNone/>
            </a:pPr>
            <a:r>
              <a:rPr lang="en-US" sz="2000" b="1" dirty="0"/>
              <a:t>Computer-based violence</a:t>
            </a:r>
            <a:r>
              <a:rPr lang="en-US" sz="2000" dirty="0"/>
              <a:t> refers to acts of interactive simulated violence provided by computer games</a:t>
            </a:r>
            <a:r>
              <a:rPr lang="en-US" sz="2000" dirty="0" smtClean="0"/>
              <a:t>.</a:t>
            </a:r>
            <a:endParaRPr lang="en-US" sz="2000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457200" y="1428893"/>
            <a:ext cx="4572000" cy="2582576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</p:spPr>
      </p:pic>
      <p:sp>
        <p:nvSpPr>
          <p:cNvPr id="7" name="Rectangle 5"/>
          <p:cNvSpPr txBox="1">
            <a:spLocks noChangeArrowheads="1"/>
          </p:cNvSpPr>
          <p:nvPr/>
        </p:nvSpPr>
        <p:spPr bwMode="auto">
          <a:xfrm>
            <a:off x="457200" y="4267200"/>
            <a:ext cx="8229600" cy="1371600"/>
          </a:xfrm>
          <a:prstGeom prst="rect">
            <a:avLst/>
          </a:prstGeom>
          <a:solidFill>
            <a:srgbClr val="65AA3B">
              <a:alpha val="20000"/>
            </a:srgbClr>
          </a:solidFill>
          <a:ln>
            <a:miter lim="800000"/>
            <a:headEnd/>
            <a:tailEnd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eaLnBrk="1" hangingPunct="1">
              <a:spcBef>
                <a:spcPct val="0"/>
              </a:spcBef>
              <a:buFontTx/>
              <a:buNone/>
            </a:pPr>
            <a:r>
              <a:rPr lang="en-US" sz="2000" dirty="0" smtClean="0">
                <a:latin typeface="Arial"/>
                <a:cs typeface="Arial"/>
              </a:rPr>
              <a:t>Are violent </a:t>
            </a:r>
            <a:r>
              <a:rPr lang="en-US" sz="2000" dirty="0">
                <a:latin typeface="Arial"/>
                <a:cs typeface="Arial"/>
              </a:rPr>
              <a:t>gamers more likely to be aggressive in the real world, transferring what they learn in the gaming environment to real </a:t>
            </a:r>
            <a:r>
              <a:rPr lang="en-US" sz="2000" dirty="0" smtClean="0">
                <a:latin typeface="Arial"/>
                <a:cs typeface="Arial"/>
              </a:rPr>
              <a:t>life?</a:t>
            </a:r>
          </a:p>
          <a:p>
            <a:pPr marL="0" indent="0" algn="ctr" eaLnBrk="1" hangingPunct="1">
              <a:spcBef>
                <a:spcPct val="0"/>
              </a:spcBef>
              <a:buFontTx/>
              <a:buNone/>
            </a:pPr>
            <a:r>
              <a:rPr lang="en-US" sz="2000" dirty="0" smtClean="0">
                <a:latin typeface="Arial"/>
                <a:cs typeface="Arial"/>
              </a:rPr>
              <a:t>This </a:t>
            </a:r>
            <a:r>
              <a:rPr lang="en-US" sz="2000" dirty="0">
                <a:latin typeface="Arial"/>
                <a:cs typeface="Arial"/>
              </a:rPr>
              <a:t>is a hotly debated issue that involves many people and governments around the world.</a:t>
            </a:r>
            <a:endParaRPr lang="en-US" sz="2000" dirty="0" smtClean="0">
              <a:latin typeface="Arial"/>
              <a:cs typeface="Arial"/>
            </a:endParaRPr>
          </a:p>
        </p:txBody>
      </p:sp>
      <p:sp>
        <p:nvSpPr>
          <p:cNvPr id="9" name="Rectangle 4"/>
          <p:cNvSpPr txBox="1">
            <a:spLocks noChangeArrowheads="1"/>
          </p:cNvSpPr>
          <p:nvPr/>
        </p:nvSpPr>
        <p:spPr bwMode="auto">
          <a:xfrm>
            <a:off x="0" y="457200"/>
            <a:ext cx="9144000" cy="71596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AFD7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AFD7"/>
                </a:solidFill>
                <a:latin typeface="Calibri" charset="0"/>
                <a:ea typeface="Arial" charset="0"/>
                <a:cs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AFD7"/>
                </a:solidFill>
                <a:latin typeface="Calibri" charset="0"/>
                <a:ea typeface="Arial" charset="0"/>
                <a:cs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AFD7"/>
                </a:solidFill>
                <a:latin typeface="Calibri" charset="0"/>
                <a:ea typeface="Arial" charset="0"/>
                <a:cs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AFD7"/>
                </a:solidFill>
                <a:latin typeface="Calibri" charset="0"/>
                <a:ea typeface="Arial" charset="0"/>
                <a:cs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AFD7"/>
                </a:solidFill>
                <a:latin typeface="Calibri" charset="0"/>
                <a:ea typeface="Arial" charset="0"/>
                <a:cs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AFD7"/>
                </a:solidFill>
                <a:latin typeface="Calibri" charset="0"/>
                <a:ea typeface="Arial" charset="0"/>
                <a:cs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AFD7"/>
                </a:solidFill>
                <a:latin typeface="Calibri" charset="0"/>
                <a:ea typeface="Arial" charset="0"/>
                <a:cs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AFD7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pPr marL="344488" eaLnBrk="1" hangingPunct="1"/>
            <a:r>
              <a:rPr lang="en-US" sz="4000" dirty="0" smtClean="0"/>
              <a:t>Computer-Based Violence</a:t>
            </a:r>
          </a:p>
        </p:txBody>
      </p:sp>
      <p:sp>
        <p:nvSpPr>
          <p:cNvPr id="10" name="Text Placeholder 5"/>
          <p:cNvSpPr txBox="1">
            <a:spLocks/>
          </p:cNvSpPr>
          <p:nvPr/>
        </p:nvSpPr>
        <p:spPr bwMode="auto">
          <a:xfrm>
            <a:off x="457200" y="6248400"/>
            <a:ext cx="8229600" cy="30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buFontTx/>
              <a:buNone/>
            </a:pPr>
            <a:r>
              <a:rPr lang="en-US" sz="1100" b="1" dirty="0" smtClean="0">
                <a:solidFill>
                  <a:srgbClr val="65AA3B"/>
                </a:solidFill>
              </a:rPr>
              <a:t>Issues </a:t>
            </a:r>
            <a:r>
              <a:rPr lang="en-US" sz="1100" b="1" dirty="0">
                <a:solidFill>
                  <a:srgbClr val="65AA3B"/>
                </a:solidFill>
              </a:rPr>
              <a:t>&gt; </a:t>
            </a:r>
            <a:r>
              <a:rPr lang="en-US" sz="1100" b="1" dirty="0" smtClean="0">
                <a:solidFill>
                  <a:srgbClr val="65AA3B"/>
                </a:solidFill>
              </a:rPr>
              <a:t>Freedom of Speech &gt; Computer-Based Violence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572000" y="5715000"/>
            <a:ext cx="4343400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1600" dirty="0"/>
              <a:t>Links:</a:t>
            </a:r>
          </a:p>
          <a:p>
            <a:pPr algn="r"/>
            <a:r>
              <a:rPr lang="en-US" sz="1000" u="sng" dirty="0" smtClean="0">
                <a:hlinkClick r:id="rId4"/>
              </a:rPr>
              <a:t>Video: Can Violent Video Games Play a Role in Violent Behavior?</a:t>
            </a:r>
            <a:endParaRPr lang="en-US" sz="1000" u="sng" dirty="0">
              <a:hlinkClick r:id="rId5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3" name="Rectangle 5"/>
          <p:cNvSpPr>
            <a:spLocks noGrp="1" noChangeArrowheads="1"/>
          </p:cNvSpPr>
          <p:nvPr>
            <p:ph type="body" sz="half" idx="4294967295"/>
          </p:nvPr>
        </p:nvSpPr>
        <p:spPr bwMode="auto">
          <a:xfrm>
            <a:off x="457199" y="4859034"/>
            <a:ext cx="8229600" cy="762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marL="0" indent="0">
              <a:buNone/>
            </a:pPr>
            <a:r>
              <a:rPr lang="en-US" sz="2000" b="1" dirty="0"/>
              <a:t>Network neutrality</a:t>
            </a:r>
            <a:r>
              <a:rPr lang="en-US" sz="2000" dirty="0"/>
              <a:t> refers to a principle applied to high-speed Internet services whereby all data is delivered to all users with equal priority</a:t>
            </a:r>
            <a:r>
              <a:rPr lang="en-US" sz="2000" dirty="0" smtClean="0"/>
              <a:t>.</a:t>
            </a:r>
          </a:p>
          <a:p>
            <a:pPr marL="3175" indent="4763" eaLnBrk="1" hangingPunct="1">
              <a:buFontTx/>
              <a:buNone/>
            </a:pPr>
            <a:endParaRPr lang="en-US" sz="2000" dirty="0" smtClean="0"/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4572000" y="5715000"/>
            <a:ext cx="4343400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1600" dirty="0"/>
              <a:t>Links:</a:t>
            </a:r>
          </a:p>
          <a:p>
            <a:pPr algn="r"/>
            <a:r>
              <a:rPr lang="en-US" sz="1000" u="sng" dirty="0" smtClean="0">
                <a:hlinkClick r:id="rId3"/>
              </a:rPr>
              <a:t>Video: Net Neutrality Essential in Minority Communities</a:t>
            </a:r>
            <a:endParaRPr lang="en-US" sz="1000" u="sng" dirty="0">
              <a:hlinkClick r:id="rId4"/>
            </a:endParaRPr>
          </a:p>
        </p:txBody>
      </p:sp>
      <p:sp>
        <p:nvSpPr>
          <p:cNvPr id="8" name="Rectangle 5"/>
          <p:cNvSpPr txBox="1">
            <a:spLocks noChangeArrowheads="1"/>
          </p:cNvSpPr>
          <p:nvPr/>
        </p:nvSpPr>
        <p:spPr bwMode="auto">
          <a:xfrm>
            <a:off x="5486400" y="1447800"/>
            <a:ext cx="3200400" cy="3142456"/>
          </a:xfrm>
          <a:prstGeom prst="rect">
            <a:avLst/>
          </a:prstGeom>
          <a:solidFill>
            <a:srgbClr val="65AA3B">
              <a:alpha val="20000"/>
            </a:srgbClr>
          </a:solidFill>
          <a:ln>
            <a:miter lim="800000"/>
            <a:headEnd/>
            <a:tailEnd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000" dirty="0">
                <a:latin typeface="Arial"/>
                <a:cs typeface="Arial"/>
              </a:rPr>
              <a:t>The </a:t>
            </a:r>
            <a:r>
              <a:rPr lang="en-US" sz="2000" dirty="0" smtClean="0">
                <a:latin typeface="Arial"/>
                <a:cs typeface="Arial"/>
              </a:rPr>
              <a:t>Internet </a:t>
            </a:r>
            <a:r>
              <a:rPr lang="en-US" sz="2000" dirty="0">
                <a:latin typeface="Arial"/>
                <a:cs typeface="Arial"/>
              </a:rPr>
              <a:t>was designed to be a free and unfettered communications medium. Now that big </a:t>
            </a:r>
            <a:r>
              <a:rPr lang="en-US" sz="2000" dirty="0" smtClean="0">
                <a:latin typeface="Arial"/>
                <a:cs typeface="Arial"/>
              </a:rPr>
              <a:t>telecom </a:t>
            </a:r>
            <a:r>
              <a:rPr lang="en-US" sz="2000" dirty="0">
                <a:latin typeface="Arial"/>
                <a:cs typeface="Arial"/>
              </a:rPr>
              <a:t>companies control access to the Internet, many worry that they may begin filtering Internet traffic and giving some traffic precedence</a:t>
            </a:r>
            <a:r>
              <a:rPr lang="en-US" sz="2000" dirty="0" smtClean="0">
                <a:latin typeface="Arial"/>
                <a:cs typeface="Arial"/>
              </a:rPr>
              <a:t>.</a:t>
            </a:r>
            <a:endParaRPr lang="en-US" sz="2000" dirty="0">
              <a:latin typeface="Arial"/>
              <a:cs typeface="Arial"/>
            </a:endParaRPr>
          </a:p>
        </p:txBody>
      </p:sp>
      <p:sp>
        <p:nvSpPr>
          <p:cNvPr id="10" name="Rectangle 4"/>
          <p:cNvSpPr txBox="1">
            <a:spLocks noChangeArrowheads="1"/>
          </p:cNvSpPr>
          <p:nvPr/>
        </p:nvSpPr>
        <p:spPr bwMode="auto">
          <a:xfrm>
            <a:off x="0" y="457200"/>
            <a:ext cx="9144000" cy="71596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AFD7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AFD7"/>
                </a:solidFill>
                <a:latin typeface="Calibri" charset="0"/>
                <a:ea typeface="Arial" charset="0"/>
                <a:cs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AFD7"/>
                </a:solidFill>
                <a:latin typeface="Calibri" charset="0"/>
                <a:ea typeface="Arial" charset="0"/>
                <a:cs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AFD7"/>
                </a:solidFill>
                <a:latin typeface="Calibri" charset="0"/>
                <a:ea typeface="Arial" charset="0"/>
                <a:cs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AFD7"/>
                </a:solidFill>
                <a:latin typeface="Calibri" charset="0"/>
                <a:ea typeface="Arial" charset="0"/>
                <a:cs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AFD7"/>
                </a:solidFill>
                <a:latin typeface="Calibri" charset="0"/>
                <a:ea typeface="Arial" charset="0"/>
                <a:cs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AFD7"/>
                </a:solidFill>
                <a:latin typeface="Calibri" charset="0"/>
                <a:ea typeface="Arial" charset="0"/>
                <a:cs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AFD7"/>
                </a:solidFill>
                <a:latin typeface="Calibri" charset="0"/>
                <a:ea typeface="Arial" charset="0"/>
                <a:cs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AFD7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pPr marL="344488" eaLnBrk="1" hangingPunct="1"/>
            <a:r>
              <a:rPr lang="en-US" sz="4000" dirty="0" smtClean="0"/>
              <a:t>Network Neutrality</a:t>
            </a:r>
          </a:p>
        </p:txBody>
      </p:sp>
      <p:sp>
        <p:nvSpPr>
          <p:cNvPr id="11" name="Text Placeholder 5"/>
          <p:cNvSpPr txBox="1">
            <a:spLocks/>
          </p:cNvSpPr>
          <p:nvPr/>
        </p:nvSpPr>
        <p:spPr bwMode="auto">
          <a:xfrm>
            <a:off x="457200" y="6248400"/>
            <a:ext cx="8229600" cy="30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buFontTx/>
              <a:buNone/>
            </a:pPr>
            <a:r>
              <a:rPr lang="en-US" sz="1100" b="1" dirty="0" smtClean="0">
                <a:solidFill>
                  <a:srgbClr val="65AA3B"/>
                </a:solidFill>
              </a:rPr>
              <a:t>Issues </a:t>
            </a:r>
            <a:r>
              <a:rPr lang="en-US" sz="1100" b="1" dirty="0">
                <a:solidFill>
                  <a:srgbClr val="65AA3B"/>
                </a:solidFill>
              </a:rPr>
              <a:t>&gt; </a:t>
            </a:r>
            <a:r>
              <a:rPr lang="en-US" sz="1100" b="1" dirty="0" smtClean="0">
                <a:solidFill>
                  <a:srgbClr val="65AA3B"/>
                </a:solidFill>
              </a:rPr>
              <a:t>Freedom of Speech &gt; Network Neutrality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457200" y="1496516"/>
            <a:ext cx="4572000" cy="30450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Content Placeholder 2"/>
          <p:cNvSpPr>
            <a:spLocks noGrp="1"/>
          </p:cNvSpPr>
          <p:nvPr>
            <p:ph sz="quarter" idx="4294967295"/>
          </p:nvPr>
        </p:nvSpPr>
        <p:spPr bwMode="auto">
          <a:xfrm>
            <a:off x="0" y="484094"/>
            <a:ext cx="9144000" cy="1066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indent="-1588" eaLnBrk="1" hangingPunct="1">
              <a:spcBef>
                <a:spcPts val="0"/>
              </a:spcBef>
              <a:buFontTx/>
              <a:buNone/>
            </a:pPr>
            <a:r>
              <a:rPr lang="en-US" sz="6600" b="1" dirty="0" smtClean="0">
                <a:solidFill>
                  <a:srgbClr val="00AFD7"/>
                </a:solidFill>
                <a:latin typeface="Calibri" charset="0"/>
              </a:rPr>
              <a:t>Freedom of Speech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268432851"/>
              </p:ext>
            </p:extLst>
          </p:nvPr>
        </p:nvGraphicFramePr>
        <p:xfrm>
          <a:off x="533400" y="1600200"/>
          <a:ext cx="3124200" cy="32004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24200"/>
              </a:tblGrid>
              <a:tr h="640080">
                <a:tc>
                  <a:txBody>
                    <a:bodyPr/>
                    <a:lstStyle/>
                    <a:p>
                      <a:r>
                        <a:rPr lang="en-US" sz="4000" b="1" kern="1200" dirty="0" smtClean="0">
                          <a:solidFill>
                            <a:srgbClr val="00AFD7"/>
                          </a:solidFill>
                          <a:latin typeface="+mj-lt"/>
                          <a:ea typeface="+mn-ea"/>
                          <a:cs typeface="+mn-cs"/>
                        </a:rPr>
                        <a:t>Terms</a:t>
                      </a:r>
                      <a:endParaRPr lang="en-US" sz="4000" dirty="0">
                        <a:solidFill>
                          <a:srgbClr val="00AFD7"/>
                        </a:solidFill>
                        <a:latin typeface="+mj-lt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0040">
                <a:tc>
                  <a:txBody>
                    <a:bodyPr/>
                    <a:lstStyle/>
                    <a:p>
                      <a:pPr marL="228600" marR="0" indent="-174625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Freedom of speech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0040">
                <a:tc>
                  <a:txBody>
                    <a:bodyPr/>
                    <a:lstStyle/>
                    <a:p>
                      <a:pPr marL="228600" marR="0" indent="-174625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Web empowerment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0040">
                <a:tc>
                  <a:txBody>
                    <a:bodyPr/>
                    <a:lstStyle/>
                    <a:p>
                      <a:pPr marL="228600" marR="0" indent="-174625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Internet censorship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0040">
                <a:tc>
                  <a:txBody>
                    <a:bodyPr/>
                    <a:lstStyle/>
                    <a:p>
                      <a:pPr marL="228600" marR="0" indent="-174625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Libel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0040">
                <a:tc>
                  <a:txBody>
                    <a:bodyPr/>
                    <a:lstStyle/>
                    <a:p>
                      <a:pPr marL="228600" marR="0" indent="-174625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Internet decency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0040">
                <a:tc>
                  <a:txBody>
                    <a:bodyPr/>
                    <a:lstStyle/>
                    <a:p>
                      <a:pPr marL="228600" marR="0" indent="-174625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Content-filtering software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0040">
                <a:tc>
                  <a:txBody>
                    <a:bodyPr/>
                    <a:lstStyle/>
                    <a:p>
                      <a:pPr marL="228600" marR="0" indent="-174625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Computer-based violence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0040">
                <a:tc>
                  <a:txBody>
                    <a:bodyPr/>
                    <a:lstStyle/>
                    <a:p>
                      <a:pPr marL="228600" marR="0" indent="-174625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Network neutrality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Text Placeholder 5"/>
          <p:cNvSpPr txBox="1">
            <a:spLocks/>
          </p:cNvSpPr>
          <p:nvPr/>
        </p:nvSpPr>
        <p:spPr bwMode="auto">
          <a:xfrm>
            <a:off x="457200" y="6248400"/>
            <a:ext cx="8229600" cy="30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buFontTx/>
              <a:buNone/>
            </a:pPr>
            <a:r>
              <a:rPr lang="en-US" sz="1100" b="1" smtClean="0">
                <a:solidFill>
                  <a:srgbClr val="65AA3B"/>
                </a:solidFill>
              </a:rPr>
              <a:t>Issues </a:t>
            </a:r>
            <a:r>
              <a:rPr lang="en-US" sz="1100" b="1" dirty="0">
                <a:solidFill>
                  <a:srgbClr val="65AA3B"/>
                </a:solidFill>
              </a:rPr>
              <a:t>&gt; </a:t>
            </a:r>
            <a:r>
              <a:rPr lang="en-US" sz="1100" b="1" dirty="0" smtClean="0">
                <a:solidFill>
                  <a:srgbClr val="65AA3B"/>
                </a:solidFill>
              </a:rPr>
              <a:t>Freedom of Speech &gt; See your eBook for more information about these terms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0" y="457200"/>
            <a:ext cx="9144000" cy="12954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1588" eaLnBrk="1" hangingPunct="1">
              <a:buFontTx/>
              <a:buNone/>
            </a:pPr>
            <a:r>
              <a:rPr lang="en-US" sz="6600" b="1" dirty="0" smtClean="0">
                <a:solidFill>
                  <a:srgbClr val="00AFD7"/>
                </a:solidFill>
                <a:latin typeface="Calibri" charset="0"/>
              </a:rPr>
              <a:t>Freedom of Speech</a:t>
            </a:r>
          </a:p>
        </p:txBody>
      </p:sp>
    </p:spTree>
    <p:extLst>
      <p:ext uri="{BB962C8B-B14F-4D97-AF65-F5344CB8AC3E}">
        <p14:creationId xmlns:p14="http://schemas.microsoft.com/office/powerpoint/2010/main" xmlns="" val="3019103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T3_Theme1">
  <a:themeElements>
    <a:clrScheme name="1_CT3_Theme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T3_Theme1">
      <a:majorFont>
        <a:latin typeface="Calibri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1_CT3_Theme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T3_Theme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T3_Theme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T3_Theme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T3_Theme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T3_Theme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T3_Theme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T3_Theme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T3_Theme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T3_Theme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T3_Theme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T3_Theme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8174</TotalTime>
  <Words>490</Words>
  <Application>Microsoft Office PowerPoint</Application>
  <PresentationFormat>On-screen Show (4:3)</PresentationFormat>
  <Paragraphs>63</Paragraphs>
  <Slides>7</Slides>
  <Notes>7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1_CT3_Theme1</vt:lpstr>
      <vt:lpstr>Image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>Course Technology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Freedom of Speech</dc:title>
  <dc:subject>Internet</dc:subject>
  <dc:creator>Brenda Jacobsen</dc:creator>
  <cp:keywords>Censorship, Web Empowerment</cp:keywords>
  <cp:lastModifiedBy>Ang</cp:lastModifiedBy>
  <cp:revision>113</cp:revision>
  <dcterms:created xsi:type="dcterms:W3CDTF">2011-03-09T18:46:38Z</dcterms:created>
  <dcterms:modified xsi:type="dcterms:W3CDTF">2013-06-14T18:52:09Z</dcterms:modified>
</cp:coreProperties>
</file>