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92" r:id="rId2"/>
    <p:sldId id="269" r:id="rId3"/>
    <p:sldId id="310" r:id="rId4"/>
    <p:sldId id="302" r:id="rId5"/>
    <p:sldId id="277" r:id="rId6"/>
    <p:sldId id="265" r:id="rId7"/>
    <p:sldId id="311" r:id="rId8"/>
    <p:sldId id="257" r:id="rId9"/>
    <p:sldId id="266" r:id="rId10"/>
    <p:sldId id="312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5AA3B"/>
    <a:srgbClr val="00A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503" autoAdjust="0"/>
    <p:restoredTop sz="94660"/>
  </p:normalViewPr>
  <p:slideViewPr>
    <p:cSldViewPr>
      <p:cViewPr varScale="1">
        <p:scale>
          <a:sx n="75" d="100"/>
          <a:sy n="75" d="100"/>
        </p:scale>
        <p:origin x="-9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F6780-9A86-4C59-B6A4-70C942A8C899}" type="datetimeFigureOut">
              <a:rPr lang="en-US" smtClean="0"/>
              <a:pPr/>
              <a:t>6/14/2013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82DB-0A8D-4EB7-BED3-DB306AFFB1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81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8465AE-CF91-4B54-AC97-32DC0879C76B}" type="datetime1">
              <a:rPr lang="en-US"/>
              <a:pPr/>
              <a:t>6/14/2013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9B36B7-7560-4589-8E49-3538113832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8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7173C5-7ABB-46B2-B989-B7D60CE835A3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7173C5-7ABB-46B2-B989-B7D60CE835A3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CB9C9-CF11-491E-B2CE-E6A92B912AF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DBC848-C60E-4F44-9FD0-6A562A95C80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216E59-61B9-48A0-877C-D90BB8AD8F49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A0BB49-0C98-4D4F-892C-AA0C67EDAD09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37286C-4E12-48F9-9B4C-93B13FD9041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6D2FFD-60AD-464A-AA0F-BA8C4016BF67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923D0D-0DF4-49D5-932F-792431819676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93D72F-FD13-478D-BA96-C6C97C63F4F1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52400" y="1133475"/>
          <a:ext cx="8991600" cy="5724525"/>
        </p:xfrm>
        <a:graphic>
          <a:graphicData uri="http://schemas.openxmlformats.org/presentationml/2006/ole">
            <p:oleObj spid="_x0000_s1069" name="Image" r:id="rId14" imgW="13714286" imgH="8584127" progId="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0" y="5976938"/>
          <a:ext cx="9144000" cy="881062"/>
        </p:xfrm>
        <a:graphic>
          <a:graphicData uri="http://schemas.openxmlformats.org/presentationml/2006/ole">
            <p:oleObj spid="_x0000_s1070" name="Image" r:id="rId15" imgW="13714286" imgH="1320635" progId="">
              <p:embed/>
            </p:oleObj>
          </a:graphicData>
        </a:graphic>
      </p:graphicFrame>
      <p:pic>
        <p:nvPicPr>
          <p:cNvPr id="1028" name="Picture 4" descr="EmergeGreen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3DASHwov8Ow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VxfGuZ5Bsg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H_gLVlYOl0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youtu.be/MAA9JpGrao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iQupXngi86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aPlnNaHGZY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KgoapkOo4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vLvYYYJhR2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R5IazQ2ahy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ljjrIyq3Lq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sz="quarter" idx="4294967295"/>
          </p:nvPr>
        </p:nvSpPr>
        <p:spPr bwMode="auto">
          <a:xfrm>
            <a:off x="457200" y="2057400"/>
            <a:ext cx="50292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… </a:t>
            </a:r>
            <a:r>
              <a:rPr lang="en-US" i="1" dirty="0" smtClean="0"/>
              <a:t>refers </a:t>
            </a:r>
            <a:r>
              <a:rPr lang="en-US" i="1" dirty="0"/>
              <a:t>to the influence of digital technologies on the manner in which people live their lives</a:t>
            </a:r>
            <a:r>
              <a:rPr lang="en-US" i="1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</p:txBody>
      </p:sp>
      <p:pic>
        <p:nvPicPr>
          <p:cNvPr id="12" name="Picture Placeholder 11" descr="I02.00-a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2971800" cy="3657600"/>
          </a:xfrm>
          <a:prstGeom prst="rect">
            <a:avLst/>
          </a:prstGeom>
          <a:ln>
            <a:miter lim="800000"/>
            <a:headEnd/>
            <a:tailEnd/>
          </a:ln>
          <a:effectLst>
            <a:outerShdw blurRad="63500" dist="101600" dir="2700000" rotWithShape="0">
              <a:srgbClr val="000000">
                <a:alpha val="42999"/>
              </a:srgbClr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3361088"/>
              </p:ext>
            </p:extLst>
          </p:nvPr>
        </p:nvGraphicFramePr>
        <p:xfrm>
          <a:off x="533400" y="4343400"/>
          <a:ext cx="55626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6765"/>
                <a:gridCol w="2835835"/>
              </a:tblGrid>
              <a:tr h="320040">
                <a:tc gridSpan="2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this section: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Information Overload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Flash Mob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Ubiquitous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Computing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Repetitive Stress Injury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Etiquette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Ergonomics</a:t>
                      </a:r>
                      <a:endParaRPr lang="en-US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Distracted Driving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Computer Addictions</a:t>
                      </a:r>
                      <a:endParaRPr lang="en-US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Digital Life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Digital Life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</a:t>
            </a:r>
            <a:r>
              <a:rPr lang="en-US" sz="1000" u="sng" dirty="0" err="1" smtClean="0">
                <a:hlinkClick r:id="rId4"/>
              </a:rPr>
              <a:t>Memoto</a:t>
            </a:r>
            <a:r>
              <a:rPr lang="en-US" sz="1000" u="sng" dirty="0" smtClean="0">
                <a:hlinkClick r:id="rId4"/>
              </a:rPr>
              <a:t> </a:t>
            </a:r>
            <a:r>
              <a:rPr lang="en-US" sz="1000" u="sng" dirty="0" err="1" smtClean="0">
                <a:hlinkClick r:id="rId4"/>
              </a:rPr>
              <a:t>Lifelogging</a:t>
            </a:r>
            <a:r>
              <a:rPr lang="en-US" sz="1000" u="sng" dirty="0" smtClean="0">
                <a:hlinkClick r:id="rId4"/>
              </a:rPr>
              <a:t> Camera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 bwMode="auto">
          <a:xfrm>
            <a:off x="-13448" y="457200"/>
            <a:ext cx="9157447" cy="106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Digital Life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5670131"/>
              </p:ext>
            </p:extLst>
          </p:nvPr>
        </p:nvGraphicFramePr>
        <p:xfrm>
          <a:off x="533400" y="1676400"/>
          <a:ext cx="2667000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AFD7"/>
                          </a:solidFill>
                        </a:rPr>
                        <a:t>Terms 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>
                        <a:buFont typeface="Arial" pitchFamily="34" charset="0"/>
                        <a:buChar char="•"/>
                      </a:pPr>
                      <a:r>
                        <a:rPr lang="en-US" i="1" dirty="0" smtClean="0"/>
                        <a:t>Digital Life</a:t>
                      </a:r>
                      <a:endParaRPr lang="en-US" i="1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overload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Ubiquitous computing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Pervasive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computing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Etiquette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Netiquette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252068"/>
              </p:ext>
            </p:extLst>
          </p:nvPr>
        </p:nvGraphicFramePr>
        <p:xfrm>
          <a:off x="3352800" y="1767840"/>
          <a:ext cx="3505200" cy="25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Distracted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driving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Flash mob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Repetitive stress injury (RSI)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Carpal tunnel syndrome (CTS)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Ergonomics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 addictions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See your eBook for more information about these terms</a:t>
            </a:r>
          </a:p>
        </p:txBody>
      </p:sp>
    </p:spTree>
    <p:extLst>
      <p:ext uri="{BB962C8B-B14F-4D97-AF65-F5344CB8AC3E}">
        <p14:creationId xmlns:p14="http://schemas.microsoft.com/office/powerpoint/2010/main" xmlns="" val="335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427340"/>
            <a:ext cx="4114800" cy="205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Information overload </a:t>
            </a:r>
            <a:r>
              <a:rPr lang="en-US" sz="2000" dirty="0"/>
              <a:t>refers to </a:t>
            </a:r>
            <a:r>
              <a:rPr lang="en-US" sz="2000" dirty="0" smtClean="0"/>
              <a:t>individuals’ </a:t>
            </a:r>
            <a:r>
              <a:rPr lang="en-US" sz="2000" dirty="0"/>
              <a:t>and organizations’ inability to cope with the huge and growing amount of information being collected, stored, analyzed, and delivered.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1624949"/>
            <a:ext cx="3657600" cy="3608102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Digital Junkie - Information Overload</a:t>
            </a:r>
            <a:endParaRPr lang="en-US" sz="1000" u="sng" dirty="0">
              <a:hlinkClick r:id="rId5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769080"/>
            <a:ext cx="4114800" cy="1938992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One of the greatest challenges of the information age is managing the huge and growing amount of data collected from every transaction and activity taking place online. </a:t>
            </a:r>
            <a:endParaRPr lang="en-US" sz="2000" dirty="0">
              <a:latin typeface="+mn-lt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Information Overload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Information Overload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29200" y="1563783"/>
            <a:ext cx="3657600" cy="2023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Ubiquitous computing</a:t>
            </a:r>
            <a:r>
              <a:rPr lang="en-US" sz="2000" dirty="0"/>
              <a:t> refers to a culture where digital technologies are embedded in the environment, making interaction with the technologies second nature</a:t>
            </a:r>
            <a:r>
              <a:rPr lang="en-US" sz="2000" dirty="0" smtClean="0"/>
              <a:t>.</a:t>
            </a:r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Ubiquitous Computing</a:t>
            </a:r>
            <a:endParaRPr lang="en-US" sz="1000" u="sng" dirty="0" smtClean="0"/>
          </a:p>
          <a:p>
            <a:pPr algn="r"/>
            <a:r>
              <a:rPr lang="en-US" sz="1000" u="sng" dirty="0" smtClean="0">
                <a:hlinkClick r:id="rId4"/>
              </a:rPr>
              <a:t>Video: What is RDIF &amp; How RFID works</a:t>
            </a:r>
            <a:endParaRPr lang="en-US" sz="10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29590"/>
            <a:ext cx="4114800" cy="25988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29200" y="3977715"/>
            <a:ext cx="3657600" cy="1631216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Digital services of all kinds delivered by numerous Internet-connected devices are increasingly becoming part of our environment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Ubiquitous Computing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Ubiquitous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828800"/>
            <a:ext cx="3657600" cy="1371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Etiquette</a:t>
            </a:r>
            <a:r>
              <a:rPr lang="en-US" sz="2000" dirty="0"/>
              <a:t> refers to using digital technologies in a manner that is respectful to others</a:t>
            </a:r>
            <a:r>
              <a:rPr lang="en-US" sz="2000" dirty="0" smtClean="0"/>
              <a:t>.</a:t>
            </a:r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3429000"/>
            <a:ext cx="3657600" cy="1631216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Interacting with </a:t>
            </a:r>
            <a:r>
              <a:rPr lang="en-US" sz="2000" dirty="0">
                <a:latin typeface="Arial"/>
                <a:cs typeface="Arial"/>
              </a:rPr>
              <a:t>each other through </a:t>
            </a:r>
            <a:r>
              <a:rPr lang="en-US" sz="2000" dirty="0" smtClean="0">
                <a:latin typeface="Arial"/>
                <a:cs typeface="Arial"/>
              </a:rPr>
              <a:t>digital technologies brings opportunities </a:t>
            </a:r>
            <a:r>
              <a:rPr lang="en-US" sz="2000" dirty="0">
                <a:latin typeface="Arial"/>
                <a:cs typeface="Arial"/>
              </a:rPr>
              <a:t>for misunderstanding, rudeness, and hurt feelings.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57905"/>
            <a:ext cx="4114800" cy="2742190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s-ES" sz="1000" u="sng" dirty="0" smtClean="0">
                <a:hlinkClick r:id="rId4"/>
              </a:rPr>
              <a:t>Video: Social Media Etiquette / Photos</a:t>
            </a:r>
            <a:endParaRPr lang="en-US" sz="1000" u="sng" dirty="0">
              <a:hlinkClick r:id="rId5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Etiquette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Etiquette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jleroux-lindsey\Published Supps\EwC 2.0\EwC2.0 Supplements\Figures\I02_DIGILIFE_Images640\I02.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99740"/>
            <a:ext cx="4572000" cy="3050481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2189812"/>
            <a:ext cx="3200400" cy="17188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Distracted driving</a:t>
            </a:r>
            <a:r>
              <a:rPr lang="en-US" sz="2000" dirty="0"/>
              <a:t> occurs when drivers focus on their cell </a:t>
            </a:r>
            <a:r>
              <a:rPr lang="en-US" sz="2000" dirty="0" smtClean="0"/>
              <a:t>phones </a:t>
            </a:r>
            <a:r>
              <a:rPr lang="en-US" sz="2000" dirty="0"/>
              <a:t>or other distractions rather than on the road.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876800"/>
            <a:ext cx="8229600" cy="707886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Many governments have passed laws prohibiting people from driving while using digital devices.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Cell Phone while driving</a:t>
            </a:r>
            <a:endParaRPr lang="en-US" sz="1000" u="sng" dirty="0">
              <a:hlinkClick r:id="rId5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Distracted Driving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Distracted Driving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234281"/>
            <a:ext cx="82296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b="1" dirty="0"/>
              <a:t>flash mob</a:t>
            </a:r>
            <a:r>
              <a:rPr lang="en-US" sz="2000" dirty="0"/>
              <a:t> is a group of people who utilize </a:t>
            </a:r>
            <a:r>
              <a:rPr lang="en-US" sz="2000" dirty="0" smtClean="0"/>
              <a:t>digital technologies </a:t>
            </a:r>
            <a:r>
              <a:rPr lang="en-US" sz="2000" dirty="0"/>
              <a:t>to assemble suddenly in a public place, do something unusual, and then disperse, in order to gain attention or to create confusion and sometimes amusement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4582" name="Picture Placeholder 11"/>
          <p:cNvSpPr txBox="1">
            <a:spLocks/>
          </p:cNvSpPr>
          <p:nvPr/>
        </p:nvSpPr>
        <p:spPr bwMode="auto">
          <a:xfrm>
            <a:off x="457200" y="3810000"/>
            <a:ext cx="426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743200"/>
            <a:ext cx="4572000" cy="3041272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Russian flash mob performs</a:t>
            </a:r>
            <a:endParaRPr lang="en-US" sz="1000" u="sng" dirty="0">
              <a:hlinkClick r:id="rId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986564"/>
            <a:ext cx="3200400" cy="2554545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Protests </a:t>
            </a:r>
            <a:r>
              <a:rPr lang="en-US" sz="2000" dirty="0">
                <a:latin typeface="Arial"/>
                <a:cs typeface="Arial"/>
              </a:rPr>
              <a:t>have been organized in a matter of </a:t>
            </a:r>
            <a:r>
              <a:rPr lang="en-US" sz="2000" dirty="0" smtClean="0">
                <a:latin typeface="Arial"/>
                <a:cs typeface="Arial"/>
              </a:rPr>
              <a:t>minutes – an example </a:t>
            </a:r>
            <a:r>
              <a:rPr lang="en-US" sz="2000" dirty="0">
                <a:latin typeface="Arial"/>
                <a:cs typeface="Arial"/>
              </a:rPr>
              <a:t>of the capability of technology to empower individuals to combine their efforts with dramatic effects.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Flash Mob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Flash Mob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8768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Repetitive stress injury</a:t>
            </a:r>
            <a:r>
              <a:rPr lang="en-US" sz="2000" dirty="0"/>
              <a:t> (RSI) occurs when a particular physical motion is repeated frequently, to the point of injury</a:t>
            </a:r>
            <a:r>
              <a:rPr lang="en-US" sz="20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29481"/>
            <a:ext cx="4572000" cy="3191000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Remedies For Carpal Tunnel Syndrome</a:t>
            </a:r>
            <a:endParaRPr lang="en-US" sz="1000" u="sng" dirty="0">
              <a:hlinkClick r:id="rId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747709"/>
            <a:ext cx="3200400" cy="2554545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While engaged and interacting online, portions of the body are sometimes placed in awkward positions for extended periods of time, which can lead to repetitive stress injuries</a:t>
            </a:r>
            <a:r>
              <a:rPr lang="en-US" sz="2000" dirty="0" smtClean="0"/>
              <a:t>.</a:t>
            </a:r>
            <a:endParaRPr lang="en-US" sz="2000" dirty="0">
              <a:latin typeface="+mn-lt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Repetitive Stress Injury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Repetitive Stress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486400" y="1424781"/>
            <a:ext cx="32004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Ergonomics</a:t>
            </a:r>
            <a:r>
              <a:rPr lang="en-US" sz="2000" dirty="0"/>
              <a:t> is the study of designing the work environment and positioning computer equipment in a healthy manner</a:t>
            </a:r>
            <a:r>
              <a:rPr lang="en-US" sz="20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pic>
        <p:nvPicPr>
          <p:cNvPr id="9" name="Picture Placeholder 8" descr="I02.07-a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876800" cy="43434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Ergonomics important when using laptops</a:t>
            </a:r>
            <a:endParaRPr lang="en-US" sz="1000" u="sng" dirty="0">
              <a:hlinkClick r:id="rId5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3657600"/>
            <a:ext cx="3200400" cy="1938992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Knowing how to address the strains and stresses on your body from </a:t>
            </a:r>
            <a:r>
              <a:rPr lang="en-US" sz="2000" dirty="0" smtClean="0">
                <a:latin typeface="Arial"/>
                <a:cs typeface="Arial"/>
              </a:rPr>
              <a:t>using digital technologies </a:t>
            </a:r>
            <a:r>
              <a:rPr lang="en-US" sz="2000" dirty="0">
                <a:latin typeface="Arial"/>
                <a:cs typeface="Arial"/>
              </a:rPr>
              <a:t>will help you to lead a healthier digital lifestyle. 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Ergonomics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Ergonomics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724400"/>
            <a:ext cx="8229600" cy="106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Computer</a:t>
            </a:r>
            <a:r>
              <a:rPr lang="en-US" sz="2000" dirty="0"/>
              <a:t> </a:t>
            </a:r>
            <a:r>
              <a:rPr lang="en-US" sz="2000" b="1" dirty="0"/>
              <a:t>addictions</a:t>
            </a:r>
            <a:r>
              <a:rPr lang="en-US" sz="2000" dirty="0"/>
              <a:t> refer to the compulsive use of digital technologies such as the Internet, video games, online gambling, and pornography</a:t>
            </a:r>
            <a:r>
              <a:rPr lang="en-US" sz="20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572000" cy="3063997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486400" y="1548637"/>
            <a:ext cx="3200400" cy="2862322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Too much of any activity can lead to an unbalanced life and, sometimes, to a lack of control over your own actions. </a:t>
            </a:r>
            <a:r>
              <a:rPr lang="en-US" sz="2000" dirty="0" smtClean="0">
                <a:latin typeface="Arial"/>
                <a:cs typeface="Arial"/>
              </a:rPr>
              <a:t>When </a:t>
            </a:r>
            <a:r>
              <a:rPr lang="en-US" sz="2000" dirty="0">
                <a:latin typeface="Arial"/>
                <a:cs typeface="Arial"/>
              </a:rPr>
              <a:t>a person is unable to control an impulse to engage in some activity, that person is addicted.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Digital Life &gt; Computer Addictions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Computer Addictions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Is Computer Addiction Real?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T3_Theme1">
  <a:themeElements>
    <a:clrScheme name="1_CT3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T3_Theme1">
      <a:majorFont>
        <a:latin typeface="Calibri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T3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8394</TotalTime>
  <Words>650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1_CT3_Theme1</vt:lpstr>
      <vt:lpstr>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LIfe</dc:title>
  <dc:subject>Digital Life</dc:subject>
  <dc:creator>Brenda Jacobsen</dc:creator>
  <cp:lastModifiedBy>Ang</cp:lastModifiedBy>
  <cp:revision>151</cp:revision>
  <dcterms:created xsi:type="dcterms:W3CDTF">2011-03-09T18:41:31Z</dcterms:created>
  <dcterms:modified xsi:type="dcterms:W3CDTF">2013-06-14T18:51:36Z</dcterms:modified>
</cp:coreProperties>
</file>