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92" r:id="rId2"/>
    <p:sldId id="313" r:id="rId3"/>
    <p:sldId id="311" r:id="rId4"/>
    <p:sldId id="257" r:id="rId5"/>
    <p:sldId id="266" r:id="rId6"/>
    <p:sldId id="267" r:id="rId7"/>
    <p:sldId id="31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5AA3B"/>
    <a:srgbClr val="00A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5B80A3-D0FF-492D-B906-D290C47D1894}" type="datetime1">
              <a:rPr lang="en-US"/>
              <a:pPr/>
              <a:t>6/17/2013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69827B-4540-4798-A7BE-8B2408F541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19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EB8473-EED2-4A8E-B76C-9672831B61E6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EB8473-EED2-4A8E-B76C-9672831B61E6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2D4382-8724-4319-AD16-50A7D1D0A225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EB6F09-C6CC-4E55-AB8F-E906D9E6C6F6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239C05-DCC3-4332-9AB2-336BD5D273A6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78D015-DB4C-4BC8-A2A4-2B991E99E471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EB8473-EED2-4A8E-B76C-9672831B61E6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52400" y="1133475"/>
          <a:ext cx="8991600" cy="5724525"/>
        </p:xfrm>
        <a:graphic>
          <a:graphicData uri="http://schemas.openxmlformats.org/presentationml/2006/ole">
            <p:oleObj spid="_x0000_s1067" name="Image" r:id="rId14" imgW="13714286" imgH="8584127" progId="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0" y="5976938"/>
          <a:ext cx="9144000" cy="881062"/>
        </p:xfrm>
        <a:graphic>
          <a:graphicData uri="http://schemas.openxmlformats.org/presentationml/2006/ole">
            <p:oleObj spid="_x0000_s1068" name="Image" r:id="rId15" imgW="13714286" imgH="1320635" progId="">
              <p:embed/>
            </p:oleObj>
          </a:graphicData>
        </a:graphic>
      </p:graphicFrame>
      <p:pic>
        <p:nvPicPr>
          <p:cNvPr id="1028" name="Picture 4" descr="EmergeGreen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rFMl0stqai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a7UqoTsza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yamaha.com/musicproduc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VnTPv9PtOo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W98gwuCkLG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yamaha.com/musicproduc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1"/>
          <p:cNvSpPr>
            <a:spLocks noGrp="1"/>
          </p:cNvSpPr>
          <p:nvPr>
            <p:ph sz="quarter" idx="4294967295"/>
          </p:nvPr>
        </p:nvSpPr>
        <p:spPr bwMode="auto">
          <a:xfrm>
            <a:off x="457200" y="2667000"/>
            <a:ext cx="4572000" cy="15595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… </a:t>
            </a:r>
            <a:r>
              <a:rPr lang="en-US" i="1" dirty="0" smtClean="0"/>
              <a:t>concern </a:t>
            </a:r>
            <a:r>
              <a:rPr lang="en-US" i="1" dirty="0"/>
              <a:t>the </a:t>
            </a:r>
            <a:r>
              <a:rPr lang="en-US" i="1" dirty="0" smtClean="0"/>
              <a:t>legal ownership </a:t>
            </a:r>
            <a:r>
              <a:rPr lang="en-US" i="1" dirty="0"/>
              <a:t>and use of intellectual </a:t>
            </a:r>
            <a:r>
              <a:rPr lang="en-US" i="1" dirty="0" smtClean="0"/>
              <a:t>property, </a:t>
            </a:r>
            <a:r>
              <a:rPr lang="en-US" i="1" dirty="0"/>
              <a:t>such as software, music, movies, data, and information.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019800" y="3881926"/>
            <a:ext cx="2743200" cy="1828622"/>
          </a:xfrm>
          <a:prstGeom prst="rect">
            <a:avLst/>
          </a:prstGeom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Too Much Copyright</a:t>
            </a:r>
            <a:endParaRPr lang="en-US" sz="1000" u="sng" dirty="0">
              <a:hlinkClick r:id="rId5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6258594"/>
              </p:ext>
            </p:extLst>
          </p:nvPr>
        </p:nvGraphicFramePr>
        <p:xfrm>
          <a:off x="533400" y="4343400"/>
          <a:ext cx="4394264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4264"/>
              </a:tblGrid>
              <a:tr h="3200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this section: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Piracy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Plagiarism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Digital Rights Management (DRM)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Digital Millennium</a:t>
                      </a:r>
                      <a:r>
                        <a:rPr lang="en-US" b="0" baseline="0" dirty="0" smtClean="0"/>
                        <a:t> Copyright Act (DMCA)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372100" y="1676400"/>
            <a:ext cx="2743200" cy="200414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457200"/>
            <a:ext cx="9144000" cy="213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0" indent="-290513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Intellectual Property Rights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49149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Intellectual Property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ontent Placeholder 2"/>
          <p:cNvSpPr>
            <a:spLocks noGrp="1"/>
          </p:cNvSpPr>
          <p:nvPr>
            <p:ph sz="quarter" idx="4294967295"/>
          </p:nvPr>
        </p:nvSpPr>
        <p:spPr bwMode="auto">
          <a:xfrm>
            <a:off x="0" y="457200"/>
            <a:ext cx="79248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indent="-1588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>
                <a:solidFill>
                  <a:srgbClr val="00AFD7"/>
                </a:solidFill>
                <a:latin typeface="Calibri" charset="0"/>
              </a:rPr>
              <a:t>Intellectual Property Rights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0369559"/>
              </p:ext>
            </p:extLst>
          </p:nvPr>
        </p:nvGraphicFramePr>
        <p:xfrm>
          <a:off x="457200" y="1508761"/>
          <a:ext cx="8229600" cy="3840480"/>
        </p:xfrm>
        <a:graphic>
          <a:graphicData uri="http://schemas.openxmlformats.org/drawingml/2006/table">
            <a:tbl>
              <a:tblPr/>
              <a:tblGrid>
                <a:gridCol w="1524000"/>
                <a:gridCol w="6705600"/>
              </a:tblGrid>
              <a:tr h="232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Protection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+mn-lt"/>
                          <a:ea typeface="Cambria"/>
                          <a:cs typeface="Times New Roman"/>
                        </a:rPr>
                        <a:t>Description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164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i="1" dirty="0">
                          <a:latin typeface="+mn-lt"/>
                          <a:ea typeface="Cambria"/>
                          <a:cs typeface="Times New Roman"/>
                        </a:rPr>
                        <a:t>Copyright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Protects the words, music, and other expressions for the life of the copyright holder plus 70 years. The fair use doctrine</a:t>
                      </a:r>
                      <a:r>
                        <a:rPr lang="en-US" sz="1800" i="1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describes when and how copyrighted material can be legally used. The Digital Millennium Copyright Act provides global copyright protection.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i="1" dirty="0">
                          <a:latin typeface="+mn-lt"/>
                          <a:ea typeface="Cambria"/>
                          <a:cs typeface="Times New Roman"/>
                        </a:rPr>
                        <a:t>Trademark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mbria"/>
                          <a:cs typeface="Times New Roman"/>
                        </a:rPr>
                        <a:t>Protects a unique symbol or word used by a business to identify a product or service.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i="1" dirty="0">
                          <a:latin typeface="+mn-lt"/>
                          <a:ea typeface="Cambria"/>
                          <a:cs typeface="Times New Roman"/>
                        </a:rPr>
                        <a:t>Trade secret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mbria"/>
                          <a:cs typeface="Times New Roman"/>
                        </a:rPr>
                        <a:t>Protects secrets or proprietary information of individuals and organizations as long as the trade secret is adequately protected.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8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i="1" dirty="0">
                          <a:latin typeface="+mn-lt"/>
                          <a:ea typeface="Cambria"/>
                          <a:cs typeface="Times New Roman"/>
                        </a:rPr>
                        <a:t>Patent</a:t>
                      </a:r>
                      <a:endParaRPr lang="en-US" sz="1800" dirty="0"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+mn-lt"/>
                          <a:ea typeface="Cambria"/>
                          <a:cs typeface="Times New Roman"/>
                        </a:rPr>
                        <a:t>Protects an invention by giving the patent holder a monopoly on the use of the invention for 20 years after the patent application was submitted.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6248400"/>
            <a:ext cx="4800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Intellectual Property Rights</a:t>
            </a:r>
          </a:p>
        </p:txBody>
      </p:sp>
    </p:spTree>
    <p:extLst>
      <p:ext uri="{BB962C8B-B14F-4D97-AF65-F5344CB8AC3E}">
        <p14:creationId xmlns:p14="http://schemas.microsoft.com/office/powerpoint/2010/main" xmlns="" val="41290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57200"/>
            <a:ext cx="8198224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Piracy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029200" y="1404785"/>
            <a:ext cx="36576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Piracy</a:t>
            </a:r>
            <a:r>
              <a:rPr lang="en-US" sz="2000" dirty="0"/>
              <a:t> involves the illegal copying, use, and distribution of digital intellectual </a:t>
            </a:r>
            <a:r>
              <a:rPr lang="en-US" sz="2000" dirty="0" smtClean="0"/>
              <a:t>property, </a:t>
            </a:r>
            <a:r>
              <a:rPr lang="en-US" sz="2000" dirty="0"/>
              <a:t>such as software, music, and movies.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Fake Apple stores found in China</a:t>
            </a:r>
            <a:endParaRPr lang="en-US" sz="1000" u="sng" dirty="0">
              <a:hlinkClick r:id="rId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236608"/>
            <a:ext cx="3657600" cy="224676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The prolific amount of piracy is forcing technology industries and governments to react with repressive technologies and legislation that some feel inhibit the natural evolution of culture. 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257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Intellectual Property Rights &gt; Piracy</a:t>
            </a:r>
          </a:p>
        </p:txBody>
      </p:sp>
      <p:pic>
        <p:nvPicPr>
          <p:cNvPr id="2050" name="Picture 2" descr="G:\Pages\Images\I01 Images\I01.01 sized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48235" y="1893703"/>
            <a:ext cx="4114800" cy="307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000" dirty="0" smtClean="0"/>
              <a:t>Plagiarism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5720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Plagiarism </a:t>
            </a:r>
            <a:r>
              <a:rPr lang="en-US" sz="2000" dirty="0"/>
              <a:t>involves taking credit for someone else’s intellectual property, typically a written idea, by claiming it as your own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733800" cy="3124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A Quick Guide to Plagiarism</a:t>
            </a:r>
            <a:endParaRPr lang="en-US" sz="1000" u="sng" dirty="0">
              <a:hlinkClick r:id="rId5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195781"/>
            <a:ext cx="4114800" cy="132343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Giving credit where credit is due and respecting </a:t>
            </a:r>
            <a:r>
              <a:rPr lang="en-US" sz="2000" dirty="0" smtClean="0">
                <a:latin typeface="Arial"/>
                <a:cs typeface="Arial"/>
              </a:rPr>
              <a:t>intellectual </a:t>
            </a:r>
            <a:r>
              <a:rPr lang="en-US" sz="2000" dirty="0">
                <a:latin typeface="Arial"/>
                <a:cs typeface="Arial"/>
              </a:rPr>
              <a:t>property </a:t>
            </a:r>
            <a:r>
              <a:rPr lang="en-US" sz="2000" dirty="0" smtClean="0">
                <a:latin typeface="Arial"/>
                <a:cs typeface="Arial"/>
              </a:rPr>
              <a:t>rights </a:t>
            </a:r>
            <a:r>
              <a:rPr lang="en-US" sz="2000" dirty="0">
                <a:latin typeface="Arial"/>
                <a:cs typeface="Arial"/>
              </a:rPr>
              <a:t>are foundational principles of </a:t>
            </a:r>
            <a:r>
              <a:rPr lang="en-US" sz="2000" dirty="0" smtClean="0">
                <a:latin typeface="Arial"/>
                <a:cs typeface="Arial"/>
              </a:rPr>
              <a:t>ethical </a:t>
            </a:r>
            <a:r>
              <a:rPr lang="en-US" sz="2000" dirty="0">
                <a:latin typeface="Arial"/>
                <a:cs typeface="Arial"/>
              </a:rPr>
              <a:t>behavior. 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48768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Intellectual Property Rights &gt; Plagiarism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" y="457200"/>
            <a:ext cx="8169275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Digital Rights Management (DRM)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295400"/>
            <a:ext cx="8229600" cy="13374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000" b="1" dirty="0"/>
              <a:t>Digital rights management</a:t>
            </a:r>
            <a:r>
              <a:rPr lang="en-US" sz="2000" dirty="0"/>
              <a:t>, or </a:t>
            </a:r>
            <a:r>
              <a:rPr lang="en-US" sz="2000" b="1" dirty="0"/>
              <a:t>DRM</a:t>
            </a:r>
            <a:r>
              <a:rPr lang="en-US" sz="2000" dirty="0"/>
              <a:t>, is technology that protects digital forms of intellectual property by restricting the number of devices and applications on which a file can be opened and the number of times that the file can be copied and burned to disk.</a:t>
            </a:r>
            <a:endParaRPr lang="en-US" sz="20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Defective by Design</a:t>
            </a:r>
            <a:endParaRPr lang="en-US" sz="1000" u="sng" dirty="0">
              <a:hlinkClick r:id="rId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301422"/>
            <a:ext cx="4114800" cy="1938992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There </a:t>
            </a:r>
            <a:r>
              <a:rPr lang="en-US" sz="2000" dirty="0">
                <a:latin typeface="Arial"/>
                <a:cs typeface="Arial"/>
              </a:rPr>
              <a:t>is concern that restrictions on digital products may become tighter, pushing DRM onto hardware, so that it is impossible to make copies of any digital media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562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Intellectual Property Rights &gt; Digital Rights Management (DRM)</a:t>
            </a:r>
          </a:p>
        </p:txBody>
      </p:sp>
      <p:pic>
        <p:nvPicPr>
          <p:cNvPr id="2050" name="Picture 2" descr="G:\Pages\Images\Issue IntelectualProperty\I01.03 sized 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200" y="3004474"/>
            <a:ext cx="3657600" cy="25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486400" y="1310481"/>
            <a:ext cx="3200400" cy="3124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175" indent="4763" eaLnBrk="1" hangingPunct="1">
              <a:buFontTx/>
              <a:buNone/>
            </a:pPr>
            <a:r>
              <a:rPr lang="en-US" sz="2000" dirty="0"/>
              <a:t>The </a:t>
            </a:r>
            <a:r>
              <a:rPr lang="en-US" sz="2000" b="1" dirty="0"/>
              <a:t>Digital Millennium Copyright Act (DMCA)</a:t>
            </a:r>
            <a:r>
              <a:rPr lang="en-US" sz="2000" dirty="0"/>
              <a:t> is a U.S. copyright law designed to reduce illegal digital media copying by criminalizing the production, distribution, and use of technologies designed to circumvent DRM technologies.</a:t>
            </a:r>
            <a:endParaRPr lang="en-US" sz="2000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-1" y="457200"/>
            <a:ext cx="9144001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AFD7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681038" indent="-339725" eaLnBrk="1" hangingPunct="1"/>
            <a:r>
              <a:rPr lang="en-US" sz="4000" dirty="0" smtClean="0"/>
              <a:t>Digital Millennium Copyright Act (DMCA)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4572000"/>
            <a:ext cx="3200400" cy="1200329"/>
          </a:xfrm>
          <a:prstGeom prst="rect">
            <a:avLst/>
          </a:prstGeom>
          <a:solidFill>
            <a:srgbClr val="65AA3B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laws oppose </a:t>
            </a:r>
            <a:r>
              <a:rPr lang="en-US" dirty="0"/>
              <a:t>common public practice, it is common for public unrest to grow around the issue. </a:t>
            </a:r>
            <a:endParaRPr lang="en-US" dirty="0">
              <a:latin typeface="+mn-lt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791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Intellectual Property Rights &gt; Digital Millennium Copyright Act (DMCA)</a:t>
            </a:r>
          </a:p>
        </p:txBody>
      </p:sp>
      <p:pic>
        <p:nvPicPr>
          <p:cNvPr id="3074" name="Picture 2" descr="G:\Pages\Images\I01 Images\I01.04 sized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7199" y="2152929"/>
            <a:ext cx="4572000" cy="335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4871065"/>
              </p:ext>
            </p:extLst>
          </p:nvPr>
        </p:nvGraphicFramePr>
        <p:xfrm>
          <a:off x="609600" y="2743200"/>
          <a:ext cx="7315200" cy="2301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4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AFD7"/>
                          </a:solidFill>
                        </a:rPr>
                        <a:t>Terms 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>
                        <a:buFont typeface="Arial" pitchFamily="34" charset="0"/>
                        <a:buChar char="•"/>
                      </a:pPr>
                      <a:r>
                        <a:rPr lang="en-US" i="1" dirty="0" smtClean="0"/>
                        <a:t>Intellectual Property</a:t>
                      </a:r>
                      <a:endParaRPr lang="en-US" i="1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Piracy</a:t>
                      </a:r>
                      <a:endParaRPr lang="en-US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Copyright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Plagiarism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Trademark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Rights Management (DRM)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 secret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Millennium Copyright Act (DMCA)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Patent</a:t>
                      </a: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4950" indent="-179388" algn="l" defTabSz="457200" rtl="0" eaLnBrk="1" latinLnBrk="0" hangingPunct="1">
                        <a:buFont typeface="Arial" pitchFamily="34" charset="0"/>
                        <a:buChar char="•"/>
                      </a:pPr>
                      <a:endParaRPr lang="en-US" sz="18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457200"/>
            <a:ext cx="9144000" cy="213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0" indent="-290513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Intellectual Property Rights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6248400"/>
            <a:ext cx="8229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>
                <a:solidFill>
                  <a:srgbClr val="65AA3B"/>
                </a:solidFill>
              </a:rPr>
              <a:t>&gt; </a:t>
            </a:r>
            <a:r>
              <a:rPr lang="en-US" sz="1100" b="1" dirty="0" smtClean="0">
                <a:solidFill>
                  <a:srgbClr val="65AA3B"/>
                </a:solidFill>
              </a:rPr>
              <a:t>Intellectual Property Rights &gt; See your eBook for more information about these terms</a:t>
            </a:r>
          </a:p>
        </p:txBody>
      </p:sp>
    </p:spTree>
    <p:extLst>
      <p:ext uri="{BB962C8B-B14F-4D97-AF65-F5344CB8AC3E}">
        <p14:creationId xmlns:p14="http://schemas.microsoft.com/office/powerpoint/2010/main" xmlns="" val="12891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T3_Theme1">
  <a:themeElements>
    <a:clrScheme name="1_CT3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T3_Theme1">
      <a:majorFont>
        <a:latin typeface="Calibri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T3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8207</TotalTime>
  <Words>534</Words>
  <Application>Microsoft Office PowerPoint</Application>
  <PresentationFormat>On-screen Show 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1_CT3_Theme1</vt:lpstr>
      <vt:lpstr>Image</vt:lpstr>
      <vt:lpstr>Slide 1</vt:lpstr>
      <vt:lpstr>Slide 2</vt:lpstr>
      <vt:lpstr>Piracy</vt:lpstr>
      <vt:lpstr>Plagiarism</vt:lpstr>
      <vt:lpstr>Digital Rights Management (DRM)</vt:lpstr>
      <vt:lpstr>Slide 6</vt:lpstr>
      <vt:lpstr>Slide 7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Related Social Issues</dc:title>
  <dc:subject>Issues</dc:subject>
  <dc:creator>Brenda Jacobsen</dc:creator>
  <cp:keywords>Intellectual Property, Freedom of Speech, Privacy, Ethics, Globalization, Digital Life</cp:keywords>
  <cp:lastModifiedBy>Ang</cp:lastModifiedBy>
  <cp:revision>115</cp:revision>
  <dcterms:created xsi:type="dcterms:W3CDTF">2011-03-09T18:37:51Z</dcterms:created>
  <dcterms:modified xsi:type="dcterms:W3CDTF">2013-06-17T13:23:23Z</dcterms:modified>
</cp:coreProperties>
</file>