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6"/>
  </p:notesMasterIdLst>
  <p:handoutMasterIdLst>
    <p:handoutMasterId r:id="rId17"/>
  </p:handoutMasterIdLst>
  <p:sldIdLst>
    <p:sldId id="292" r:id="rId2"/>
    <p:sldId id="301" r:id="rId3"/>
    <p:sldId id="265" r:id="rId4"/>
    <p:sldId id="311" r:id="rId5"/>
    <p:sldId id="257" r:id="rId6"/>
    <p:sldId id="266" r:id="rId7"/>
    <p:sldId id="267" r:id="rId8"/>
    <p:sldId id="312" r:id="rId9"/>
    <p:sldId id="316" r:id="rId10"/>
    <p:sldId id="294" r:id="rId11"/>
    <p:sldId id="269" r:id="rId12"/>
    <p:sldId id="296" r:id="rId13"/>
    <p:sldId id="277" r:id="rId14"/>
    <p:sldId id="31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58" autoAdjust="0"/>
    <p:restoredTop sz="86331" autoAdjust="0"/>
  </p:normalViewPr>
  <p:slideViewPr>
    <p:cSldViewPr>
      <p:cViewPr varScale="1">
        <p:scale>
          <a:sx n="64" d="100"/>
          <a:sy n="6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31AAA-609B-4836-84FA-D68CEF4B7477}" type="datetimeFigureOut">
              <a:rPr lang="en-US" smtClean="0"/>
              <a:pPr/>
              <a:t>6/14/2013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A0A5-17C5-4B8B-A09D-BE431D8BC9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108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8D54CD-FACA-4512-ACEA-2376F0BE2E82}" type="datetime1">
              <a:rPr lang="en-US"/>
              <a:pPr/>
              <a:t>6/14/2013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B6CE11-D04F-4850-91F6-64E6D43502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739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CEE3CA-FC33-4BD4-A701-66D9B7232840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31808-8ECC-4099-B0BE-F64C17CB4B1E}" type="slidenum">
              <a:rPr lang="en-US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982913-A8FC-48D0-A127-4276E9DD0FED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759477-BBFD-45FB-8B7E-568AC7DB7416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4CB106-20AD-41B9-8087-1522147F104B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A31808-8ECC-4099-B0BE-F64C17CB4B1E}" type="slidenum">
              <a:rPr lang="en-US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475D4C-A9E6-44A1-A747-A89E86A0D9FC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C68849-B95D-4C2A-A355-7FA22CED9CB3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7E3B5-7B0E-47D1-A134-DB795A878BA2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7C9055-0F50-4BAA-A0CB-DE6AFEF4704C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FD4414-2296-45C6-9690-0F3388345FD0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F69F0D-81D4-4616-8E5C-8F02C6C9D955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03CC67-17D3-445E-AB3B-259A34961ADA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475D4C-A9E6-44A1-A747-A89E86A0D9FC}" type="slidenum">
              <a:rPr lang="en-US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1099" name="Image" r:id="rId14" imgW="13714286" imgH="8584127" progId="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1100" name="Image" r:id="rId15" imgW="13714286" imgH="1320635" progId="">
              <p:embed/>
            </p:oleObj>
          </a:graphicData>
        </a:graphic>
      </p:graphicFrame>
      <p:pic>
        <p:nvPicPr>
          <p:cNvPr id="1028" name="Picture 4" descr="EmergeGree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RjF3hqKm93Q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PWmyWuJ3Z1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outu.be/LQk3SuP3TL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E8oK625Bw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uFVsaFCzs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w7GtnXuDHt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fhjuZMEJ4-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yamaha.com/musicproduc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KtlK7sn0J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yamaha.com/musicproduc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osgaVFfCd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yamaha.com/musicproduc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z0g7Phfc49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maha.com/musicproduction" TargetMode="External"/><Relationship Id="rId4" Type="http://schemas.openxmlformats.org/officeDocument/2006/relationships/hyperlink" Target="http://youtu.be/ACxGUowYcS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457200" y="2133600"/>
            <a:ext cx="43434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/>
              <a:t>electronic commerce</a:t>
            </a:r>
            <a:r>
              <a:rPr lang="en-US" dirty="0"/>
              <a:t> refers to systems that support electronically executed business transactions.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i="1" dirty="0" smtClean="0"/>
          </a:p>
        </p:txBody>
      </p:sp>
      <p:sp>
        <p:nvSpPr>
          <p:cNvPr id="14341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144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Ecommerce</a:t>
            </a:r>
          </a:p>
        </p:txBody>
      </p:sp>
      <p:sp>
        <p:nvSpPr>
          <p:cNvPr id="14343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632200" cy="21463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2520699"/>
              </p:ext>
            </p:extLst>
          </p:nvPr>
        </p:nvGraphicFramePr>
        <p:xfrm>
          <a:off x="533400" y="4861560"/>
          <a:ext cx="3213100" cy="100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3100"/>
              </a:tblGrid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Ecommerce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Implementation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Ecommerce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Technologies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038600" y="5715000"/>
            <a:ext cx="487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Gene Alvarez, Gartner, Discusses the Impact of Mobility in Ecommerce</a:t>
            </a:r>
            <a:endParaRPr lang="en-US" sz="1000" u="sng" dirty="0">
              <a:hlinkClick r:id="rId5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8959525"/>
              </p:ext>
            </p:extLst>
          </p:nvPr>
        </p:nvGraphicFramePr>
        <p:xfrm>
          <a:off x="1490186" y="4015740"/>
          <a:ext cx="2582228" cy="3962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43280"/>
                <a:gridCol w="860743"/>
                <a:gridCol w="878205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B2C</a:t>
                      </a:r>
                      <a:endParaRPr lang="en-US" sz="2000" b="1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B2B</a:t>
                      </a:r>
                      <a:endParaRPr lang="en-US" sz="2000" b="1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C2C</a:t>
                      </a:r>
                      <a:endParaRPr lang="en-US" sz="2000" b="1" dirty="0"/>
                    </a:p>
                  </a:txBody>
                  <a:tcPr>
                    <a:solidFill>
                      <a:srgbClr val="65AA3B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G:\Pages\Concepts&amp;Issues\EcommerceImages\C09.00.00-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630168" cy="26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228600" y="2590800"/>
            <a:ext cx="4800600" cy="20260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include </a:t>
            </a:r>
            <a:r>
              <a:rPr lang="en-US" dirty="0"/>
              <a:t>software and systems that support safe and secure transactions </a:t>
            </a:r>
            <a:r>
              <a:rPr lang="en-US" dirty="0" smtClean="0"/>
              <a:t>over</a:t>
            </a:r>
            <a:br>
              <a:rPr lang="en-US" dirty="0" smtClean="0"/>
            </a:br>
            <a:r>
              <a:rPr lang="en-US" dirty="0" smtClean="0"/>
              <a:t>networks </a:t>
            </a:r>
            <a:r>
              <a:rPr lang="en-US" dirty="0"/>
              <a:t>and the Internet,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make ecommerce </a:t>
            </a:r>
            <a:r>
              <a:rPr lang="en-US" dirty="0"/>
              <a:t>possible.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3088" indent="-228600" eaLnBrk="1" hangingPunct="1">
              <a:spcBef>
                <a:spcPts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Ecommerce Technologies</a:t>
            </a:r>
            <a:endParaRPr lang="en-US" sz="6600" b="1" dirty="0">
              <a:solidFill>
                <a:srgbClr val="00AFD7"/>
              </a:solidFill>
              <a:latin typeface="Calibri" charset="0"/>
            </a:endParaRPr>
          </a:p>
        </p:txBody>
      </p:sp>
      <p:pic>
        <p:nvPicPr>
          <p:cNvPr id="8" name="Picture 7" descr="C09.02.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0" y="2209800"/>
            <a:ext cx="3654745" cy="24384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131605"/>
              </p:ext>
            </p:extLst>
          </p:nvPr>
        </p:nvGraphicFramePr>
        <p:xfrm>
          <a:off x="457200" y="4648200"/>
          <a:ext cx="3708400" cy="1325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400"/>
              </a:tblGrid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Electronic Data Interchange (EDI)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Ecommerce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Host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Ecash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Square is for Everyone</a:t>
            </a:r>
            <a:endParaRPr lang="en-US" sz="1000" u="sng" dirty="0">
              <a:hlinkClick r:id="rId5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Electronic Data Interchange (EDI) 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04800" y="3276600"/>
            <a:ext cx="4267200" cy="256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Electronic data interchange (EDI)</a:t>
            </a:r>
            <a:r>
              <a:rPr lang="en-US" sz="2000" dirty="0"/>
              <a:t> uses private communications networks called value-added networks (VANs), as well as secure Internet technologies, to transmit standardized transaction data between business partners and suppliers.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1248508"/>
            <a:ext cx="6769100" cy="2082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Supply Chain Problems Solved with DiCentral</a:t>
            </a:r>
            <a:endParaRPr lang="en-US" sz="1000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3897581"/>
            <a:ext cx="3817471" cy="132343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Long before the birth of </a:t>
            </a:r>
            <a:r>
              <a:rPr lang="en-US" sz="2000" dirty="0" smtClean="0"/>
              <a:t>the Internet, electronic data interchange was developed to transfer </a:t>
            </a:r>
            <a:r>
              <a:rPr lang="en-US" sz="2000" dirty="0"/>
              <a:t>funds electronically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199" y="6248400"/>
            <a:ext cx="8389471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Technologies &gt; Electronic Data Interchange (EDI)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 bwMode="auto">
          <a:xfrm>
            <a:off x="457200" y="1815307"/>
            <a:ext cx="4194734" cy="16906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b="1" dirty="0" smtClean="0"/>
              <a:t>ecommerce </a:t>
            </a:r>
            <a:r>
              <a:rPr lang="en-US" sz="2000" b="1" dirty="0"/>
              <a:t>host</a:t>
            </a:r>
            <a:r>
              <a:rPr lang="en-US" sz="2000" dirty="0"/>
              <a:t> is a company that takes on some or all of the responsibility of setting up and maintaining an </a:t>
            </a:r>
            <a:r>
              <a:rPr lang="en-US" sz="2000" dirty="0" smtClean="0"/>
              <a:t>ecommerce website </a:t>
            </a:r>
            <a:r>
              <a:rPr lang="en-US" sz="2000" dirty="0"/>
              <a:t>and system for a business. </a:t>
            </a:r>
            <a:endParaRPr lang="en-US" sz="20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34822" name="Text Placeholder 7"/>
          <p:cNvSpPr>
            <a:spLocks noGrp="1"/>
          </p:cNvSpPr>
          <p:nvPr>
            <p:ph type="body" sz="half" idx="4294967295"/>
          </p:nvPr>
        </p:nvSpPr>
        <p:spPr bwMode="auto">
          <a:xfrm>
            <a:off x="431800" y="4495800"/>
            <a:ext cx="8280400" cy="1066800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kern="1200" dirty="0">
                <a:latin typeface="Arial" charset="0"/>
                <a:cs typeface="Arial" charset="0"/>
              </a:rPr>
              <a:t>Setting up and maintaining the infrastructure necessary for ecommerce </a:t>
            </a:r>
            <a:r>
              <a:rPr lang="en-US" sz="2000" kern="1200" dirty="0" smtClean="0">
                <a:latin typeface="Arial" charset="0"/>
                <a:cs typeface="Arial" charset="0"/>
              </a:rPr>
              <a:t>is </a:t>
            </a:r>
            <a:r>
              <a:rPr lang="en-US" sz="2000" kern="1200" dirty="0">
                <a:latin typeface="Arial" charset="0"/>
                <a:cs typeface="Arial" charset="0"/>
              </a:rPr>
              <a:t>a big job. Most companies choose to outsource  these tasks to professional ecommerce hosting companies.</a:t>
            </a:r>
          </a:p>
        </p:txBody>
      </p:sp>
      <p:sp>
        <p:nvSpPr>
          <p:cNvPr id="34823" name="Title 9"/>
          <p:cNvSpPr>
            <a:spLocks noGrp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Ecommerce Host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Turn Your Idea Into an Online Business with Volusion</a:t>
            </a:r>
            <a:endParaRPr lang="en-US" sz="1000" u="sng" dirty="0" smtClean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199" y="6248400"/>
            <a:ext cx="8389471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Technologies &gt; Ecommerce Host</a:t>
            </a:r>
          </a:p>
        </p:txBody>
      </p:sp>
      <p:pic>
        <p:nvPicPr>
          <p:cNvPr id="8194" name="Picture 2" descr="G:\Pages\Concepts&amp;Issues\EcommerceImages\C09.02.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304" y="1320800"/>
            <a:ext cx="4050792" cy="27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Ecash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219200"/>
            <a:ext cx="838947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Ecash</a:t>
            </a:r>
            <a:r>
              <a:rPr lang="en-US" sz="2000" dirty="0" smtClean="0"/>
              <a:t> </a:t>
            </a:r>
            <a:r>
              <a:rPr lang="en-US" sz="2000" dirty="0"/>
              <a:t>or </a:t>
            </a:r>
            <a:r>
              <a:rPr lang="en-US" sz="2000" b="1" dirty="0"/>
              <a:t>electronic cash</a:t>
            </a:r>
            <a:r>
              <a:rPr lang="en-US" sz="2000" dirty="0"/>
              <a:t> is a </a:t>
            </a:r>
            <a:r>
              <a:rPr lang="en-US" sz="2000" dirty="0" smtClean="0"/>
              <a:t>web </a:t>
            </a:r>
            <a:r>
              <a:rPr lang="en-US" sz="2000" dirty="0"/>
              <a:t>service that provides a private and secure method of transferring funds from a bank account or credit card to online vendors or individuals.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Google Wallet Overview</a:t>
            </a:r>
            <a:endParaRPr lang="en-US" sz="1000" u="sng" dirty="0" smtClean="0"/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457199" y="3034354"/>
            <a:ext cx="2514601" cy="1955864"/>
          </a:xfrm>
          <a:prstGeom prst="rect">
            <a:avLst/>
          </a:prstGeom>
          <a:solidFill>
            <a:srgbClr val="65AA3B">
              <a:alpha val="20000"/>
            </a:srgbClr>
          </a:solidFill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Ecash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expands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ecommerce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individuals who might not otherwise be able or willing to participate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199" y="6248400"/>
            <a:ext cx="8389471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Technologies &gt; Ecash</a:t>
            </a:r>
          </a:p>
        </p:txBody>
      </p:sp>
      <p:pic>
        <p:nvPicPr>
          <p:cNvPr id="9218" name="Picture 2" descr="G:\Pages\Concepts&amp;Issues\EcommerceImages\C09.02.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4860" y="2368176"/>
            <a:ext cx="5491810" cy="3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76461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spcBef>
                <a:spcPts val="0"/>
              </a:spcBef>
              <a:buFontTx/>
              <a:buNone/>
            </a:pPr>
            <a:r>
              <a:rPr lang="en-US" sz="5400" b="1" dirty="0" smtClean="0">
                <a:solidFill>
                  <a:srgbClr val="00AFD7"/>
                </a:solidFill>
                <a:latin typeface="Calibri" charset="0"/>
              </a:rPr>
              <a:t>Ecommerce Technologies</a:t>
            </a:r>
            <a:endParaRPr lang="en-US" sz="5400" b="1" dirty="0">
              <a:solidFill>
                <a:srgbClr val="00AFD7"/>
              </a:solidFill>
              <a:latin typeface="Calibri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7196425"/>
              </p:ext>
            </p:extLst>
          </p:nvPr>
        </p:nvGraphicFramePr>
        <p:xfrm>
          <a:off x="533400" y="1600200"/>
          <a:ext cx="3891280" cy="252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28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Ecommerce Technologies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 Data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Interchange (EDI)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Value-Added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Network (VAN)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Ecommerce Host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Ecash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457199" y="6248400"/>
            <a:ext cx="8389471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Technologies &gt; </a:t>
            </a:r>
            <a:r>
              <a:rPr lang="en-US" sz="1100" b="1" dirty="0">
                <a:solidFill>
                  <a:srgbClr val="65AA3B"/>
                </a:solidFill>
              </a:rPr>
              <a:t>See your e-book for more information about these terms</a:t>
            </a:r>
            <a:endParaRPr lang="en-US" sz="1100" b="1" dirty="0" smtClean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4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sz="quarter" idx="4294967295"/>
          </p:nvPr>
        </p:nvSpPr>
        <p:spPr bwMode="auto">
          <a:xfrm>
            <a:off x="688799" y="2746486"/>
            <a:ext cx="46482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… </a:t>
            </a:r>
            <a:r>
              <a:rPr lang="en-US" dirty="0" smtClean="0"/>
              <a:t>refers </a:t>
            </a:r>
            <a:r>
              <a:rPr lang="en-US" dirty="0"/>
              <a:t>to the manner in which </a:t>
            </a:r>
            <a:r>
              <a:rPr lang="en-US" dirty="0" smtClean="0"/>
              <a:t>ecommerce </a:t>
            </a:r>
            <a:r>
              <a:rPr lang="en-US" dirty="0"/>
              <a:t>addresses the needs of buyers and sellers.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3088" indent="-228600" eaLnBrk="1" hangingPunct="1">
              <a:spcBef>
                <a:spcPts val="0"/>
              </a:spcBef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charset="0"/>
              </a:rPr>
              <a:t>Ecommerce Implementation</a:t>
            </a:r>
          </a:p>
        </p:txBody>
      </p:sp>
      <p:pic>
        <p:nvPicPr>
          <p:cNvPr id="11" name="Picture 10" descr="C09.01.00_NE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20740" y="2438400"/>
            <a:ext cx="2865120" cy="191157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6845934"/>
              </p:ext>
            </p:extLst>
          </p:nvPr>
        </p:nvGraphicFramePr>
        <p:xfrm>
          <a:off x="234598" y="4267200"/>
          <a:ext cx="5328002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0002"/>
                <a:gridCol w="3048000"/>
              </a:tblGrid>
              <a:tr h="320040">
                <a:tc gridSpan="2"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Etail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B2B Electronic Exchange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Online Auctions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Mcommerce</a:t>
                      </a: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B2B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Global Supply Management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Online Advertising</a:t>
                      </a:r>
                    </a:p>
                    <a:p>
                      <a:pPr marL="233363" indent="-179388" algn="l"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91200" y="4405008"/>
            <a:ext cx="3124200" cy="132343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Some form of </a:t>
            </a:r>
            <a:r>
              <a:rPr lang="en-US" sz="2000" dirty="0" smtClean="0"/>
              <a:t>ecommerce </a:t>
            </a:r>
            <a:r>
              <a:rPr lang="en-US" sz="2000" dirty="0"/>
              <a:t>is behind just about all business transactions today.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038600" y="5715000"/>
            <a:ext cx="4876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Shopping Online? These Robots Will Fill Your Order</a:t>
            </a:r>
            <a:endParaRPr lang="en-US" sz="1000" u="sng" dirty="0">
              <a:hlinkClick r:id="rId5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486400" y="1447800"/>
            <a:ext cx="31242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/>
              <a:t>Etail</a:t>
            </a:r>
            <a:r>
              <a:rPr lang="en-US" sz="2000" dirty="0" smtClean="0"/>
              <a:t> refers to several forms of electronic retail business that make up B2C ecommerce.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Etail</a:t>
            </a:r>
          </a:p>
        </p:txBody>
      </p:sp>
      <p:sp>
        <p:nvSpPr>
          <p:cNvPr id="18438" name="Picture Placeholder 11"/>
          <p:cNvSpPr txBox="1">
            <a:spLocks/>
          </p:cNvSpPr>
          <p:nvPr/>
        </p:nvSpPr>
        <p:spPr bwMode="auto">
          <a:xfrm>
            <a:off x="457200" y="3810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Augmented Reality Online Shopping</a:t>
            </a:r>
            <a:endParaRPr lang="en-US" sz="1000" u="sng" dirty="0">
              <a:hlinkClick r:id="rId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272118"/>
            <a:ext cx="3124200" cy="224676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Etail </a:t>
            </a:r>
            <a:r>
              <a:rPr lang="en-US" sz="2000" dirty="0"/>
              <a:t>has dramatically influenced the way people shop by providing customers with product information and the ability to comparison shop online. 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57200" y="6248400"/>
            <a:ext cx="5334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Implementation &gt; Etail</a:t>
            </a:r>
          </a:p>
        </p:txBody>
      </p:sp>
      <p:pic>
        <p:nvPicPr>
          <p:cNvPr id="3074" name="Picture 2" descr="G:\Pages\Concepts&amp;Issues\EcommerceImages\C09.01.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6740"/>
            <a:ext cx="4553712" cy="32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80219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Online Auctions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95300" y="4927688"/>
            <a:ext cx="81534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Online auctions</a:t>
            </a:r>
            <a:r>
              <a:rPr lang="en-US" sz="2000" dirty="0"/>
              <a:t>, clearinghouses, and marketplaces provide a platform for businesses and individuals to sell their products and belongings</a:t>
            </a:r>
            <a:r>
              <a:rPr lang="en-US" sz="2000" dirty="0" smtClean="0"/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Ebay Parody Song - Weird Al Yankovic</a:t>
            </a:r>
            <a:endParaRPr lang="en-US" sz="1000" u="sng" dirty="0">
              <a:hlinkClick r:id="rId4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6019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Implementation &gt; Online Auctions</a:t>
            </a:r>
          </a:p>
        </p:txBody>
      </p:sp>
      <p:pic>
        <p:nvPicPr>
          <p:cNvPr id="4098" name="Picture 2" descr="G:\Pages\Concepts&amp;Issues\EcommerceImages\C09.01.02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486400" cy="37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7174" y="838200"/>
            <a:ext cx="4141076" cy="2438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B2B Global Supply Management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600200"/>
            <a:ext cx="43434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global supply management (GSM)</a:t>
            </a:r>
            <a:r>
              <a:rPr lang="en-US" sz="2000" dirty="0"/>
              <a:t> service provides methods for businesses to find the best deals on the global market for raw materials and supplies needed to manufacture their products.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3"/>
              </a:rPr>
              <a:t>Video: Alibaba.com Business Tips: Finding Suppliers and Manufacturers</a:t>
            </a:r>
            <a:endParaRPr lang="en-US" sz="1000" u="sng" dirty="0">
              <a:hlinkClick r:id="rId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778984"/>
            <a:ext cx="4114800" cy="1631216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</a:t>
            </a:r>
            <a:r>
              <a:rPr lang="en-US" sz="2000" dirty="0" smtClean="0"/>
              <a:t>ou </a:t>
            </a:r>
            <a:r>
              <a:rPr lang="en-US" sz="2000" dirty="0"/>
              <a:t>know that the Internet serves as an ideal way for businesses to connect. The real challenge lies in organizing relationships between businesses. 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auto">
          <a:xfrm>
            <a:off x="457200" y="6248400"/>
            <a:ext cx="7315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Implementation &gt; B2B Global Supply Management</a:t>
            </a:r>
          </a:p>
        </p:txBody>
      </p:sp>
      <p:pic>
        <p:nvPicPr>
          <p:cNvPr id="5122" name="Picture 2" descr="G:\Pages\Concepts&amp;Issues\EcommerceImages\C09.01.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4336" y="1763901"/>
            <a:ext cx="3941064" cy="333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B2B Electronic Exchange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199" y="1537212"/>
            <a:ext cx="3116543" cy="26199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An </a:t>
            </a:r>
            <a:r>
              <a:rPr lang="en-US" sz="2000" b="1" dirty="0"/>
              <a:t>electronic exchange</a:t>
            </a:r>
            <a:r>
              <a:rPr lang="en-US" sz="2000" dirty="0"/>
              <a:t> is an industry-specific </a:t>
            </a:r>
            <a:r>
              <a:rPr lang="en-US" sz="2000" dirty="0" smtClean="0"/>
              <a:t>web </a:t>
            </a:r>
            <a:r>
              <a:rPr lang="en-US" sz="2000" dirty="0"/>
              <a:t>resource created to provide a convenient centralized platform for B2B </a:t>
            </a:r>
            <a:r>
              <a:rPr lang="en-US" sz="2000" dirty="0" smtClean="0"/>
              <a:t>ecommerce </a:t>
            </a:r>
            <a:r>
              <a:rPr lang="en-US" sz="2000" dirty="0"/>
              <a:t>among manufacturers, suppliers, and customers</a:t>
            </a:r>
            <a:r>
              <a:rPr lang="en-US" sz="20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572000"/>
            <a:ext cx="8378824" cy="1323439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Businesses competing in the same industry sometimes find it beneficial to cooperate in order to advance the industry. Electronic exchanges are based on this philosophy and act as a bridge between competitors, buyers, and sellers within a specific industry. 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7391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 smtClean="0">
                <a:solidFill>
                  <a:srgbClr val="65AA3B"/>
                </a:solidFill>
              </a:rPr>
              <a:t>&gt; Ecommerce &gt; Ecommerce Implementation &gt; B2B Electronic Exchange</a:t>
            </a:r>
          </a:p>
        </p:txBody>
      </p:sp>
      <p:pic>
        <p:nvPicPr>
          <p:cNvPr id="6146" name="Picture 2" descr="G:\Pages\Concepts&amp;Issues\EcommerceImages\C09.01.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19970"/>
            <a:ext cx="4261104" cy="325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Mcommerce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1314566"/>
            <a:ext cx="3162300" cy="20355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Mcommerce</a:t>
            </a:r>
            <a:r>
              <a:rPr lang="en-US" sz="2000" dirty="0"/>
              <a:t>, or </a:t>
            </a:r>
            <a:r>
              <a:rPr lang="en-US" sz="2000" b="1" dirty="0"/>
              <a:t>mobile commerce</a:t>
            </a:r>
            <a:r>
              <a:rPr lang="en-US" sz="2000" dirty="0"/>
              <a:t>, is a form of </a:t>
            </a:r>
            <a:r>
              <a:rPr lang="en-US" sz="2000" dirty="0" smtClean="0"/>
              <a:t>ecommerce </a:t>
            </a:r>
            <a:r>
              <a:rPr lang="en-US" sz="2000" dirty="0"/>
              <a:t>that takes place over wireless mobile devices such as smart phones and tablets</a:t>
            </a:r>
            <a:r>
              <a:rPr lang="en-US" sz="2000" dirty="0" smtClean="0"/>
              <a:t>.</a:t>
            </a:r>
          </a:p>
          <a:p>
            <a:pPr marL="3175" indent="4763" eaLnBrk="1" hangingPunct="1">
              <a:buFontTx/>
              <a:buNone/>
            </a:pPr>
            <a:endParaRPr lang="en-US" dirty="0" smtClean="0"/>
          </a:p>
          <a:p>
            <a:pPr marL="3175" indent="4763" eaLnBrk="1" hangingPunct="1">
              <a:buFontTx/>
              <a:buNone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05400" y="1049618"/>
            <a:ext cx="3632200" cy="2565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Zaarly: Buyer and Seller</a:t>
            </a:r>
            <a:endParaRPr lang="en-US" sz="1000" u="sng" dirty="0">
              <a:hlinkClick r:id="rId5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76008"/>
            <a:ext cx="3200400" cy="1938992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Mcommerce </a:t>
            </a:r>
            <a:r>
              <a:rPr lang="en-US" sz="2000" dirty="0"/>
              <a:t>isn’t just about digital merchandise; today just about any product or service can be purchased from a mobile device.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6248400"/>
            <a:ext cx="594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Implementation &gt; Mcommerce</a:t>
            </a:r>
          </a:p>
        </p:txBody>
      </p:sp>
      <p:pic>
        <p:nvPicPr>
          <p:cNvPr id="7170" name="Picture 2" descr="G:\Pages\Concepts&amp;Issues\EcommerceImages\C09.01.05-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95443"/>
            <a:ext cx="3200400" cy="23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4488" eaLnBrk="1" hangingPunct="1"/>
            <a:r>
              <a:rPr lang="en-US" sz="4000" dirty="0" smtClean="0"/>
              <a:t>Online Advertising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9900" y="1270000"/>
            <a:ext cx="4419600" cy="1447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Online advertising </a:t>
            </a:r>
            <a:r>
              <a:rPr lang="en-US" sz="2000" dirty="0"/>
              <a:t>provides businesses with many options for informing the public about products and services on the Internet and </a:t>
            </a:r>
            <a:r>
              <a:rPr lang="en-US" sz="2000" dirty="0" smtClean="0"/>
              <a:t>web</a:t>
            </a:r>
            <a:r>
              <a:rPr lang="en-US" sz="2000" dirty="0"/>
              <a:t>.</a:t>
            </a:r>
            <a:r>
              <a:rPr lang="en-US" sz="2000" b="1" dirty="0"/>
              <a:t> 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86400" y="1270000"/>
            <a:ext cx="2946400" cy="4419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434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Links:</a:t>
            </a:r>
          </a:p>
          <a:p>
            <a:pPr algn="r"/>
            <a:r>
              <a:rPr lang="en-US" sz="1000" u="sng" dirty="0" smtClean="0">
                <a:hlinkClick r:id="rId4"/>
              </a:rPr>
              <a:t>Video: What's YOUR Social Media Marketing Strategy?</a:t>
            </a:r>
            <a:endParaRPr lang="en-US" sz="1000" u="sng" dirty="0">
              <a:hlinkClick r:id="rId5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35055"/>
            <a:ext cx="4419600" cy="2554545"/>
          </a:xfrm>
          <a:prstGeom prst="rect">
            <a:avLst/>
          </a:prstGeom>
          <a:solidFill>
            <a:srgbClr val="65AA3B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There are many methods for advertising online, including search engine optimization, online business partnerships, ad-sponsored </a:t>
            </a:r>
            <a:r>
              <a:rPr lang="en-US" sz="2000" dirty="0" smtClean="0"/>
              <a:t>websites, </a:t>
            </a:r>
            <a:r>
              <a:rPr lang="en-US" sz="2000" dirty="0"/>
              <a:t>games and </a:t>
            </a:r>
            <a:r>
              <a:rPr lang="en-US" sz="2000" dirty="0" smtClean="0"/>
              <a:t>apps, pages </a:t>
            </a:r>
            <a:r>
              <a:rPr lang="en-US" sz="2000" dirty="0"/>
              <a:t>on Facebook or Google+, </a:t>
            </a:r>
            <a:r>
              <a:rPr lang="en-US" sz="2000" dirty="0" smtClean="0"/>
              <a:t>email</a:t>
            </a:r>
            <a:r>
              <a:rPr lang="en-US" sz="2000" dirty="0"/>
              <a:t>, social media, daily deals pop-ups, </a:t>
            </a:r>
            <a:r>
              <a:rPr lang="en-US" sz="2000" dirty="0" smtClean="0"/>
              <a:t>and location-based </a:t>
            </a:r>
            <a:r>
              <a:rPr lang="en-US" sz="2000" dirty="0"/>
              <a:t>ads. 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66294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Implementation &gt; Online Advertising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0" y="457200"/>
            <a:ext cx="9144000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indent="1588" eaLnBrk="1" hangingPunct="1">
              <a:spcBef>
                <a:spcPts val="0"/>
              </a:spcBef>
              <a:buFontTx/>
              <a:buNone/>
            </a:pPr>
            <a:r>
              <a:rPr lang="en-US" sz="5400" b="1" dirty="0" smtClean="0">
                <a:solidFill>
                  <a:srgbClr val="00AFD7"/>
                </a:solidFill>
                <a:latin typeface="Calibri" charset="0"/>
              </a:rPr>
              <a:t>Ecommerce Implementation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101378"/>
              </p:ext>
            </p:extLst>
          </p:nvPr>
        </p:nvGraphicFramePr>
        <p:xfrm>
          <a:off x="533400" y="1600200"/>
          <a:ext cx="2476500" cy="3992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4000" b="1" kern="1200" dirty="0" smtClean="0">
                          <a:solidFill>
                            <a:srgbClr val="00AFD7"/>
                          </a:solidFill>
                          <a:latin typeface="+mj-lt"/>
                          <a:ea typeface="+mn-ea"/>
                          <a:cs typeface="+mn-cs"/>
                        </a:rPr>
                        <a:t>Terms</a:t>
                      </a:r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Ecommerce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-to-consumer (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B2C)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Business-to-business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(B2B)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Consumer-to-consumer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(C2C)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Ecommerce Implementation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Etail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8010709"/>
              </p:ext>
            </p:extLst>
          </p:nvPr>
        </p:nvGraphicFramePr>
        <p:xfrm>
          <a:off x="3162300" y="1325881"/>
          <a:ext cx="25908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</a:tblGrid>
              <a:tr h="64008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Cybermall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Auctions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B2B Global Supply Management (GSM)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Collaborative Business Commerce Solutions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Spend Management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Services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B2B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Electronic Exchange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5960111"/>
              </p:ext>
            </p:extLst>
          </p:nvPr>
        </p:nvGraphicFramePr>
        <p:xfrm>
          <a:off x="5905500" y="1295400"/>
          <a:ext cx="2971800" cy="371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</a:tblGrid>
              <a:tr h="594735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00AFD7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296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Mcommerce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019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Proximity Payment 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296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Advertising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019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Search Engine Optimization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296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Reputation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Management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3019">
                <a:tc>
                  <a:txBody>
                    <a:bodyPr/>
                    <a:lstStyle/>
                    <a:p>
                      <a:pPr marL="228600" marR="0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Location-based advertising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Placeholder 5"/>
          <p:cNvSpPr txBox="1">
            <a:spLocks/>
          </p:cNvSpPr>
          <p:nvPr/>
        </p:nvSpPr>
        <p:spPr bwMode="auto">
          <a:xfrm>
            <a:off x="457200" y="6248400"/>
            <a:ext cx="8610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Concepts </a:t>
            </a:r>
            <a:r>
              <a:rPr lang="en-US" sz="1100" b="1" dirty="0">
                <a:solidFill>
                  <a:srgbClr val="65AA3B"/>
                </a:solidFill>
              </a:rPr>
              <a:t>&gt; </a:t>
            </a:r>
            <a:r>
              <a:rPr lang="en-US" sz="1100" b="1" dirty="0" smtClean="0">
                <a:solidFill>
                  <a:srgbClr val="65AA3B"/>
                </a:solidFill>
              </a:rPr>
              <a:t>Ecommerce &gt; Ecommerce </a:t>
            </a:r>
            <a:r>
              <a:rPr lang="en-US" sz="1100" b="1" dirty="0">
                <a:solidFill>
                  <a:srgbClr val="65AA3B"/>
                </a:solidFill>
              </a:rPr>
              <a:t>Implementation &gt; See your e-book for more information about these terms</a:t>
            </a:r>
            <a:endParaRPr lang="en-US" sz="1100" b="1" dirty="0" smtClean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9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8249</TotalTime>
  <Words>900</Words>
  <Application>Microsoft Office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1_CT3_Theme1</vt:lpstr>
      <vt:lpstr>Image</vt:lpstr>
      <vt:lpstr>Slide 1</vt:lpstr>
      <vt:lpstr>Slide 2</vt:lpstr>
      <vt:lpstr>Etail</vt:lpstr>
      <vt:lpstr>Online Auctions</vt:lpstr>
      <vt:lpstr>B2B Global Supply Management </vt:lpstr>
      <vt:lpstr>B2B Electronic Exchange</vt:lpstr>
      <vt:lpstr>Mcommerce</vt:lpstr>
      <vt:lpstr>Online Advertising</vt:lpstr>
      <vt:lpstr>Slide 9</vt:lpstr>
      <vt:lpstr>Slide 10</vt:lpstr>
      <vt:lpstr>Electronic Data Interchange (EDI) </vt:lpstr>
      <vt:lpstr>Ecommerce Host </vt:lpstr>
      <vt:lpstr>Ecash</vt:lpstr>
      <vt:lpstr>Slide 14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Ecommerce</dc:title>
  <dc:subject>Ecommerce</dc:subject>
  <dc:creator>Brenda Jacobsen</dc:creator>
  <cp:keywords>Etail, Online Auctions, B2B, Mcommerce</cp:keywords>
  <cp:lastModifiedBy>Ang</cp:lastModifiedBy>
  <cp:revision>155</cp:revision>
  <cp:lastPrinted>2013-02-02T15:56:52Z</cp:lastPrinted>
  <dcterms:created xsi:type="dcterms:W3CDTF">2011-04-11T19:30:13Z</dcterms:created>
  <dcterms:modified xsi:type="dcterms:W3CDTF">2013-06-14T18:47:09Z</dcterms:modified>
</cp:coreProperties>
</file>