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notesMasterIdLst>
    <p:notesMasterId r:id="rId40"/>
  </p:notesMasterIdLst>
  <p:handoutMasterIdLst>
    <p:handoutMasterId r:id="rId41"/>
  </p:handoutMasterIdLst>
  <p:sldIdLst>
    <p:sldId id="292" r:id="rId2"/>
    <p:sldId id="301" r:id="rId3"/>
    <p:sldId id="265" r:id="rId4"/>
    <p:sldId id="321" r:id="rId5"/>
    <p:sldId id="324" r:id="rId6"/>
    <p:sldId id="319" r:id="rId7"/>
    <p:sldId id="320" r:id="rId8"/>
    <p:sldId id="311" r:id="rId9"/>
    <p:sldId id="257" r:id="rId10"/>
    <p:sldId id="266" r:id="rId11"/>
    <p:sldId id="267" r:id="rId12"/>
    <p:sldId id="269" r:id="rId13"/>
    <p:sldId id="302" r:id="rId14"/>
    <p:sldId id="325" r:id="rId15"/>
    <p:sldId id="294" r:id="rId16"/>
    <p:sldId id="277" r:id="rId17"/>
    <p:sldId id="279" r:id="rId18"/>
    <p:sldId id="296" r:id="rId19"/>
    <p:sldId id="297" r:id="rId20"/>
    <p:sldId id="298" r:id="rId21"/>
    <p:sldId id="304" r:id="rId22"/>
    <p:sldId id="314" r:id="rId23"/>
    <p:sldId id="326" r:id="rId24"/>
    <p:sldId id="315" r:id="rId25"/>
    <p:sldId id="313" r:id="rId26"/>
    <p:sldId id="316" r:id="rId27"/>
    <p:sldId id="305" r:id="rId28"/>
    <p:sldId id="303" r:id="rId29"/>
    <p:sldId id="327" r:id="rId30"/>
    <p:sldId id="312" r:id="rId31"/>
    <p:sldId id="317" r:id="rId32"/>
    <p:sldId id="318" r:id="rId33"/>
    <p:sldId id="328" r:id="rId34"/>
    <p:sldId id="306" r:id="rId35"/>
    <p:sldId id="307" r:id="rId36"/>
    <p:sldId id="322" r:id="rId37"/>
    <p:sldId id="323" r:id="rId38"/>
    <p:sldId id="329" r:id="rId3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D7"/>
    <a:srgbClr val="65AA3B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8705" autoAdjust="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F8A8-48CD-43B6-AFFE-1721682EA20B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26F9-AD8C-48AD-9CA9-47BB7D5C7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6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AB1229-6A2A-45E4-B952-A9F6E8324A64}" type="datetime1">
              <a:rPr lang="en-US"/>
              <a:pPr/>
              <a:t>4/10/2013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4826B6-93A3-48C3-82EA-E4DF29B393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0436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12C6D8-63C3-439F-87F8-AEC933FA2C79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6BE96D-0E19-4249-BF66-72E15AB2AA51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9B9C3B-E298-400C-97B9-443A550C16E9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7C203C-5F90-4C38-9932-14211235644F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7C8E5E-CF51-4CD2-A751-7B0D8C046CC6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98CF97-7ED4-4322-B673-1257D0AEC15B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3304E-0AE0-45D8-809F-4C91A073D247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B1F44D-8C10-49ED-81A8-E6DA259BE806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C3BCAA-9582-4770-9EFC-DECDE561BA91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6825AE-81AC-43CD-AA7D-E7BC1CB0EAD4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CD8C94-EDBD-43B7-9628-B16DA9150B89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89CCB8-D1E5-439B-827C-26655D74153C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38187-4F08-4A53-BB8A-6DA54AF38811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BE519D-030E-4F6E-9CB1-6EE69E156227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5C42E8-8377-47D2-8704-ECEB9A618E50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3304E-0AE0-45D8-809F-4C91A073D247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3428BB-73B9-4972-A5AC-A0BC447ECDE4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C86CAC-1B33-4A27-B8F7-5C133053FEC7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AFFAA7-57E9-48B7-A727-6A1836B681DA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15986-64B9-4E2F-BB41-7027612A8BBC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40B06A-CEDF-49BA-AEF2-83A2C51430A3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3428BB-73B9-4972-A5AC-A0BC447ECDE4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3C77A7-155E-4BD6-9031-EC5EC315FAF4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805A52-7418-4E55-BAB7-3D580E0FE13D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846B92-B014-44BE-80C8-645E56824790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BF7424-3D60-46C6-A271-1842CC8DA8F0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805A52-7418-4E55-BAB7-3D580E0FE13D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91A413-C72C-43B9-B44F-FA1B1DBD059C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5007E-0D59-49B8-9AFE-FDCCD436B013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D2D67-0C8D-48F3-9E4A-375884C00CCE}" type="slidenum">
              <a:rPr lang="en-US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C49896-B51F-4867-AAB4-BE4283B71AEF}" type="slidenum">
              <a:rPr lang="en-US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91A413-C72C-43B9-B44F-FA1B1DBD059C}" type="slidenum">
              <a:rPr lang="en-US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2980F1-7347-4A54-A1A1-8F73022E7F1B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89CCB8-D1E5-439B-827C-26655D74153C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98CF97-7ED4-4322-B673-1257D0AEC15B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AED382-5AEF-451E-AD9C-38BC2AF71214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168161-8E7C-4626-8294-708B6DFDC961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12C2E-1B1C-4883-A337-71F460C6D0FC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1121" name="Image" r:id="rId14" imgW="13714286" imgH="8584127" progId="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1122" name="Image" r:id="rId15" imgW="13714286" imgH="1320635" progId="">
              <p:embed/>
            </p:oleObj>
          </a:graphicData>
        </a:graphic>
      </p:graphicFrame>
      <p:pic>
        <p:nvPicPr>
          <p:cNvPr id="1028" name="Picture 4" descr="EmergeGreen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NCmJ-hie0H4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www.youtube.com/watch?v=d-p_2GRt_eQ&amp;feature=share&amp;list=PL4BE01092C49B5CFE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07wM1-lIsr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yamaha.com/musicproducti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59QGexKdFUI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3r2qHTKPBm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A0KJcgHNw5s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wwFbwHaP5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yEP-pLvSdX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R4Ui27FU2q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zmCtcNss-u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u9prcUCHlq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aq-ptEPMdV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nBw589H2Xw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IThRj8RIY1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www.youtube.com/watch?v=7lJ--LFoMJs&amp;feature=share&amp;list=PL7E0ECF79898346E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_RjUS9Xlbx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Xr5tHm040C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cEiGApQUsg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0dtBR_rNeM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R-TBi3EfvE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s9ybHddDMgM" TargetMode="Externa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jNIqyyypojg" TargetMode="Externa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b64_16K2e08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_oBpaMuCv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yamaha.com/musicproduc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Vaw59VJKoA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u-KMFxzA_L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b8fu-86eyKc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79612" y="1752600"/>
            <a:ext cx="4778188" cy="20525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refers to digital technologies of all kinds that serve and support digital publishing and broadcasting, and digital audio, video, and graphics.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724400"/>
            <a:ext cx="3712098" cy="101566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Digital media is transforming how we </a:t>
            </a:r>
            <a:r>
              <a:rPr lang="en-US" sz="2000" dirty="0" smtClean="0"/>
              <a:t>access news </a:t>
            </a:r>
            <a:r>
              <a:rPr lang="en-US" sz="2000" dirty="0"/>
              <a:t>and entertainment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1591083"/>
              </p:ext>
            </p:extLst>
          </p:nvPr>
        </p:nvGraphicFramePr>
        <p:xfrm>
          <a:off x="381000" y="4459903"/>
          <a:ext cx="46228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650"/>
                <a:gridCol w="2343150"/>
              </a:tblGrid>
              <a:tr h="320040">
                <a:tc grid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Digital Publications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Digital Photography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Digital</a:t>
                      </a:r>
                      <a:r>
                        <a:rPr lang="en-US" b="0" baseline="0" dirty="0" smtClean="0"/>
                        <a:t> Audio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Digital Video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Digital Graphics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Interactive Media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236" y="762000"/>
            <a:ext cx="2635225" cy="38404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Audio File Formats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581650" y="1981200"/>
            <a:ext cx="3276600" cy="2667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Digital</a:t>
            </a:r>
            <a:r>
              <a:rPr lang="en-US" sz="2000" b="1" dirty="0"/>
              <a:t> audio file formats</a:t>
            </a:r>
            <a:r>
              <a:rPr lang="en-US" sz="2000" dirty="0"/>
              <a:t> define the manner in which digital audio is stored in a digital file, offering varying benefits in compatibility, storage capacity, or sound quality, depending on the format.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Audio File Formats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24464"/>
            <a:ext cx="4800600" cy="37804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7353575"/>
              </p:ext>
            </p:extLst>
          </p:nvPr>
        </p:nvGraphicFramePr>
        <p:xfrm>
          <a:off x="5048250" y="4747737"/>
          <a:ext cx="3962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829"/>
                <a:gridCol w="655345"/>
                <a:gridCol w="809724"/>
                <a:gridCol w="850619"/>
                <a:gridCol w="877883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.wav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.aiff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.mp3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.wma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.aac,</a:t>
                      </a:r>
                    </a:p>
                    <a:p>
                      <a:r>
                        <a:rPr lang="en-US" dirty="0" smtClean="0"/>
                        <a:t>.m4a,</a:t>
                      </a:r>
                    </a:p>
                    <a:p>
                      <a:r>
                        <a:rPr lang="en-US" dirty="0" smtClean="0"/>
                        <a:t>.m4p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Digital Music Player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52950" y="1500609"/>
            <a:ext cx="41910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digital music player</a:t>
            </a:r>
            <a:r>
              <a:rPr lang="en-US" sz="2000" dirty="0"/>
              <a:t> is a portable or home electronics device that plays digital music that is stored on the device or streamed from a computer or the Internet</a:t>
            </a:r>
            <a:r>
              <a:rPr lang="en-US" sz="2000" dirty="0" smtClean="0"/>
              <a:t>.</a:t>
            </a:r>
          </a:p>
        </p:txBody>
      </p:sp>
      <p:pic>
        <p:nvPicPr>
          <p:cNvPr id="430081" name="Picture 1" descr="C0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394005"/>
            <a:ext cx="2286000" cy="241617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Music on Google Play</a:t>
            </a:r>
            <a:endParaRPr lang="en-US" sz="1000" u="sng" dirty="0">
              <a:hlinkClick r:id="rId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776008"/>
            <a:ext cx="3573885" cy="1938992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 all players work with all formats of digital </a:t>
            </a:r>
            <a:r>
              <a:rPr lang="en-US" sz="2000" dirty="0" smtClean="0"/>
              <a:t>music – understand the </a:t>
            </a:r>
            <a:r>
              <a:rPr lang="en-US" sz="2000" dirty="0"/>
              <a:t>differences in </a:t>
            </a:r>
            <a:r>
              <a:rPr lang="en-US" sz="2000" dirty="0" smtClean="0"/>
              <a:t>players and music formats in </a:t>
            </a:r>
            <a:r>
              <a:rPr lang="en-US" sz="2000" dirty="0"/>
              <a:t>order to choose the one that best suits your needs.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Digital Music Player</a:t>
            </a:r>
          </a:p>
        </p:txBody>
      </p:sp>
      <p:pic>
        <p:nvPicPr>
          <p:cNvPr id="2050" name="Picture 2" descr="G:\Pages\Images\07 DigitalMediaImages\C07.02.05a1_23157563 sized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2538413" y="381001"/>
            <a:ext cx="1828800" cy="2111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7200" y="1560810"/>
            <a:ext cx="3657600" cy="1862756"/>
            <a:chOff x="457200" y="1560810"/>
            <a:chExt cx="3657600" cy="1862756"/>
          </a:xfrm>
        </p:grpSpPr>
        <p:pic>
          <p:nvPicPr>
            <p:cNvPr id="2051" name="Picture 3" descr="G:\Pages\Images\07 DigitalMediaImages\C07.02.05a1_23157563 sized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1669871"/>
              <a:ext cx="1097280" cy="16446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Pages\Images\07 DigitalMediaImages\C07.02.05a2_23248625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60810"/>
              <a:ext cx="1097280" cy="18627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G:\Pages\Images\07 DigitalMediaImages\C07.02.05a3_CMB7H4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20" y="1845708"/>
              <a:ext cx="1097280" cy="12929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Digital Music Software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4793830"/>
            <a:ext cx="8153400" cy="8361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Digital music software</a:t>
            </a:r>
            <a:r>
              <a:rPr lang="en-US" sz="2000" dirty="0"/>
              <a:t> is used to acquire, manage, and listen to digital music and to encode music to various audio formats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683171"/>
            <a:ext cx="3657600" cy="2418413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Digital Music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61341"/>
            <a:ext cx="3657600" cy="2862072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Spotify -- the story</a:t>
            </a:r>
            <a:endParaRPr lang="en-US" sz="1000" u="sng" dirty="0">
              <a:hlinkClick r:id="rId6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Digital Music Distribution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295900" y="1939178"/>
            <a:ext cx="3352800" cy="29796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Digital music distribution</a:t>
            </a:r>
            <a:r>
              <a:rPr lang="en-US" sz="2000" dirty="0"/>
              <a:t> takes many forms to address many listening environments, including CD, online music services, cell phone music services, podcasts, Internet radio, satellite radio, and HD radio.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Xbox Music</a:t>
            </a:r>
            <a:endParaRPr lang="en-US" sz="1000" u="sng" dirty="0">
              <a:hlinkClick r:id="rId4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6858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Digital Music Distribution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768793"/>
            <a:ext cx="4572000" cy="33204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Audio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3418257"/>
              </p:ext>
            </p:extLst>
          </p:nvPr>
        </p:nvGraphicFramePr>
        <p:xfrm>
          <a:off x="424543" y="1478280"/>
          <a:ext cx="2743200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Audio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Forensic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Audio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Analog Signal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Analog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-to-Digital Conversion (ADC)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-to-Analog Conversion (DAC)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Audio Production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1378444"/>
              </p:ext>
            </p:extLst>
          </p:nvPr>
        </p:nvGraphicFramePr>
        <p:xfrm>
          <a:off x="3154296" y="1752600"/>
          <a:ext cx="2743200" cy="417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Voice Recorder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Musical Instrument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Digital Interface (MIDI)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Podcast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 File Formats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Audio Compression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Music Software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Player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4374553"/>
              </p:ext>
            </p:extLst>
          </p:nvPr>
        </p:nvGraphicFramePr>
        <p:xfrm>
          <a:off x="5884049" y="1295400"/>
          <a:ext cx="2743200" cy="463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Jukebox Software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Ripping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Ripper Software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Encoder Software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Music Distribution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Freemium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 Radio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Radios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Satellite Radio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7848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15299608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4800" y="1658067"/>
            <a:ext cx="3581400" cy="2385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refers </a:t>
            </a:r>
            <a:r>
              <a:rPr lang="en-US" i="1" dirty="0"/>
              <a:t>to computer-based media applications that support creating, editing, and viewing 2D and 3D images and animation.</a:t>
            </a:r>
          </a:p>
        </p:txBody>
      </p:sp>
      <p:sp>
        <p:nvSpPr>
          <p:cNvPr id="3891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Graphics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658067"/>
            <a:ext cx="3886200" cy="238515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163" y="3657600"/>
            <a:ext cx="1900237" cy="2260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0324003"/>
              </p:ext>
            </p:extLst>
          </p:nvPr>
        </p:nvGraphicFramePr>
        <p:xfrm>
          <a:off x="438150" y="4272280"/>
          <a:ext cx="64770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055"/>
                <a:gridCol w="3590945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RGB Color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Visualization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Vector Graphics Software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Computer-Aided Design (CAD)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Graphics File Formats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Animation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3D Modeling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4267200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 b="1" dirty="0">
                <a:latin typeface="+mn-lt"/>
              </a:rPr>
              <a:t>RGB color</a:t>
            </a:r>
            <a:r>
              <a:rPr lang="en-US" sz="2000" dirty="0">
                <a:latin typeface="+mn-lt"/>
              </a:rPr>
              <a:t> refers to a method of specifying color digitally using values for the intensity levels of red, green, and blue (RGB) as combined to create all colors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RGB Color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2490788" cy="243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714750" cy="345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Sessions - Color Theory: Color Wheel</a:t>
            </a:r>
            <a:endParaRPr lang="en-US" sz="1000" u="sng" dirty="0">
              <a:hlinkClick r:id="rId6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RGB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Vector Graphics Software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953000" y="1295400"/>
            <a:ext cx="39624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Vector graphics software</a:t>
            </a:r>
            <a:r>
              <a:rPr lang="en-US" sz="2000" dirty="0"/>
              <a:t>, sometimes called drawing software, provides tools to create, arrange, and layer graphical objects on the screen.</a:t>
            </a:r>
          </a:p>
        </p:txBody>
      </p:sp>
      <p:pic>
        <p:nvPicPr>
          <p:cNvPr id="417794" name="Picture 2" descr="vector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88302" cy="47244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How to Design a Logo using Adobe Illustrator</a:t>
            </a:r>
            <a:endParaRPr lang="en-US" sz="1000" u="sng" dirty="0">
              <a:hlinkClick r:id="rId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3200400"/>
            <a:ext cx="3962400" cy="224676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Vector graphics software </a:t>
            </a:r>
            <a:r>
              <a:rPr lang="en-US" sz="2000" dirty="0" smtClean="0"/>
              <a:t>allows </a:t>
            </a:r>
            <a:r>
              <a:rPr lang="en-US" sz="2000" dirty="0"/>
              <a:t>graphic artists and designers to layer and arrange shapes and objects, drawn figures, and even photographed objects to create composite images for commercial and artistic uses. 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6629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Vector Graphics Software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 bwMode="auto">
          <a:xfrm>
            <a:off x="4724400" y="1371600"/>
            <a:ext cx="38100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Graphics file formats,</a:t>
            </a:r>
            <a:r>
              <a:rPr lang="en-US" sz="2000" dirty="0"/>
              <a:t> such as .bmp, .gif, .jpg, and .tif, are designed to store various types of graphics images for varying purposes. </a:t>
            </a:r>
          </a:p>
        </p:txBody>
      </p:sp>
      <p:sp>
        <p:nvSpPr>
          <p:cNvPr id="45061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Graphics File Formats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867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Graphics File Formats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1759934"/>
            <a:ext cx="4114800" cy="3338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3909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 bwMode="auto">
          <a:xfrm>
            <a:off x="4343400" y="1080663"/>
            <a:ext cx="4572000" cy="196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3D modeling</a:t>
            </a:r>
            <a:r>
              <a:rPr lang="en-US" sz="2000" dirty="0"/>
              <a:t>, also called ray </a:t>
            </a:r>
            <a:r>
              <a:rPr lang="en-US" sz="2000" dirty="0" smtClean="0"/>
              <a:t>tracing, utilizes sophisticated software graphics tools to create realistic 3D models that can be </a:t>
            </a:r>
            <a:r>
              <a:rPr lang="en-US" sz="2000" dirty="0"/>
              <a:t>rotated and viewed from any </a:t>
            </a:r>
            <a:r>
              <a:rPr lang="en-US" sz="2000" dirty="0" smtClean="0"/>
              <a:t>angle in a virtual environment.</a:t>
            </a:r>
            <a:endParaRPr lang="en-US" sz="2000" dirty="0"/>
          </a:p>
        </p:txBody>
      </p:sp>
      <p:sp>
        <p:nvSpPr>
          <p:cNvPr id="47110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0" y="476058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3D Modeling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92020"/>
            <a:ext cx="3632200" cy="280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146779"/>
            <a:ext cx="2295525" cy="2190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NewTek's Lightwave 10</a:t>
            </a:r>
            <a:endParaRPr lang="en-US" sz="1000" u="sng" dirty="0">
              <a:hlinkClick r:id="rId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4186784"/>
            <a:ext cx="3987800" cy="163121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Engineers, architects, designers, video game designers</a:t>
            </a:r>
            <a:r>
              <a:rPr lang="en-US" sz="2000" dirty="0"/>
              <a:t>, artists, animators, and motion picture producers all make </a:t>
            </a:r>
            <a:r>
              <a:rPr lang="en-US" sz="2000" dirty="0" smtClean="0"/>
              <a:t>use </a:t>
            </a:r>
            <a:r>
              <a:rPr lang="en-US" sz="2000" dirty="0"/>
              <a:t>of 3D modeling </a:t>
            </a:r>
            <a:r>
              <a:rPr lang="en-US" sz="2000" dirty="0" smtClean="0"/>
              <a:t>software.</a:t>
            </a:r>
            <a:endParaRPr lang="en-US" sz="20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3D Modeling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609600" y="1874616"/>
            <a:ext cx="4343400" cy="19966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include eBooks, electronic magazines, online newspapers, blogs, and other forms of traditional publishing that have moved online.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i="1" dirty="0" smtClean="0"/>
          </a:p>
        </p:txBody>
      </p:sp>
      <p:sp>
        <p:nvSpPr>
          <p:cNvPr id="1638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Publications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447800"/>
            <a:ext cx="3657600" cy="2393062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See Wired Magazine on iPad</a:t>
            </a:r>
            <a:endParaRPr lang="en-US" sz="1000" u="sng" dirty="0">
              <a:hlinkClick r:id="rId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1" y="4053304"/>
            <a:ext cx="3657599" cy="163121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popularity of the web provided a digital platform for print media that made it easier to distribute publications to more readers.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643204"/>
              </p:ext>
            </p:extLst>
          </p:nvPr>
        </p:nvGraphicFramePr>
        <p:xfrm>
          <a:off x="609600" y="4724400"/>
          <a:ext cx="395605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605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  <a:tabLst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eBooks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Online Newspapers and Magazines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Publications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8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Visualization</a:t>
            </a:r>
          </a:p>
        </p:txBody>
      </p:sp>
      <p:sp>
        <p:nvSpPr>
          <p:cNvPr id="49157" name="Picture Placeholder 9"/>
          <p:cNvSpPr txBox="1">
            <a:spLocks/>
          </p:cNvSpPr>
          <p:nvPr/>
        </p:nvSpPr>
        <p:spPr bwMode="auto">
          <a:xfrm>
            <a:off x="5181600" y="1524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9601" name="Picture 1" descr="Fig06-23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00" t="15552" r="8000" b="15552"/>
          <a:stretch>
            <a:fillRect/>
          </a:stretch>
        </p:blipFill>
        <p:spPr bwMode="auto">
          <a:xfrm>
            <a:off x="4800600" y="1524000"/>
            <a:ext cx="3581400" cy="3810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582387" y="1708487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Visualization</a:t>
            </a:r>
            <a:r>
              <a:rPr lang="en-US" sz="2000" dirty="0">
                <a:latin typeface="+mn-lt"/>
              </a:rPr>
              <a:t> is a general term that refers to the use of imagery to communicate an </a:t>
            </a:r>
            <a:r>
              <a:rPr lang="en-US" sz="2000" dirty="0" smtClean="0">
                <a:latin typeface="+mn-lt"/>
              </a:rPr>
              <a:t>idea.</a:t>
            </a:r>
            <a:endParaRPr lang="en-US" sz="20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Cool-Amazing Scientific Computer Simulations</a:t>
            </a:r>
            <a:endParaRPr lang="en-US" sz="1000" u="sng" dirty="0">
              <a:hlinkClick r:id="rId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388" y="3352800"/>
            <a:ext cx="4038599" cy="1938992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Visualization enables people to present information in a more accessible and meaningful </a:t>
            </a:r>
            <a:r>
              <a:rPr lang="en-US" sz="2000" dirty="0" smtClean="0"/>
              <a:t>manner than text and numbers, and also to </a:t>
            </a:r>
            <a:r>
              <a:rPr lang="en-US" sz="2000" dirty="0"/>
              <a:t>discover meaning in </a:t>
            </a:r>
            <a:r>
              <a:rPr lang="en-US" sz="2000" dirty="0" smtClean="0"/>
              <a:t>data.</a:t>
            </a:r>
            <a:endParaRPr lang="en-US" sz="200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Visualization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Computer-Aided Design (CAD)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509058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Computer-aided design</a:t>
            </a:r>
            <a:r>
              <a:rPr lang="en-US" sz="2000" dirty="0">
                <a:latin typeface="+mn-lt"/>
              </a:rPr>
              <a:t> (</a:t>
            </a:r>
            <a:r>
              <a:rPr lang="en-US" sz="2000" b="1" dirty="0">
                <a:latin typeface="+mn-lt"/>
              </a:rPr>
              <a:t>CAD</a:t>
            </a:r>
            <a:r>
              <a:rPr lang="en-US" sz="2000" dirty="0">
                <a:latin typeface="+mn-lt"/>
              </a:rPr>
              <a:t>) uses software to assist designers, engineers, artists, and architects in designing two-dimensional and three-dimensional </a:t>
            </a:r>
            <a:r>
              <a:rPr lang="en-US" sz="2000" dirty="0" smtClean="0">
                <a:latin typeface="+mn-lt"/>
              </a:rPr>
              <a:t>objects.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2" y="1509058"/>
            <a:ext cx="4662488" cy="373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Autodesk Inventor Professional Simulation</a:t>
            </a:r>
            <a:endParaRPr lang="en-US" sz="1000" u="sng" dirty="0">
              <a:hlinkClick r:id="rId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611642"/>
            <a:ext cx="3657600" cy="163121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CAD software </a:t>
            </a:r>
            <a:r>
              <a:rPr lang="en-US" sz="2000" dirty="0" smtClean="0"/>
              <a:t>is the </a:t>
            </a:r>
            <a:r>
              <a:rPr lang="en-US" sz="2000" dirty="0"/>
              <a:t>primary tool of design </a:t>
            </a:r>
            <a:r>
              <a:rPr lang="en-US" sz="2000" dirty="0" smtClean="0"/>
              <a:t>professionals, allowing them to </a:t>
            </a:r>
            <a:r>
              <a:rPr lang="en-US" sz="2000" dirty="0"/>
              <a:t>build accurate models </a:t>
            </a:r>
            <a:r>
              <a:rPr lang="en-US" sz="2000" dirty="0" smtClean="0"/>
              <a:t>that </a:t>
            </a:r>
            <a:r>
              <a:rPr lang="en-US" sz="2000" dirty="0"/>
              <a:t>reflect the physics of the real world. 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6553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Computer-Aided Design (CAD)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978839"/>
            <a:ext cx="3352800" cy="132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Animation</a:t>
            </a:r>
            <a:r>
              <a:rPr lang="en-US" sz="2000" dirty="0"/>
              <a:t> involves displaying digital images in rapid succession to create the illusion of motion.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Animation</a:t>
            </a:r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1100138" y="4391561"/>
            <a:ext cx="6943725" cy="1323439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Advances in </a:t>
            </a:r>
            <a:r>
              <a:rPr lang="en-US" sz="2000" dirty="0" smtClean="0"/>
              <a:t>processing </a:t>
            </a:r>
            <a:r>
              <a:rPr lang="en-US" sz="2000" dirty="0"/>
              <a:t>power and </a:t>
            </a:r>
            <a:r>
              <a:rPr lang="en-US" sz="2000" dirty="0" smtClean="0"/>
              <a:t>digital graphics </a:t>
            </a:r>
            <a:r>
              <a:rPr lang="en-US" sz="2000" dirty="0"/>
              <a:t>technologies have allowed artists to render realistic worlds in virtual space. Computer animation plays an important role in today’s motion </a:t>
            </a:r>
            <a:r>
              <a:rPr lang="en-US" sz="2000" dirty="0" smtClean="0"/>
              <a:t>pictures and interactive media.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17518"/>
            <a:ext cx="4572000" cy="304544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Muffin City</a:t>
            </a:r>
            <a:endParaRPr lang="en-US" sz="1000" u="sng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Animation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81534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Graphics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963625"/>
              </p:ext>
            </p:extLst>
          </p:nvPr>
        </p:nvGraphicFramePr>
        <p:xfrm>
          <a:off x="457200" y="1600200"/>
          <a:ext cx="3276600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AFD7"/>
                          </a:solidFill>
                        </a:rPr>
                        <a:t>Terms </a:t>
                      </a:r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Digital Graphics</a:t>
                      </a:r>
                      <a:endParaRPr lang="en-US" i="1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Pixels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Bitmapped/Raster Graphics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Vector Graphics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RGB Color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 Depth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CMYK Color Model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 Theory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Vector Graphics Software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Graphics File Formats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9322866"/>
              </p:ext>
            </p:extLst>
          </p:nvPr>
        </p:nvGraphicFramePr>
        <p:xfrm>
          <a:off x="4419600" y="1371600"/>
          <a:ext cx="4001512" cy="413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1512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Lossless Compression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Lossy Compression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3D Modeling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Ray Tracing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Rendering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Visualization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Scientific Visualization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Computer-Aided Design (CAD)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Animation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Animated GIF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3D Computer Animation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8153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Graphics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42015029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4800" y="2031384"/>
            <a:ext cx="3809998" cy="22802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is </a:t>
            </a:r>
            <a:r>
              <a:rPr lang="en-US" i="1" dirty="0"/>
              <a:t>a form of photography that captures, stores, and manipulates photographs digitally as a series of 1s and 0s.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Photography</a:t>
            </a:r>
          </a:p>
        </p:txBody>
      </p:sp>
      <p:pic>
        <p:nvPicPr>
          <p:cNvPr id="9" name="Picture 8" descr="C07.04.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67254"/>
            <a:ext cx="4572000" cy="2990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4712111"/>
            <a:ext cx="4343400" cy="101566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Digital photography and digital photo editing are sometimes referred to collectively as </a:t>
            </a:r>
            <a:r>
              <a:rPr lang="en-US" sz="2000" i="1" dirty="0"/>
              <a:t>digital imaging</a:t>
            </a:r>
            <a:r>
              <a:rPr lang="en-US" sz="2000" dirty="0"/>
              <a:t>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1823369"/>
              </p:ext>
            </p:extLst>
          </p:nvPr>
        </p:nvGraphicFramePr>
        <p:xfrm>
          <a:off x="304800" y="5001101"/>
          <a:ext cx="434340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  <a:gridCol w="2362200"/>
              </a:tblGrid>
              <a:tr h="320040">
                <a:tc grid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Digital Camera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Photo Printing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Photo Editing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Online Photo</a:t>
                      </a:r>
                      <a:r>
                        <a:rPr lang="en-US" b="0" baseline="0" dirty="0" smtClean="0"/>
                        <a:t> Album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Photography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Photography Tips, Essential Skills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ages\Images\07 DigitalMediaImages\C07.04.01 siz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02994"/>
            <a:ext cx="3429000" cy="4323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 bwMode="auto">
          <a:xfrm>
            <a:off x="381000" y="5029200"/>
            <a:ext cx="84582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A </a:t>
            </a:r>
            <a:r>
              <a:rPr lang="en-US" sz="2000" b="1" dirty="0" smtClean="0"/>
              <a:t>digital camera</a:t>
            </a:r>
            <a:r>
              <a:rPr lang="en-US" sz="2000" dirty="0" smtClean="0"/>
              <a:t> is a camera that captures photographs, and sometimes video, and stores them digitally rather than on film.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57349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Digital Camera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Canon PowerShot G1 X</a:t>
            </a:r>
            <a:endParaRPr lang="en-US" sz="1000" u="sng" dirty="0">
              <a:hlinkClick r:id="rId5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393188"/>
              </p:ext>
            </p:extLst>
          </p:nvPr>
        </p:nvGraphicFramePr>
        <p:xfrm>
          <a:off x="4953000" y="952500"/>
          <a:ext cx="3867375" cy="388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125"/>
                <a:gridCol w="1289125"/>
                <a:gridCol w="1289125"/>
              </a:tblGrid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Considerations</a:t>
                      </a:r>
                      <a:endParaRPr lang="en-US" b="1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-119063"/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701842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Lens &amp; Sensor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1002631"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Camera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Display size &amp; quality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Lens type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701842"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Storage</a:t>
                      </a:r>
                      <a:r>
                        <a:rPr lang="en-US" baseline="0" dirty="0" smtClean="0"/>
                        <a:t> media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Photo</a:t>
                      </a:r>
                      <a:r>
                        <a:rPr lang="en-US" baseline="0" dirty="0" smtClean="0"/>
                        <a:t> file format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Interfaces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701842"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Exposure controls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Focus</a:t>
                      </a:r>
                      <a:r>
                        <a:rPr lang="en-US" baseline="0" dirty="0" smtClean="0"/>
                        <a:t> controls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/>
                      <a:r>
                        <a:rPr lang="en-US" dirty="0" smtClean="0"/>
                        <a:t>Flash</a:t>
                      </a:r>
                      <a:r>
                        <a:rPr lang="en-US" baseline="0" dirty="0" smtClean="0"/>
                        <a:t> modes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97043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Multimedia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Photography &gt; Digital Camera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Photo Editing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704114" y="1295400"/>
            <a:ext cx="3200400" cy="13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Photo editing</a:t>
            </a:r>
            <a:r>
              <a:rPr lang="en-US" sz="2000" dirty="0"/>
              <a:t> is the process of altering digital </a:t>
            </a:r>
            <a:r>
              <a:rPr lang="en-US" sz="2000" dirty="0" smtClean="0"/>
              <a:t>photographs, </a:t>
            </a:r>
            <a:r>
              <a:rPr lang="en-US" sz="2000" dirty="0"/>
              <a:t>using software tools</a:t>
            </a:r>
            <a:r>
              <a:rPr lang="en-US" sz="2000" dirty="0" smtClean="0"/>
              <a:t>.</a:t>
            </a:r>
            <a:endParaRPr lang="en-US" sz="2000" dirty="0"/>
          </a:p>
          <a:p>
            <a:pPr marL="3175" indent="4763" eaLnBrk="1" hangingPunct="1">
              <a:buFontTx/>
              <a:buNone/>
            </a:pPr>
            <a:endParaRPr lang="en-US" sz="2800" dirty="0" smtClean="0"/>
          </a:p>
          <a:p>
            <a:pPr marL="3175" indent="4763"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382978" name="Picture 2" descr="C0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219200"/>
            <a:ext cx="5029200" cy="449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Is Instagram the Best Thing to Ever Happen to Photography?</a:t>
            </a:r>
            <a:endParaRPr lang="en-US" sz="1000" u="sng" dirty="0">
              <a:hlinkClick r:id="rId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4114" y="2971800"/>
            <a:ext cx="3200400" cy="258532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7663" indent="-347663">
              <a:buNone/>
            </a:pPr>
            <a:r>
              <a:rPr lang="en-US" dirty="0">
                <a:latin typeface="+mn-lt"/>
              </a:rPr>
              <a:t>Photo editing </a:t>
            </a:r>
            <a:r>
              <a:rPr lang="en-US" dirty="0" smtClean="0">
                <a:latin typeface="+mn-lt"/>
              </a:rPr>
              <a:t>software allows </a:t>
            </a:r>
            <a:r>
              <a:rPr lang="en-US" dirty="0">
                <a:latin typeface="+mn-lt"/>
              </a:rPr>
              <a:t>you to: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Alter </a:t>
            </a:r>
            <a:r>
              <a:rPr lang="en-US" dirty="0">
                <a:latin typeface="+mn-lt"/>
              </a:rPr>
              <a:t>hue &amp; saturation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Smooth surfaces &amp; remove flaws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Remove “red eye”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Smooth edges &amp; sharpen focus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Crop &amp; realign </a:t>
            </a:r>
            <a:r>
              <a:rPr lang="en-US" dirty="0" smtClean="0">
                <a:latin typeface="+mn-lt"/>
              </a:rPr>
              <a:t>photos</a:t>
            </a:r>
            <a:endParaRPr lang="en-US" dirty="0">
              <a:latin typeface="+mn-lt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Photography &gt; Photo Editing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Photo Printing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676400"/>
            <a:ext cx="3200400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Photo printing</a:t>
            </a:r>
            <a:r>
              <a:rPr lang="en-US" sz="2000" dirty="0"/>
              <a:t> refers to the methods and resources available for transforming digital images into printed images. </a:t>
            </a:r>
            <a:endParaRPr lang="en-US" sz="2000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1446" name="Picture 4" descr="Fig02-3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5063" b="15063"/>
          <a:stretch>
            <a:fillRect/>
          </a:stretch>
        </p:blipFill>
        <p:spPr bwMode="auto">
          <a:xfrm>
            <a:off x="304800" y="1257300"/>
            <a:ext cx="4970463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4800600"/>
            <a:ext cx="6705600" cy="70788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There are several options for printing digital photos. Choosing the right one can save time, effort, and money.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Photography &gt; Photo Printing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How to Print Instagram at Walgreens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Online Photo Album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67300" y="990600"/>
            <a:ext cx="3810000" cy="2019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b="1" dirty="0"/>
              <a:t>online photo album</a:t>
            </a:r>
            <a:r>
              <a:rPr lang="en-US" sz="2000" dirty="0"/>
              <a:t> is typically hosted by a service that allows members to upload photos to </a:t>
            </a:r>
            <a:r>
              <a:rPr lang="en-US" sz="2000" dirty="0" smtClean="0"/>
              <a:t>web </a:t>
            </a:r>
            <a:r>
              <a:rPr lang="en-US" sz="2000" dirty="0"/>
              <a:t>servers to share with individuals or the entire </a:t>
            </a:r>
            <a:r>
              <a:rPr lang="en-US" sz="2000" dirty="0" smtClean="0"/>
              <a:t>web </a:t>
            </a:r>
            <a:r>
              <a:rPr lang="en-US" sz="2000" dirty="0"/>
              <a:t>population</a:t>
            </a:r>
            <a:r>
              <a:rPr lang="en-US" sz="20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3048000"/>
            <a:ext cx="3733800" cy="2554545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most popular online photo album services are </a:t>
            </a:r>
            <a:r>
              <a:rPr lang="en-US" sz="2000" i="1" dirty="0"/>
              <a:t>Yahoo!’s Flickr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i="1" dirty="0"/>
              <a:t>Google’s Picasa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i="1" dirty="0"/>
              <a:t>Shutterfly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i="1" dirty="0"/>
              <a:t>SmugMug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i="1" dirty="0"/>
              <a:t>Snapfish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2000" i="1" dirty="0"/>
              <a:t>Photobucket</a:t>
            </a:r>
            <a:r>
              <a:rPr lang="en-US" sz="2000" dirty="0"/>
              <a:t>. Social networks </a:t>
            </a:r>
            <a:r>
              <a:rPr lang="en-US" sz="2000" dirty="0" smtClean="0"/>
              <a:t>like </a:t>
            </a:r>
            <a:r>
              <a:rPr lang="en-US" sz="2000" i="1" dirty="0" smtClean="0"/>
              <a:t>Twitter</a:t>
            </a:r>
            <a:r>
              <a:rPr lang="en-US" sz="2000" dirty="0" smtClean="0"/>
              <a:t> and </a:t>
            </a:r>
            <a:r>
              <a:rPr lang="en-US" sz="2000" i="1" dirty="0" smtClean="0"/>
              <a:t>Facebook</a:t>
            </a:r>
            <a:r>
              <a:rPr lang="en-US" sz="2000" dirty="0" smtClean="0"/>
              <a:t> </a:t>
            </a:r>
            <a:r>
              <a:rPr lang="en-US" sz="2000" dirty="0"/>
              <a:t>also have photo album capabilities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6019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Photography &gt; Online Photo Album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3038"/>
            <a:ext cx="4572000" cy="3971925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Why Photographers Love SmugMug Pro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Photography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315152"/>
              </p:ext>
            </p:extLst>
          </p:nvPr>
        </p:nvGraphicFramePr>
        <p:xfrm>
          <a:off x="457200" y="1600200"/>
          <a:ext cx="2870200" cy="294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AFD7"/>
                          </a:solidFill>
                        </a:rPr>
                        <a:t>Terms </a:t>
                      </a:r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Digital Photography</a:t>
                      </a:r>
                      <a:endParaRPr lang="en-US" i="1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Imaging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Camera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Megapixels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 Editing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Printing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Photo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Album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248400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Photography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6466684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267200" y="1533525"/>
            <a:ext cx="4572000" cy="16556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eBooks</a:t>
            </a:r>
            <a:r>
              <a:rPr lang="en-US" sz="2000" dirty="0"/>
              <a:t> are books published in a digital format viewed online or with special </a:t>
            </a:r>
            <a:r>
              <a:rPr lang="en-US" sz="2000" dirty="0" smtClean="0"/>
              <a:t>eBook software on </a:t>
            </a:r>
            <a:r>
              <a:rPr lang="en-US" sz="2000" dirty="0"/>
              <a:t>a dedicated reading </a:t>
            </a:r>
            <a:r>
              <a:rPr lang="en-US" sz="2000" dirty="0" smtClean="0"/>
              <a:t>device – an eReader, smart phone, tablet, or PC. </a:t>
            </a:r>
            <a:endParaRPr lang="en-US" sz="2000" dirty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eBooks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25" y="1295400"/>
            <a:ext cx="3200400" cy="2131936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Apple iPad Guided Tour - iBooks</a:t>
            </a:r>
            <a:endParaRPr lang="en-US" sz="1000" u="sng" dirty="0">
              <a:hlinkClick r:id="rId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464038"/>
            <a:ext cx="3124200" cy="224676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 numbers of old books and newly published books are going through a </a:t>
            </a:r>
            <a:r>
              <a:rPr lang="en-US" sz="2000" dirty="0" smtClean="0"/>
              <a:t>digitization </a:t>
            </a:r>
            <a:r>
              <a:rPr lang="en-US" sz="2000" dirty="0"/>
              <a:t>process, transforming them into eBooks. 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Publications &gt; eBooks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225" y="3505287"/>
            <a:ext cx="3200400" cy="216427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600200"/>
            <a:ext cx="4114800" cy="2667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stores </a:t>
            </a:r>
            <a:r>
              <a:rPr lang="en-US" i="1" dirty="0"/>
              <a:t>a progression of digital photographs and displays them at 24 to 30 photos, or frames, per second (fps) to give the illusion of a </a:t>
            </a:r>
            <a:r>
              <a:rPr lang="en-US" i="1" dirty="0" smtClean="0"/>
              <a:t>smoothly</a:t>
            </a:r>
            <a:br>
              <a:rPr lang="en-US" i="1" dirty="0" smtClean="0"/>
            </a:br>
            <a:r>
              <a:rPr lang="en-US" i="1" dirty="0" smtClean="0"/>
              <a:t>flowing </a:t>
            </a:r>
            <a:r>
              <a:rPr lang="en-US" i="1" dirty="0"/>
              <a:t>scene.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</p:txBody>
      </p:sp>
      <p:sp>
        <p:nvSpPr>
          <p:cNvPr id="6554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Video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0" y="3358515"/>
            <a:ext cx="3657600" cy="233743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098154"/>
              </p:ext>
            </p:extLst>
          </p:nvPr>
        </p:nvGraphicFramePr>
        <p:xfrm>
          <a:off x="457200" y="4695688"/>
          <a:ext cx="198705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05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Camcorder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Video Editing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Video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Video Tips: Using Your Webcam</a:t>
            </a:r>
            <a:endParaRPr lang="en-US" sz="1000" u="sng" dirty="0">
              <a:hlinkClick r:id="rId5"/>
            </a:endParaRPr>
          </a:p>
        </p:txBody>
      </p:sp>
      <p:pic>
        <p:nvPicPr>
          <p:cNvPr id="8" name="Picture 7" descr="C07.05.0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11430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Camcorder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72200" y="1981200"/>
            <a:ext cx="2514600" cy="7642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175" indent="4763" eaLnBrk="1" hangingPunct="1">
              <a:buFontTx/>
              <a:buNone/>
            </a:pPr>
            <a:r>
              <a:rPr lang="en-US" sz="2000" dirty="0" smtClean="0"/>
              <a:t>A </a:t>
            </a:r>
            <a:r>
              <a:rPr lang="en-US" sz="2000" b="1" dirty="0" smtClean="0"/>
              <a:t>camcorder</a:t>
            </a:r>
            <a:r>
              <a:rPr lang="en-US" sz="2000" dirty="0" smtClean="0"/>
              <a:t> is a digital video camera.</a:t>
            </a:r>
          </a:p>
        </p:txBody>
      </p:sp>
      <p:pic>
        <p:nvPicPr>
          <p:cNvPr id="7" name="Picture 6" descr="C07.05.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41929"/>
            <a:ext cx="5253696" cy="35052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Panasonic debuts first consumer 3D camcorder</a:t>
            </a:r>
            <a:endParaRPr lang="en-US" sz="1000" u="sng" dirty="0">
              <a:hlinkClick r:id="rId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3278841"/>
            <a:ext cx="2667000" cy="224676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Camcorders </a:t>
            </a:r>
            <a:r>
              <a:rPr lang="en-US" sz="2000" dirty="0" smtClean="0"/>
              <a:t>allow ordinary people to create professional-looking videos in regular-definition, high-definition, and 3D formats.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Video &gt; Camcorder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Video Editing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1872854"/>
            <a:ext cx="3200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Video editing </a:t>
            </a:r>
            <a:r>
              <a:rPr lang="en-US" sz="2000" dirty="0"/>
              <a:t>makes use of</a:t>
            </a:r>
            <a:r>
              <a:rPr lang="en-US" sz="2000" b="1" dirty="0"/>
              <a:t> </a:t>
            </a:r>
            <a:r>
              <a:rPr lang="en-US" sz="2000" dirty="0"/>
              <a:t>special</a:t>
            </a:r>
            <a:r>
              <a:rPr lang="en-US" sz="2000" b="1" dirty="0"/>
              <a:t> </a:t>
            </a:r>
            <a:r>
              <a:rPr lang="en-US" sz="2000" dirty="0"/>
              <a:t>software that allows professionals and amateurs to edit video footage by deleting scenes, combining scenes, and adding transitions and other effects to create a professional-style video production.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075885"/>
            <a:ext cx="4800600" cy="3071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Apple iMovie - One-step Effects</a:t>
            </a:r>
            <a:endParaRPr lang="en-US" sz="1000" u="sng" dirty="0">
              <a:hlinkClick r:id="rId5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Video &gt; Video Editing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Video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1453670"/>
              </p:ext>
            </p:extLst>
          </p:nvPr>
        </p:nvGraphicFramePr>
        <p:xfrm>
          <a:off x="533400" y="1600200"/>
          <a:ext cx="28702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AFD7"/>
                          </a:solidFill>
                        </a:rPr>
                        <a:t>Terms </a:t>
                      </a:r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Digital Video</a:t>
                      </a:r>
                      <a:endParaRPr lang="en-US" i="1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Forensic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Graphics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Camcorder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Editing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457200" y="6248400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Video &gt; See your eBook for more information about these items</a:t>
            </a:r>
          </a:p>
        </p:txBody>
      </p:sp>
    </p:spTree>
    <p:extLst>
      <p:ext uri="{BB962C8B-B14F-4D97-AF65-F5344CB8AC3E}">
        <p14:creationId xmlns="" xmlns:p14="http://schemas.microsoft.com/office/powerpoint/2010/main" val="25838891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533400" y="2078181"/>
            <a:ext cx="3733800" cy="17145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refers </a:t>
            </a:r>
            <a:r>
              <a:rPr lang="en-US" i="1" dirty="0"/>
              <a:t>to digital media that involve user interaction for education, training, or entertainment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71684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Interactive Media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275" y="1447800"/>
            <a:ext cx="3657600" cy="2670464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InDex by Digital ArtForms</a:t>
            </a:r>
            <a:endParaRPr lang="en-US" sz="1000" u="sng" dirty="0">
              <a:hlinkClick r:id="rId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828" y="4239162"/>
            <a:ext cx="3671047" cy="132343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Interactive media allow users to enter and manipulate virtual </a:t>
            </a:r>
            <a:r>
              <a:rPr lang="en-US" sz="2000" dirty="0" smtClean="0"/>
              <a:t>objects </a:t>
            </a:r>
            <a:r>
              <a:rPr lang="en-US" sz="2000" dirty="0"/>
              <a:t>and </a:t>
            </a:r>
            <a:r>
              <a:rPr lang="en-US" sz="2000" dirty="0" smtClean="0"/>
              <a:t>to interact </a:t>
            </a:r>
            <a:r>
              <a:rPr lang="en-US" sz="2000" dirty="0"/>
              <a:t>with other users in a virtual space.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3137733"/>
              </p:ext>
            </p:extLst>
          </p:nvPr>
        </p:nvGraphicFramePr>
        <p:xfrm>
          <a:off x="457200" y="4681061"/>
          <a:ext cx="22225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Video Game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Virtual Reality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Augmented Reality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Interactive Media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Video Game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459105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video game </a:t>
            </a:r>
            <a:r>
              <a:rPr lang="en-US" sz="2000" dirty="0">
                <a:latin typeface="+mn-lt"/>
              </a:rPr>
              <a:t>uses 2D or 3D interactive digital media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to provide gaming </a:t>
            </a:r>
            <a:r>
              <a:rPr lang="en-US" sz="2000" dirty="0">
                <a:latin typeface="+mn-lt"/>
              </a:rPr>
              <a:t>entertainment for individuals or groups using handheld devices, game consoles, computers, and the Internet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632200" cy="3086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Picture 7" descr="C07.06.01-a_NE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371600"/>
            <a:ext cx="3962400" cy="29718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Introducing the PlayStation Move</a:t>
            </a:r>
            <a:endParaRPr lang="en-US" sz="1000" u="sng" dirty="0">
              <a:hlinkClick r:id="rId6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Interactive Media &gt; Video Game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Virtual Reality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4953000"/>
            <a:ext cx="782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Virtual reality</a:t>
            </a:r>
            <a:r>
              <a:rPr lang="en-US" sz="2000" dirty="0">
                <a:latin typeface="+mn-lt"/>
              </a:rPr>
              <a:t> is a computer-simulated, three-dimensional environment that can be explored and manipulated by a user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632200" cy="3632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632200" cy="2616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Solders Get VR Therapy for Burn Pain</a:t>
            </a:r>
            <a:endParaRPr lang="en-US" sz="1000" u="sng" dirty="0">
              <a:hlinkClick r:id="rId6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Interactive Media &gt; Virtual Reality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Augmented Reality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572000" cy="338905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4391561"/>
            <a:ext cx="8229600" cy="1323439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One of the benefits of the information revolution is the ability to access information anywhere, anytime. Augmented reality takes this to the extreme by literally layering information over whatever your </a:t>
            </a:r>
            <a:r>
              <a:rPr lang="en-US" sz="2000" dirty="0" smtClean="0"/>
              <a:t>smartphone’s </a:t>
            </a:r>
            <a:r>
              <a:rPr lang="en-US" sz="2000" dirty="0"/>
              <a:t>camera is looking at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32194" y="2078404"/>
            <a:ext cx="28546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Augmented reality</a:t>
            </a:r>
            <a:r>
              <a:rPr lang="en-US" sz="2000" dirty="0">
                <a:latin typeface="+mn-lt"/>
              </a:rPr>
              <a:t> displays computer-generated information over objects viewed in real time and space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Layar, worlds first mobile AR browser</a:t>
            </a:r>
            <a:endParaRPr lang="en-US" sz="1000" u="sng" dirty="0">
              <a:hlinkClick r:id="rId5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6019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Interactive Media &gt; Augmented Reality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Interactive Media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88860"/>
              </p:ext>
            </p:extLst>
          </p:nvPr>
        </p:nvGraphicFramePr>
        <p:xfrm>
          <a:off x="533400" y="1600200"/>
          <a:ext cx="2870200" cy="230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AFD7"/>
                          </a:solidFill>
                        </a:rPr>
                        <a:t>Terms </a:t>
                      </a:r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Interactive Media</a:t>
                      </a:r>
                      <a:endParaRPr lang="en-US" i="1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Game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 Reality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Immersive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Virtual Reality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Augmented Reality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248400"/>
            <a:ext cx="838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Interactive Media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2895573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977866"/>
            <a:ext cx="3429000" cy="281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Online newspapers and magazines</a:t>
            </a:r>
            <a:r>
              <a:rPr lang="en-US" sz="2000" dirty="0"/>
              <a:t> include electronic versions of print newspapers and magazines as well as online-only publications that provide news and information in an increasingly multimedia format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Online Newspapers and Magazines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iPad TIME Magazine Digital Magazine Creation</a:t>
            </a:r>
            <a:endParaRPr lang="en-US" sz="1000" u="sng" dirty="0">
              <a:hlinkClick r:id="rId4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6858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Publications &gt; Online Newspapers and Magazines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70234"/>
            <a:ext cx="4114800" cy="303466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Publications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7116321"/>
              </p:ext>
            </p:extLst>
          </p:nvPr>
        </p:nvGraphicFramePr>
        <p:xfrm>
          <a:off x="457200" y="1600200"/>
          <a:ext cx="6096000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Media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On-demand Media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Publications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eBooks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Newspapers and Magazines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457200" y="6248400"/>
            <a:ext cx="807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Publications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3523164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524000"/>
            <a:ext cx="4914900" cy="14971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 </a:t>
            </a:r>
            <a:r>
              <a:rPr lang="en-US" i="1" dirty="0" smtClean="0"/>
              <a:t>is </a:t>
            </a:r>
            <a:r>
              <a:rPr lang="en-US" i="1" dirty="0"/>
              <a:t>any type of sound, including voice, music, and sound effects, recorded and stored digitally as a series of 1s and 0s.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800" i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Digital Audio</a:t>
            </a:r>
          </a:p>
        </p:txBody>
      </p:sp>
      <p:pic>
        <p:nvPicPr>
          <p:cNvPr id="440322" name="Picture 2" descr="C0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297295"/>
            <a:ext cx="2971800" cy="320040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63500" dist="101600" dir="2700000" rotWithShape="0">
              <a:srgbClr val="000000">
                <a:alpha val="42999"/>
              </a:srgbClr>
            </a:outerShdw>
          </a:effec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704850" y="3126095"/>
            <a:ext cx="4419600" cy="13716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ability to digitize sound has dramatically altered phone networks, radio, television, and the entertainment and music industries. 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deadmau5 - Strobe live @ SPACE</a:t>
            </a:r>
            <a:endParaRPr lang="en-US" sz="1000" u="sng" dirty="0">
              <a:hlinkClick r:id="rId5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0368990"/>
              </p:ext>
            </p:extLst>
          </p:nvPr>
        </p:nvGraphicFramePr>
        <p:xfrm>
          <a:off x="558148" y="4602684"/>
          <a:ext cx="7816662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64"/>
                <a:gridCol w="2298700"/>
                <a:gridCol w="2800098"/>
              </a:tblGrid>
              <a:tr h="320040">
                <a:tc gridSpan="3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Sampling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Audio File Formats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Digital Music Software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Digital Audio Production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Digital Music Player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Digital Music Distribution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Podcast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638800" y="2193131"/>
            <a:ext cx="2895600" cy="2667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b="1" dirty="0"/>
              <a:t>Sampling</a:t>
            </a:r>
            <a:r>
              <a:rPr lang="en-US" sz="2000" dirty="0"/>
              <a:t> is the process of capturing the value of a sound wave at regular intervals, typically thousands of times per second, to store sound and music digitally.</a:t>
            </a:r>
            <a:endParaRPr lang="en-US" sz="2000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Sampling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800600" cy="47672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Aphex Twin - Equation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Sampling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Digital Audio Production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91353" y="4533900"/>
            <a:ext cx="44196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/>
              <a:t>Digital audio production</a:t>
            </a:r>
            <a:r>
              <a:rPr lang="en-US" sz="2000" dirty="0" smtClean="0"/>
              <a:t> refers to methods of capturing, creating, editing, and enhancing digital audio.</a:t>
            </a:r>
          </a:p>
        </p:txBody>
      </p:sp>
      <p:sp>
        <p:nvSpPr>
          <p:cNvPr id="26632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261428" y="4151756"/>
            <a:ext cx="3632201" cy="1392343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Once in existence, a digital audio file can be copied and transferred to a variety of formats and media.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37701"/>
            <a:ext cx="4572000" cy="305358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429" y="1066800"/>
            <a:ext cx="3632200" cy="285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Digitrax Studio Tour</a:t>
            </a:r>
            <a:endParaRPr lang="en-US" sz="1000" u="sng" dirty="0">
              <a:hlinkClick r:id="rId6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57200" y="6248400"/>
            <a:ext cx="62865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Digital Audio Production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1313" eaLnBrk="1" hangingPunct="1"/>
            <a:r>
              <a:rPr lang="en-US" sz="4000" dirty="0" smtClean="0"/>
              <a:t>Podcast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69976" y="1360291"/>
            <a:ext cx="37338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podcast</a:t>
            </a:r>
            <a:r>
              <a:rPr lang="en-US" sz="2000" dirty="0"/>
              <a:t> is an audio file that contains a recorded broadcast distributed over the Internet.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029199" y="3368706"/>
            <a:ext cx="3926481" cy="1938992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Podcasting </a:t>
            </a:r>
            <a:r>
              <a:rPr lang="en-US" sz="2000" dirty="0"/>
              <a:t>gets its name from the Apple iPod, but the technology can be used on any digital </a:t>
            </a:r>
            <a:r>
              <a:rPr lang="en-US" sz="2000" dirty="0" smtClean="0"/>
              <a:t>music player or digital music software that </a:t>
            </a:r>
            <a:r>
              <a:rPr lang="en-US" sz="2000" dirty="0"/>
              <a:t>supports the MP3 format.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53445"/>
            <a:ext cx="3959352" cy="2969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97" y="914400"/>
            <a:ext cx="4155083" cy="2110983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Digital Media &gt; Digital Audio &gt; Podcast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2369</Words>
  <Application>Microsoft Office PowerPoint</Application>
  <PresentationFormat>On-screen Show (4:3)</PresentationFormat>
  <Paragraphs>375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1_CT3_Theme1</vt:lpstr>
      <vt:lpstr>Image</vt:lpstr>
      <vt:lpstr>Slide 1</vt:lpstr>
      <vt:lpstr>Slide 2</vt:lpstr>
      <vt:lpstr>eBooks</vt:lpstr>
      <vt:lpstr>Online Newspapers and Magazines</vt:lpstr>
      <vt:lpstr>Slide 5</vt:lpstr>
      <vt:lpstr>Slide 6</vt:lpstr>
      <vt:lpstr>Sampling</vt:lpstr>
      <vt:lpstr>Digital Audio Production</vt:lpstr>
      <vt:lpstr>Podcast</vt:lpstr>
      <vt:lpstr>Audio File Formats</vt:lpstr>
      <vt:lpstr>Digital Music Player</vt:lpstr>
      <vt:lpstr>Digital Music Software</vt:lpstr>
      <vt:lpstr>Digital Music Distribution</vt:lpstr>
      <vt:lpstr>Slide 14</vt:lpstr>
      <vt:lpstr>Slide 15</vt:lpstr>
      <vt:lpstr>RGB Color</vt:lpstr>
      <vt:lpstr>Vector Graphics Software</vt:lpstr>
      <vt:lpstr>Graphics File Formats</vt:lpstr>
      <vt:lpstr>3D Modeling</vt:lpstr>
      <vt:lpstr>Visualization</vt:lpstr>
      <vt:lpstr>Computer-Aided Design (CAD)</vt:lpstr>
      <vt:lpstr>Animation</vt:lpstr>
      <vt:lpstr>Slide 23</vt:lpstr>
      <vt:lpstr>Slide 24</vt:lpstr>
      <vt:lpstr>Digital Camera</vt:lpstr>
      <vt:lpstr>Photo Editing</vt:lpstr>
      <vt:lpstr>Photo Printing</vt:lpstr>
      <vt:lpstr>Online Photo Album</vt:lpstr>
      <vt:lpstr>Slide 29</vt:lpstr>
      <vt:lpstr>Slide 30</vt:lpstr>
      <vt:lpstr>Camcorder</vt:lpstr>
      <vt:lpstr>Video Editing</vt:lpstr>
      <vt:lpstr>Slide 33</vt:lpstr>
      <vt:lpstr>Slide 34</vt:lpstr>
      <vt:lpstr>Video Game</vt:lpstr>
      <vt:lpstr>Virtual Reality</vt:lpstr>
      <vt:lpstr>Augmented Reality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2013-04-10T14:20:29Z</dcterms:created>
  <dcterms:modified xsi:type="dcterms:W3CDTF">2013-04-10T14:24:05Z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