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292" r:id="rId2"/>
    <p:sldId id="301" r:id="rId3"/>
    <p:sldId id="265" r:id="rId4"/>
    <p:sldId id="311" r:id="rId5"/>
    <p:sldId id="257" r:id="rId6"/>
    <p:sldId id="314" r:id="rId7"/>
    <p:sldId id="266" r:id="rId8"/>
    <p:sldId id="267" r:id="rId9"/>
    <p:sldId id="269" r:id="rId10"/>
    <p:sldId id="302" r:id="rId11"/>
    <p:sldId id="303" r:id="rId12"/>
    <p:sldId id="315" r:id="rId13"/>
    <p:sldId id="294" r:id="rId14"/>
    <p:sldId id="279" r:id="rId15"/>
    <p:sldId id="296" r:id="rId16"/>
    <p:sldId id="297" r:id="rId17"/>
    <p:sldId id="298" r:id="rId18"/>
    <p:sldId id="304" r:id="rId19"/>
    <p:sldId id="305" r:id="rId20"/>
    <p:sldId id="307" r:id="rId21"/>
    <p:sldId id="308" r:id="rId22"/>
    <p:sldId id="309" r:id="rId23"/>
    <p:sldId id="310" r:id="rId24"/>
    <p:sldId id="312" r:id="rId25"/>
    <p:sldId id="318" r:id="rId26"/>
    <p:sldId id="316" r:id="rId27"/>
    <p:sldId id="317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4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2788-1A0E-42CC-82E3-1886BC94308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11F9-3345-4C0D-BCB4-6DC849C92A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644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362F9-27E6-4603-99EB-BEE3EA22B4D3}" type="datetime1">
              <a:rPr lang="en-US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EF87B3-031E-4423-A118-F015DA409B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056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213689-A949-47B6-8436-15BECF2D2184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F98B8-F87B-4036-90D5-289F8CB861BB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0F0663-7788-479F-83F6-A8539F253D5E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246D79-20CF-4364-8AFA-A644271EC621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AB705-4959-4DA9-BDD4-36DBAC1F5CD5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62EA2-07DB-4B70-B4BE-9779BD6ED1AB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C870-8986-4A66-A03C-A74EACD489FB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B8F14-C239-45AE-B52E-846B6B705D13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4C47C8-426B-4D6F-8321-63994243F786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F4D9BA-3CDC-4697-84B5-9B485532A5F8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04BAEC-633F-48F9-8020-6E068358C2FA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B988F-5D51-4F8A-A1EF-89C88805CF8F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C08D3-7DE3-482A-8EC7-564B46FD48CC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EB29-1A2A-4C69-9887-061688122737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170ED-B0F4-49EB-8CB4-A9F43EE4CDD8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533FF-1E26-44A8-AF3B-22743CB8EFDF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B015A-D2DB-464E-95D7-E6A4E51064AC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C52667-D76F-48BC-B343-E3C0019A1443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AB705-4959-4DA9-BDD4-36DBAC1F5CD5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AB705-4959-4DA9-BDD4-36DBAC1F5CD5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35915D-C198-4BFA-80AF-D781E8085664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0A0F8-20E1-4004-BADE-00FC57272926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C4FD3B-9D72-4273-86A1-35CFDCAA8EEC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B988F-5D51-4F8A-A1EF-89C88805CF8F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246D79-20CF-4364-8AFA-A644271EC621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87289D-4B24-4020-98F3-A650BB9B5ED7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1AA3C-7158-47EB-AB77-D64B4302F1A0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111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112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LYpn-eBRPi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PsJlwOwyzl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9M6bC0z3uA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IELVMQhvX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Xqvn1jOsW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DfV-uoZOJh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nzK-TmlhKO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SubxMZxhiK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gDsXAykAm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lR1OUFmGq0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k5yhR0FZNg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LZia1WkBq_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KO9P4K3-Rc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krXeOhZ293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l4D2tn_-kQ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www.yamaha.com/musicprodu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JDaicPIgn9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-LQdza_FtWI" TargetMode="External"/><Relationship Id="rId4" Type="http://schemas.openxmlformats.org/officeDocument/2006/relationships/hyperlink" Target="http://youtu.be/w0k3MSm0b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1T9Pf54zGG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OPeiuNmxPk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199" y="1676400"/>
            <a:ext cx="5562601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</a:t>
            </a:r>
            <a:r>
              <a:rPr lang="en-US" i="1" dirty="0"/>
              <a:t>to the protection of information systems and the information they manage against unauthorized access, use, manipulation, or destruction, and against the denial of service to authorized users.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8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800" i="1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735263" cy="1701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Straight Talk on Cyber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043924"/>
              </p:ext>
            </p:extLst>
          </p:nvPr>
        </p:nvGraphicFramePr>
        <p:xfrm>
          <a:off x="533400" y="4648200"/>
          <a:ext cx="2743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Machine-Level Security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Network</a:t>
                      </a:r>
                      <a:r>
                        <a:rPr lang="en-US" b="0" baseline="0" dirty="0" smtClean="0"/>
                        <a:t> Security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Internet Security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400" y="3962400"/>
            <a:ext cx="5244001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Information security is a growing concern as increasing amounts of important and private information are stored digitally on systems connected to public networks and wireless private networks.</a:t>
            </a:r>
            <a:endParaRPr lang="en-US" sz="20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0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Information Security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Network Usage Policy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71600"/>
            <a:ext cx="8270906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network usage policy</a:t>
            </a:r>
            <a:r>
              <a:rPr lang="en-US" sz="2000" dirty="0"/>
              <a:t> is a document, agreement, or contract that defines acceptable and unacceptable uses of computer and network resources for a business or organization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6606" y="2667000"/>
            <a:ext cx="4381500" cy="29543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3328561"/>
            <a:ext cx="3200400" cy="1631216"/>
          </a:xfrm>
          <a:prstGeom prst="rect">
            <a:avLst/>
          </a:prstGeom>
          <a:solidFill>
            <a:srgbClr val="65AA3B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Users are held liable for upholding the policies and can lose their network account or job if they violate the rules.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8270906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 &gt; Network Usage Policy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How to set up an Internet usage policy</a:t>
            </a:r>
            <a:endParaRPr lang="en-US" sz="1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03238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Wireless Security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5977" y="2876550"/>
            <a:ext cx="3632200" cy="2692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211" y="1252091"/>
            <a:ext cx="3657600" cy="333894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436546" y="4623929"/>
            <a:ext cx="41354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Wireless security</a:t>
            </a:r>
            <a:r>
              <a:rPr lang="en-US" sz="2000" dirty="0">
                <a:latin typeface="+mn-lt"/>
              </a:rPr>
              <a:t> refers to the unique threats and defenses associated with wireless computer networks.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5977" y="685800"/>
            <a:ext cx="3632200" cy="2044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8270906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 &gt; Wireless Security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6"/>
              </a:rPr>
              <a:t>Video: Dangers of Free WiFi</a:t>
            </a:r>
            <a:endParaRPr lang="en-US" sz="1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6600" dirty="0" smtClean="0"/>
              <a:t>Network Security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63099"/>
              </p:ext>
            </p:extLst>
          </p:nvPr>
        </p:nvGraphicFramePr>
        <p:xfrm>
          <a:off x="457200" y="1905000"/>
          <a:ext cx="2596662" cy="399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662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administrator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Multiuser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permissions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Interior threats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usage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policy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 driving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23227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2324100"/>
            <a:ext cx="41148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</a:t>
            </a:r>
            <a:r>
              <a:rPr lang="en-US" i="1" dirty="0"/>
              <a:t>to the unique threats and defenses associated with computers connected to the Internet.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71628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Internet Security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8859357"/>
              </p:ext>
            </p:extLst>
          </p:nvPr>
        </p:nvGraphicFramePr>
        <p:xfrm>
          <a:off x="457200" y="4343400"/>
          <a:ext cx="6940298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2362200"/>
                <a:gridCol w="2596898"/>
              </a:tblGrid>
              <a:tr h="320040">
                <a:tc>
                  <a:txBody>
                    <a:bodyPr/>
                    <a:lstStyle/>
                    <a:p>
                      <a:pPr marL="53975" indent="0" algn="l" defTabSz="4572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section: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Hacker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Antivirus</a:t>
                      </a:r>
                      <a:r>
                        <a:rPr lang="en-US" baseline="0" dirty="0" smtClean="0"/>
                        <a:t> Software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Internet Fraud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Firewall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Botnet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Digital Certificate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Patch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 Warfare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Phishing Scam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Malware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Theft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Facts about Cybercrime</a:t>
            </a:r>
            <a:endParaRPr lang="en-US" sz="1000" u="sng" dirty="0" smtClean="0"/>
          </a:p>
        </p:txBody>
      </p:sp>
      <p:pic>
        <p:nvPicPr>
          <p:cNvPr id="2050" name="Picture 2" descr="G:\Pages\Images\C06.03.00b_51115869 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623" y="2401019"/>
            <a:ext cx="3200400" cy="21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7589" y="1066800"/>
            <a:ext cx="2286000" cy="116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61722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Hacker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23012" y="1511299"/>
            <a:ext cx="3810000" cy="1066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hacker</a:t>
            </a:r>
            <a:r>
              <a:rPr lang="en-US" sz="2000" dirty="0"/>
              <a:t> is an individual who subverts computer security without authorization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005476"/>
              </p:ext>
            </p:extLst>
          </p:nvPr>
        </p:nvGraphicFramePr>
        <p:xfrm>
          <a:off x="5486400" y="2819400"/>
          <a:ext cx="3146612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6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Key-logging software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Packet-sniffing software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Wireless network scanning software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Port-scanning software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Social engineering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Hacker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63" y="1143000"/>
            <a:ext cx="3657600" cy="278796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200" y="3930961"/>
            <a:ext cx="2286000" cy="19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721644"/>
            <a:ext cx="4087906" cy="2073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firewall</a:t>
            </a:r>
            <a:r>
              <a:rPr lang="en-US" sz="2000" dirty="0"/>
              <a:t> is network hardware or software that examines data packets flowing in and sometimes out of a network or computer in order to filter out packets that are potentially dangerous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  <p:sp>
        <p:nvSpPr>
          <p:cNvPr id="40966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4343400"/>
            <a:ext cx="8175812" cy="9906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Using a firewall is one of the four pillars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 security, the others being installing software patches,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security software,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practicing safe, cautious online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behavior.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Firewall</a:t>
            </a:r>
          </a:p>
        </p:txBody>
      </p:sp>
      <p:pic>
        <p:nvPicPr>
          <p:cNvPr id="8" name="Picture 7" descr="C06.03.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1447800"/>
            <a:ext cx="3810000" cy="2750344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Firewall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Windows Firewall Complete Guide for Windows 8</a:t>
            </a:r>
            <a:endParaRPr lang="en-US" sz="1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0" y="427038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Software Patch</a:t>
            </a:r>
          </a:p>
        </p:txBody>
      </p:sp>
      <p:sp>
        <p:nvSpPr>
          <p:cNvPr id="43014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5181600" y="1885950"/>
            <a:ext cx="3505200" cy="224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software patch</a:t>
            </a:r>
            <a:r>
              <a:rPr lang="en-US" sz="2000" dirty="0"/>
              <a:t>, sometimes called a security patch, fixes software bugs and flaws and is typically distributed to software users through online software updates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292600" cy="373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457200" y="4876800"/>
            <a:ext cx="8229600" cy="10668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Software bugs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operating systems, web browsers,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other Internet software can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create security holes that hacks may exploit to gain full control of a computer.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Software Patch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ext Placeholder 10"/>
          <p:cNvSpPr>
            <a:spLocks noGrp="1"/>
          </p:cNvSpPr>
          <p:nvPr>
            <p:ph type="body" sz="quarter" idx="4294967295"/>
          </p:nvPr>
        </p:nvSpPr>
        <p:spPr bwMode="auto">
          <a:xfrm>
            <a:off x="503058" y="1219200"/>
            <a:ext cx="8129954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Malware</a:t>
            </a:r>
            <a:r>
              <a:rPr lang="en-US" sz="2000" dirty="0"/>
              <a:t> is short for “malicious software” and includes any software designed to damage, corrupt, or illegally manipulate computer resources. Common forms include viruses, worms, and spyware.</a:t>
            </a:r>
          </a:p>
        </p:txBody>
      </p:sp>
      <p:sp>
        <p:nvSpPr>
          <p:cNvPr id="45062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7663" eaLnBrk="1" hangingPunct="1"/>
            <a:r>
              <a:rPr lang="en-US" sz="4000" dirty="0" smtClean="0"/>
              <a:t>Malware</a:t>
            </a:r>
          </a:p>
        </p:txBody>
      </p:sp>
      <p:pic>
        <p:nvPicPr>
          <p:cNvPr id="7" name="Picture 6" descr="C06.03.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058" y="2438400"/>
            <a:ext cx="4368800" cy="32766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Sophos maps malware and spam with Google Earth</a:t>
            </a:r>
            <a:endParaRPr lang="en-US" sz="1000" u="sng" dirty="0" smtClean="0"/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5029200" y="3086100"/>
            <a:ext cx="3603812" cy="19812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Although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sending malware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email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attachments used to be the preferred method of distribution, today most malware is spread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webpages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Malware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Antivirus Software</a:t>
            </a: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228600" y="1504028"/>
            <a:ext cx="419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+mn-lt"/>
              </a:rPr>
              <a:t>Antivirus software</a:t>
            </a:r>
            <a:r>
              <a:rPr lang="en-US" sz="2000" dirty="0">
                <a:latin typeface="+mn-lt"/>
              </a:rPr>
              <a:t>, also known as virus scan software, uses several techniques to find viruses, worms, and spyware on a computer system; remove them if possible; and keep additional viruses, worms, and spyware from infecting the system.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457199" y="4343400"/>
            <a:ext cx="8175813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Implementing some form of virus protection is a necessity on all types of PCs: Windows and Macs. Without some form of virus protection, it is almost assured that an Internet-connected PC is—or will soon become—infected.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94836" cy="2667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'Ransomware' virus locks computer, demands money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Antivirus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92352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Botnet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114799" y="1714500"/>
            <a:ext cx="46482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botnet</a:t>
            </a:r>
            <a:r>
              <a:rPr lang="en-US" sz="2000" dirty="0"/>
              <a:t>, or </a:t>
            </a:r>
            <a:r>
              <a:rPr lang="en-US" sz="2000" b="1" dirty="0"/>
              <a:t>botnet army</a:t>
            </a:r>
            <a:r>
              <a:rPr lang="en-US" sz="2000" dirty="0"/>
              <a:t>, refers to a collection of computers autonomously or automatically working together toward some goal; these are often zombie computers that are synchronized to perform illegal activities on the Internet.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3344863" cy="205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484094" y="4267200"/>
            <a:ext cx="8175812" cy="1015663"/>
          </a:xfrm>
          <a:prstGeom prst="rect">
            <a:avLst/>
          </a:prstGeom>
          <a:solidFill>
            <a:srgbClr val="65AA3B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possible that your computer is a soldier in a botnet army. Understanding botnets will help you to free your computer if it has been enslaved and protect your computer from becoming a zombie.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Symantec Guide to Scary Internet Stuff - Botnets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Botnet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764507"/>
            <a:ext cx="3200400" cy="2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</a:t>
            </a:r>
            <a:r>
              <a:rPr lang="en-US" i="1" dirty="0"/>
              <a:t>to actions taken to protect information on a computer that may or may not be connected to a computer network or the Internet.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2839551"/>
              </p:ext>
            </p:extLst>
          </p:nvPr>
        </p:nvGraphicFramePr>
        <p:xfrm>
          <a:off x="457200" y="4648200"/>
          <a:ext cx="227965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65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Authentication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Encryption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Data Backup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31123" y="4882661"/>
            <a:ext cx="5943600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By learning how to protect stand-alone </a:t>
            </a:r>
            <a:r>
              <a:rPr lang="en-US" sz="2000" dirty="0" smtClean="0">
                <a:latin typeface="+mn-lt"/>
              </a:rPr>
              <a:t>PCs, </a:t>
            </a:r>
            <a:r>
              <a:rPr lang="en-US" sz="2000" dirty="0">
                <a:latin typeface="+mn-lt"/>
              </a:rPr>
              <a:t>you also learn about the first line of defense for the networks to which those PCs may be connected.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2723" y="1559169"/>
            <a:ext cx="4572000" cy="3200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Machine-Level Security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Machine-Level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Cyber Warfare</a:t>
            </a:r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457200" y="3254478"/>
            <a:ext cx="2743200" cy="163121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000" i="1" dirty="0">
                <a:latin typeface="Arial" pitchFamily="34" charset="0"/>
                <a:cs typeface="Arial" pitchFamily="34" charset="0"/>
              </a:rPr>
              <a:t>Cyberterrorism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extends traditional forms of terrorism to the Internet and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1208" name="TextBox 24"/>
          <p:cNvSpPr txBox="1">
            <a:spLocks noChangeArrowheads="1"/>
          </p:cNvSpPr>
          <p:nvPr/>
        </p:nvSpPr>
        <p:spPr bwMode="auto">
          <a:xfrm>
            <a:off x="457200" y="1439173"/>
            <a:ext cx="8175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Cyber warfare </a:t>
            </a:r>
            <a:r>
              <a:rPr lang="en-US" sz="2000" dirty="0"/>
              <a:t>extends traditional forms of warfare to the Internet and the w</a:t>
            </a:r>
            <a:r>
              <a:rPr lang="en-US" sz="2000" dirty="0" smtClean="0"/>
              <a:t>eb</a:t>
            </a:r>
            <a:r>
              <a:rPr lang="en-US" sz="2000" dirty="0"/>
              <a:t>, including espionage, psychological warfare, and attacks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Obama announces complete overhaul of Cyber Security</a:t>
            </a:r>
            <a:endParaRPr lang="en-US" sz="1000" u="sng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Cyber Warfare</a:t>
            </a:r>
          </a:p>
        </p:txBody>
      </p:sp>
      <p:pic>
        <p:nvPicPr>
          <p:cNvPr id="3074" name="Picture 2" descr="G:\Pages\Images\C06.03.07b_28794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1204" y="2413070"/>
            <a:ext cx="4572000" cy="30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Identity Theft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19200"/>
            <a:ext cx="8175812" cy="1066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Identity theft</a:t>
            </a:r>
            <a:r>
              <a:rPr lang="en-US" sz="2000" dirty="0"/>
              <a:t> is the criminal act of stealing information about a person to assume that person’s identity in order to commit fraud or other crimes.</a:t>
            </a:r>
          </a:p>
          <a:p>
            <a:pPr marL="0" indent="0"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187950" cy="3465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167718" y="3633291"/>
            <a:ext cx="2743200" cy="1323439"/>
          </a:xfrm>
          <a:prstGeom prst="rect">
            <a:avLst/>
          </a:prstGeom>
          <a:solidFill>
            <a:srgbClr val="65AA3B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Individuals between the ages of 18 and 29 are hardest hit by ID theft.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Notebook: Identity Theft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Identity Theft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7663" eaLnBrk="1" hangingPunct="1"/>
            <a:r>
              <a:rPr lang="en-US" sz="4000" dirty="0" smtClean="0"/>
              <a:t>Internet Fraud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00600" y="1490009"/>
            <a:ext cx="3832412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Internet fraud</a:t>
            </a:r>
            <a:r>
              <a:rPr lang="en-US" sz="2000" dirty="0"/>
              <a:t> is the crime of deliberately deceiving a person over the Internet in order to damage them or to obtain property or services unlawfully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4800600" y="3466727"/>
            <a:ext cx="3832412" cy="1938992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Hundreds of millions of dollars are stolen each year by online criminals.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essential to be able to recognize common types of fraud and to protect yourself against them.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531144"/>
            <a:ext cx="3962400" cy="37957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nb-NO" sz="1000" u="sng" dirty="0" smtClean="0">
                <a:hlinkClick r:id="rId4"/>
              </a:rPr>
              <a:t>Video: SCAM ALERT: Fake Online Shoe Stores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Internet Fraud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Certificate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1739900"/>
            <a:ext cx="4061012" cy="2057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digital certificate</a:t>
            </a:r>
            <a:r>
              <a:rPr lang="en-US" sz="2000" dirty="0"/>
              <a:t>, also called an </a:t>
            </a:r>
            <a:r>
              <a:rPr lang="en-US" sz="2000" b="1" dirty="0"/>
              <a:t>SSL certificate</a:t>
            </a:r>
            <a:r>
              <a:rPr lang="en-US" sz="2000" dirty="0"/>
              <a:t>, is a type of electronic business card that is attached to Internet transaction data to verify the sender of the data. 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457200" y="4648200"/>
            <a:ext cx="8175812" cy="70788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Arial" pitchFamily="34" charset="0"/>
                <a:cs typeface="Arial" pitchFamily="34" charset="0"/>
              </a:rPr>
              <a:t>Transaction data must be accessed only by intended parties, and not be intercepted by outsiders.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479550"/>
            <a:ext cx="3632200" cy="2578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VeriSign SSL Certificates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Digital Certificate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Phishing Scam 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562600" y="1524000"/>
            <a:ext cx="3070412" cy="2286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phishing scam</a:t>
            </a:r>
            <a:r>
              <a:rPr lang="en-US" sz="2000" dirty="0"/>
              <a:t> combines both fraudulent </a:t>
            </a:r>
            <a:r>
              <a:rPr lang="en-US" sz="2000" dirty="0" smtClean="0"/>
              <a:t>email </a:t>
            </a:r>
            <a:r>
              <a:rPr lang="en-US" sz="2000" dirty="0"/>
              <a:t>and </a:t>
            </a:r>
            <a:r>
              <a:rPr lang="en-US" sz="2000" dirty="0" smtClean="0"/>
              <a:t>websites </a:t>
            </a:r>
            <a:r>
              <a:rPr lang="en-US" sz="2000" dirty="0"/>
              <a:t>in order to trick a person into providing private information that can be used for identity theft. </a:t>
            </a:r>
          </a:p>
        </p:txBody>
      </p: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5562600" y="4038600"/>
            <a:ext cx="3070412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Arial" pitchFamily="34" charset="0"/>
                <a:cs typeface="Arial" pitchFamily="34" charset="0"/>
              </a:rPr>
              <a:t>Phishing scams are some of the most difficult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forms of Internet fraud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detect.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4" y="1524000"/>
            <a:ext cx="5029200" cy="3956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Web of Deceit: Internet Fraud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Phishing Scam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886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Laws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37457" y="1156978"/>
            <a:ext cx="8382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Information security </a:t>
            </a:r>
            <a:r>
              <a:rPr lang="en-US" sz="2000" b="1" dirty="0"/>
              <a:t>laws</a:t>
            </a:r>
            <a:r>
              <a:rPr lang="en-US" sz="2000" dirty="0"/>
              <a:t> seek to protect the civil rights of populations from abuses of information systems and the Internet.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2457" y="1902794"/>
            <a:ext cx="4572000" cy="3041650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199" y="4928259"/>
            <a:ext cx="8186057" cy="70788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>
                <a:latin typeface="Arial" pitchFamily="34" charset="0"/>
                <a:cs typeface="Arial" pitchFamily="34" charset="0"/>
              </a:rPr>
              <a:t>Securing networks and the information they store takes effort by individuals, businesses, and governments.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Internet Privacy &amp; Antipiracy Laws</a:t>
            </a:r>
            <a:endParaRPr lang="en-US" sz="1000" u="sng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81758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Laws</a:t>
            </a:r>
          </a:p>
        </p:txBody>
      </p:sp>
    </p:spTree>
    <p:extLst>
      <p:ext uri="{BB962C8B-B14F-4D97-AF65-F5344CB8AC3E}">
        <p14:creationId xmlns:p14="http://schemas.microsoft.com/office/powerpoint/2010/main" xmlns="" val="13080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71628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Internet Security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835688"/>
              </p:ext>
            </p:extLst>
          </p:nvPr>
        </p:nvGraphicFramePr>
        <p:xfrm>
          <a:off x="446314" y="1493520"/>
          <a:ext cx="2590800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Cracker/attacker/ intruder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Key-logging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Packet-sniffing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 network scanning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268693"/>
              </p:ext>
            </p:extLst>
          </p:nvPr>
        </p:nvGraphicFramePr>
        <p:xfrm>
          <a:off x="3132364" y="1584960"/>
          <a:ext cx="25908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sniffing software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Port-scanning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engineering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Dumpster diving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Firewall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Software/security patch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software flaws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087575"/>
              </p:ext>
            </p:extLst>
          </p:nvPr>
        </p:nvGraphicFramePr>
        <p:xfrm>
          <a:off x="5818414" y="1310640"/>
          <a:ext cx="2971800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 updates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Trojan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horse/Trojan/ backdoor Trojan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Virus hoax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Ransomware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Spyware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Zombie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Drive-by downloads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235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71628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Internet Security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9915938"/>
              </p:ext>
            </p:extLst>
          </p:nvPr>
        </p:nvGraphicFramePr>
        <p:xfrm>
          <a:off x="478971" y="1676400"/>
          <a:ext cx="4169229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229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 – continued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Antivirus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Botnet/botnet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army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Distributed denial-of-service attacks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(DDoS)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Cyber warfare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Cyberterrorism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theft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fraud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807449"/>
              </p:ext>
            </p:extLst>
          </p:nvPr>
        </p:nvGraphicFramePr>
        <p:xfrm>
          <a:off x="4572001" y="1219200"/>
          <a:ext cx="4114800" cy="399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Spoofing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certificate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Certification authorities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Secure sockets layer (SSL)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layer security (TLS)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Phishing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scam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Spear phishing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security laws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Internet Security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15693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Authentication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55263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Authentication</a:t>
            </a:r>
            <a:r>
              <a:rPr lang="en-US" sz="2000" dirty="0"/>
              <a:t> is a security process in which the identity of a person is verified.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339194"/>
              </p:ext>
            </p:extLst>
          </p:nvPr>
        </p:nvGraphicFramePr>
        <p:xfrm>
          <a:off x="533400" y="2438400"/>
          <a:ext cx="1828800" cy="12192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Something: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91440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You know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91440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You have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91440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About </a:t>
                      </a: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you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Galaxy Nexus and Face Unlock</a:t>
            </a:r>
            <a:endParaRPr lang="en-US" sz="1000" u="sng" dirty="0">
              <a:hlinkClick r:id="rId4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Machine-Level Security &gt; Authentication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400" y="4115515"/>
            <a:ext cx="4664621" cy="1828800"/>
          </a:xfrm>
          <a:prstGeom prst="rect">
            <a:avLst/>
          </a:prstGeom>
        </p:spPr>
      </p:pic>
      <p:pic>
        <p:nvPicPr>
          <p:cNvPr id="8" name="Picture 7" descr="C06.01.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1800" y="2023164"/>
            <a:ext cx="2743200" cy="2010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600" y="32766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110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Encryption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1778297"/>
            <a:ext cx="4114800" cy="20656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Encryption</a:t>
            </a:r>
            <a:r>
              <a:rPr lang="en-US" sz="2000" dirty="0"/>
              <a:t> is a security technique that uses high-level mathematical functions and computer algorithms to encode data so that it is unintelligible to all but the </a:t>
            </a:r>
            <a:r>
              <a:rPr lang="en-US" sz="2000" dirty="0" smtClean="0"/>
              <a:t>sender and recipient.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568450"/>
            <a:ext cx="3632200" cy="372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Lest We Remember</a:t>
            </a:r>
            <a:endParaRPr lang="en-US" sz="1000" u="sng" dirty="0">
              <a:hlinkClick r:id="rId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49100"/>
            <a:ext cx="4114800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Encryption techniques help safeguard data that is stored or traveling over a network.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Machine-Level Security &gt;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03238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7663" eaLnBrk="1" hangingPunct="1"/>
            <a:r>
              <a:rPr lang="en-US" sz="4000" dirty="0" smtClean="0"/>
              <a:t>Data Backup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46200"/>
            <a:ext cx="5029200" cy="109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Data backup</a:t>
            </a:r>
            <a:r>
              <a:rPr lang="en-US" sz="2000" dirty="0"/>
              <a:t> is a process in which copies of important computer files are stored in a safe place to guard against data loss.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561013" y="3648787"/>
            <a:ext cx="3125788" cy="1631216"/>
          </a:xfrm>
          <a:prstGeom prst="rect">
            <a:avLst/>
          </a:prstGeom>
          <a:solidFill>
            <a:srgbClr val="65AA3B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Data may be lost due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hardware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failure, human error,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software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corruption,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hackers, malware,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natural disasters.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4707" y="1219200"/>
            <a:ext cx="2438400" cy="1625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Backing Up Your Mac With Time Machine</a:t>
            </a:r>
            <a:endParaRPr lang="en-US" sz="1000" u="sng" dirty="0" smtClean="0"/>
          </a:p>
          <a:p>
            <a:pPr algn="r"/>
            <a:r>
              <a:rPr lang="en-US" sz="1000" u="sng" dirty="0" smtClean="0">
                <a:hlinkClick r:id="rId5"/>
              </a:rPr>
              <a:t>Video: Create a Bootable System Recovery USB</a:t>
            </a:r>
            <a:endParaRPr lang="en-US" sz="1000" u="sng" dirty="0">
              <a:hlinkClick r:id="rId6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867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Machine-Level Security &gt; Data Backup</a:t>
            </a:r>
          </a:p>
        </p:txBody>
      </p:sp>
      <p:pic>
        <p:nvPicPr>
          <p:cNvPr id="2050" name="Picture 2" descr="G:\Pages\Images\06 InformationSecurity\C06.01.03-b size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2962145"/>
            <a:ext cx="2286000" cy="28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89916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Machine-Level Security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316006"/>
              </p:ext>
            </p:extLst>
          </p:nvPr>
        </p:nvGraphicFramePr>
        <p:xfrm>
          <a:off x="468923" y="1737360"/>
          <a:ext cx="2590800" cy="417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information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Machine-level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Username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Biometrics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765111"/>
              </p:ext>
            </p:extLst>
          </p:nvPr>
        </p:nvGraphicFramePr>
        <p:xfrm>
          <a:off x="3154973" y="1828800"/>
          <a:ext cx="2590800" cy="408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Fingerprint scan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Facial pattern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recognition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Retinal scanning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Encryption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Decryption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 equivalent privacy (WEP)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Wi-Fi protected access (WPA)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307435"/>
              </p:ext>
            </p:extLst>
          </p:nvPr>
        </p:nvGraphicFramePr>
        <p:xfrm>
          <a:off x="5841023" y="1828800"/>
          <a:ext cx="2971800" cy="408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WPA2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backup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recovery disk/recue disk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backup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Incremental backup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Mirroring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Redundant array of independent disks (RAID)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Machine-Level Security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1034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6600" dirty="0" smtClean="0"/>
              <a:t>Network Security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1717854"/>
            <a:ext cx="4156106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is </a:t>
            </a:r>
            <a:r>
              <a:rPr lang="en-US" i="1" dirty="0"/>
              <a:t>concerned with addressing vulnerabilities and threats in computer networks that may or may not be connected to the Internet.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717" y="1565454"/>
            <a:ext cx="3657600" cy="24384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197708"/>
            <a:ext cx="4156106" cy="1323439"/>
          </a:xfrm>
          <a:prstGeom prst="rect">
            <a:avLst/>
          </a:prstGeom>
          <a:solidFill>
            <a:srgbClr val="65AA3B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primary challenge in securing a computer network is keeping user data private and accessible only by authorized persons.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027709"/>
              </p:ext>
            </p:extLst>
          </p:nvPr>
        </p:nvGraphicFramePr>
        <p:xfrm>
          <a:off x="457199" y="4361021"/>
          <a:ext cx="3621118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118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Permissions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Interior Threats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Network Usage Policy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Wireless Security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8270906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Protect your IT Network from Internal Network Security Threats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886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Permissions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53599"/>
            <a:ext cx="8229600" cy="1295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Permissions</a:t>
            </a:r>
            <a:r>
              <a:rPr lang="en-US" sz="2000" dirty="0"/>
              <a:t>, or</a:t>
            </a:r>
            <a:r>
              <a:rPr lang="en-US" sz="2000" b="1" dirty="0"/>
              <a:t> file system permissions</a:t>
            </a:r>
            <a:r>
              <a:rPr lang="en-US" sz="2000" dirty="0"/>
              <a:t>, refers to the specific access privileges afforded to each network user and each system resource in terms of which files, folders, and drives each user can read, write, and execute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7538" y="2801815"/>
            <a:ext cx="4572000" cy="3048000"/>
          </a:xfrm>
          <a:prstGeom prst="rect">
            <a:avLst/>
          </a:prstGeom>
        </p:spPr>
      </p:pic>
      <p:pic>
        <p:nvPicPr>
          <p:cNvPr id="3074" name="Picture 2" descr="G:\Pages\Images\06 InformationSecurity\C06.02.01b 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2513830"/>
            <a:ext cx="2743200" cy="33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8270906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 &gt;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6868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Interior Threats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5123021"/>
            <a:ext cx="83058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Interior threats</a:t>
            </a:r>
            <a:r>
              <a:rPr lang="en-US" sz="2000" dirty="0"/>
              <a:t> are network security threats that originate from within a network, typically from registered users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 descr="C06.02.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985" y="1927127"/>
            <a:ext cx="3657600" cy="243458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Bad day in the Office</a:t>
            </a:r>
            <a:endParaRPr lang="en-US" sz="1000" u="sng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21745"/>
              </p:ext>
            </p:extLst>
          </p:nvPr>
        </p:nvGraphicFramePr>
        <p:xfrm>
          <a:off x="4572000" y="1311672"/>
          <a:ext cx="4156106" cy="367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6106"/>
              </a:tblGrid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Data-entry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errors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Errors in computer programming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Improper installation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and setup of computer systems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Mishandling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of computer output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Uninformed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dangerous computer activity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Inadequate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planning for and control of equipment malfunctions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Inadequate planning for and control of environmental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difficulties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8270906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Information Security &gt; Network Security &gt; Interior 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9407</TotalTime>
  <Words>1848</Words>
  <Application>Microsoft Office PowerPoint</Application>
  <PresentationFormat>On-screen Show (4:3)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1_CT3_Theme1</vt:lpstr>
      <vt:lpstr>Image</vt:lpstr>
      <vt:lpstr>Slide 1</vt:lpstr>
      <vt:lpstr>Slide 2</vt:lpstr>
      <vt:lpstr>Authentication</vt:lpstr>
      <vt:lpstr>Encryption</vt:lpstr>
      <vt:lpstr>Data Backup</vt:lpstr>
      <vt:lpstr>Slide 6</vt:lpstr>
      <vt:lpstr>Network Security</vt:lpstr>
      <vt:lpstr>Permissions</vt:lpstr>
      <vt:lpstr>Interior Threats</vt:lpstr>
      <vt:lpstr>Network Usage Policy</vt:lpstr>
      <vt:lpstr>Wireless Security</vt:lpstr>
      <vt:lpstr>Network Security</vt:lpstr>
      <vt:lpstr>Slide 13</vt:lpstr>
      <vt:lpstr>Hacker</vt:lpstr>
      <vt:lpstr>Firewall</vt:lpstr>
      <vt:lpstr>Software Patch</vt:lpstr>
      <vt:lpstr>Malware</vt:lpstr>
      <vt:lpstr>Antivirus Software</vt:lpstr>
      <vt:lpstr>Botnet</vt:lpstr>
      <vt:lpstr>Cyber Warfare</vt:lpstr>
      <vt:lpstr>Identity Theft</vt:lpstr>
      <vt:lpstr>Internet Fraud</vt:lpstr>
      <vt:lpstr>Digital Certificate</vt:lpstr>
      <vt:lpstr>Phishing Scam </vt:lpstr>
      <vt:lpstr>Laws</vt:lpstr>
      <vt:lpstr>Slide 26</vt:lpstr>
      <vt:lpstr>Slide 27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subject>Hardware</dc:subject>
  <dc:creator>Brenda Jacobsen</dc:creator>
  <cp:keywords>Processing, storage, I/O</cp:keywords>
  <cp:lastModifiedBy>Ang</cp:lastModifiedBy>
  <cp:revision>158</cp:revision>
  <dcterms:created xsi:type="dcterms:W3CDTF">2011-03-04T15:26:26Z</dcterms:created>
  <dcterms:modified xsi:type="dcterms:W3CDTF">2013-06-14T18:45:46Z</dcterms:modified>
</cp:coreProperties>
</file>