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2"/>
  </p:notesMasterIdLst>
  <p:sldIdLst>
    <p:sldId id="292" r:id="rId2"/>
    <p:sldId id="301" r:id="rId3"/>
    <p:sldId id="340" r:id="rId4"/>
    <p:sldId id="311" r:id="rId5"/>
    <p:sldId id="257" r:id="rId6"/>
    <p:sldId id="266" r:id="rId7"/>
    <p:sldId id="334" r:id="rId8"/>
    <p:sldId id="335" r:id="rId9"/>
    <p:sldId id="308" r:id="rId10"/>
    <p:sldId id="267" r:id="rId11"/>
    <p:sldId id="269" r:id="rId12"/>
    <p:sldId id="336" r:id="rId13"/>
    <p:sldId id="277" r:id="rId14"/>
    <p:sldId id="341" r:id="rId15"/>
    <p:sldId id="353" r:id="rId16"/>
    <p:sldId id="312" r:id="rId17"/>
    <p:sldId id="303" r:id="rId18"/>
    <p:sldId id="296" r:id="rId19"/>
    <p:sldId id="297" r:id="rId20"/>
    <p:sldId id="298" r:id="rId21"/>
    <p:sldId id="310" r:id="rId22"/>
    <p:sldId id="313" r:id="rId23"/>
    <p:sldId id="314" r:id="rId24"/>
    <p:sldId id="304" r:id="rId25"/>
    <p:sldId id="305" r:id="rId26"/>
    <p:sldId id="309" r:id="rId27"/>
    <p:sldId id="337" r:id="rId28"/>
    <p:sldId id="342" r:id="rId29"/>
    <p:sldId id="354" r:id="rId30"/>
    <p:sldId id="343" r:id="rId31"/>
    <p:sldId id="344" r:id="rId32"/>
    <p:sldId id="345" r:id="rId33"/>
    <p:sldId id="346" r:id="rId34"/>
    <p:sldId id="315" r:id="rId35"/>
    <p:sldId id="317" r:id="rId36"/>
    <p:sldId id="318" r:id="rId37"/>
    <p:sldId id="319" r:id="rId38"/>
    <p:sldId id="325" r:id="rId39"/>
    <p:sldId id="332" r:id="rId40"/>
    <p:sldId id="348" r:id="rId41"/>
    <p:sldId id="326" r:id="rId42"/>
    <p:sldId id="327" r:id="rId43"/>
    <p:sldId id="338" r:id="rId44"/>
    <p:sldId id="320" r:id="rId45"/>
    <p:sldId id="321" r:id="rId46"/>
    <p:sldId id="322" r:id="rId47"/>
    <p:sldId id="329" r:id="rId48"/>
    <p:sldId id="339" r:id="rId49"/>
    <p:sldId id="349" r:id="rId50"/>
    <p:sldId id="355"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AA3B"/>
    <a:srgbClr val="D2EAC4"/>
    <a:srgbClr val="C7E5B5"/>
    <a:srgbClr val="00AFD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342" autoAdjust="0"/>
    <p:restoredTop sz="94660"/>
  </p:normalViewPr>
  <p:slideViewPr>
    <p:cSldViewPr>
      <p:cViewPr varScale="1">
        <p:scale>
          <a:sx n="75" d="100"/>
          <a:sy n="75" d="100"/>
        </p:scale>
        <p:origin x="-1026" y="-84"/>
      </p:cViewPr>
      <p:guideLst>
        <p:guide orient="horz" pos="2160"/>
        <p:guide pos="2880"/>
      </p:guideLst>
    </p:cSldViewPr>
  </p:slideViewPr>
  <p:outlineViewPr>
    <p:cViewPr>
      <p:scale>
        <a:sx n="33" d="100"/>
        <a:sy n="33" d="100"/>
      </p:scale>
      <p:origin x="36" y="1939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ea typeface="+mn-ea"/>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771128D-5230-45D9-A154-769B85E1B44C}" type="datetime1">
              <a:rPr lang="en-US"/>
              <a:pPr/>
              <a:t>6/14/2013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3553D9F-D580-4C59-8B23-84062BB90356}" type="slidenum">
              <a:rPr lang="en-US"/>
              <a:pPr/>
              <a:t>‹#›</a:t>
            </a:fld>
            <a:endParaRPr lang="en-US" dirty="0"/>
          </a:p>
        </p:txBody>
      </p:sp>
    </p:spTree>
    <p:extLst>
      <p:ext uri="{BB962C8B-B14F-4D97-AF65-F5344CB8AC3E}">
        <p14:creationId xmlns:p14="http://schemas.microsoft.com/office/powerpoint/2010/main" xmlns="" val="2777989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81012462-397E-45F4-A246-19427A3F4AA7}"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5CD76C69-230A-41FB-AEEF-16A1A2D4ED2E}"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a:lstStyle/>
          <a:p>
            <a:fld id="{8C28D3FE-7D58-41B9-8B28-41E115ED88A0}"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a:lstStyle/>
          <a:p>
            <a:fld id="{E301F034-64AE-4E70-9684-626B8E8695FE}"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a:lstStyle/>
          <a:p>
            <a:fld id="{6BEA4C60-7E48-4D26-BE07-0D33E24A6794}"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DECC3C2C-7E6D-46A1-A38C-2CC7CE49F3DB}"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DECC3C2C-7E6D-46A1-A38C-2CC7CE49F3DB}"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a:lstStyle/>
          <a:p>
            <a:fld id="{C4596FDA-D943-464C-9D79-108107679F78}"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1988" name="Slide Number Placeholder 3"/>
          <p:cNvSpPr>
            <a:spLocks noGrp="1"/>
          </p:cNvSpPr>
          <p:nvPr>
            <p:ph type="sldNum" sz="quarter" idx="5"/>
          </p:nvPr>
        </p:nvSpPr>
        <p:spPr bwMode="auto">
          <a:noFill/>
          <a:ln>
            <a:miter lim="800000"/>
            <a:headEnd/>
            <a:tailEnd/>
          </a:ln>
        </p:spPr>
        <p:txBody>
          <a:bodyPr/>
          <a:lstStyle/>
          <a:p>
            <a:fld id="{157EFCB4-1937-4A4F-8F51-68F858AF6B29}"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42E2B3A4-CF12-4556-8DAA-D51CC1854A57}"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a:lstStyle/>
          <a:p>
            <a:fld id="{1E3CD971-4ED4-4330-A4FB-52F2A174213F}"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DECC3C2C-7E6D-46A1-A38C-2CC7CE49F3DB}"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254C5925-ABC9-4F0B-BCE2-4F62BB89360C}"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a:lstStyle/>
          <a:p>
            <a:fld id="{A84003ED-7382-43B7-98DF-E654F9ADC9DD}"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a:lstStyle/>
          <a:p>
            <a:fld id="{B846648F-E5C7-4B46-9CC2-771624B5067F}"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54276" name="Slide Number Placeholder 3"/>
          <p:cNvSpPr>
            <a:spLocks noGrp="1"/>
          </p:cNvSpPr>
          <p:nvPr>
            <p:ph type="sldNum" sz="quarter" idx="5"/>
          </p:nvPr>
        </p:nvSpPr>
        <p:spPr bwMode="auto">
          <a:noFill/>
          <a:ln>
            <a:miter lim="800000"/>
            <a:headEnd/>
            <a:tailEnd/>
          </a:ln>
        </p:spPr>
        <p:txBody>
          <a:bodyPr/>
          <a:lstStyle/>
          <a:p>
            <a:fld id="{6107EC56-580A-4691-9F79-147EE2B889A8}"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56324" name="Slide Number Placeholder 3"/>
          <p:cNvSpPr>
            <a:spLocks noGrp="1"/>
          </p:cNvSpPr>
          <p:nvPr>
            <p:ph type="sldNum" sz="quarter" idx="5"/>
          </p:nvPr>
        </p:nvSpPr>
        <p:spPr bwMode="auto">
          <a:noFill/>
          <a:ln>
            <a:miter lim="800000"/>
            <a:headEnd/>
            <a:tailEnd/>
          </a:ln>
        </p:spPr>
        <p:txBody>
          <a:bodyPr/>
          <a:lstStyle/>
          <a:p>
            <a:fld id="{9785D159-8249-47F7-B639-632F01CD17F6}"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8372" name="Slide Number Placeholder 3"/>
          <p:cNvSpPr>
            <a:spLocks noGrp="1"/>
          </p:cNvSpPr>
          <p:nvPr>
            <p:ph type="sldNum" sz="quarter" idx="5"/>
          </p:nvPr>
        </p:nvSpPr>
        <p:spPr bwMode="auto">
          <a:noFill/>
          <a:ln>
            <a:miter lim="800000"/>
            <a:headEnd/>
            <a:tailEnd/>
          </a:ln>
        </p:spPr>
        <p:txBody>
          <a:bodyPr/>
          <a:lstStyle/>
          <a:p>
            <a:fld id="{75983428-B748-4ACD-A106-437110F4CDC2}" type="slidenum">
              <a:rPr lang="en-US"/>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noFill/>
          <a:ln>
            <a:miter lim="800000"/>
            <a:headEnd/>
            <a:tailEnd/>
          </a:ln>
        </p:spPr>
        <p:txBody>
          <a:bodyPr/>
          <a:lstStyle/>
          <a:p>
            <a:fld id="{791254F1-E0E4-45F8-9752-09F365E2EE87}"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a:lstStyle/>
          <a:p>
            <a:fld id="{0C745F83-ACA0-4C0E-A03E-8D45686BE64F}" type="slidenum">
              <a:rPr lang="en-US"/>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a:lstStyle/>
          <a:p>
            <a:fld id="{C4596FDA-D943-464C-9D79-108107679F78}" type="slidenum">
              <a:rPr lang="en-US"/>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a:lstStyle/>
          <a:p>
            <a:fld id="{C4596FDA-D943-464C-9D79-108107679F78}"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a:lstStyle/>
          <a:p>
            <a:fld id="{972F1999-4347-43A5-96AA-8DCA48C7BEAE}" type="slidenum">
              <a:rPr lang="en-US"/>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a:lstStyle/>
          <a:p>
            <a:fld id="{30CBF50A-8937-4968-A522-EC041BFAD212}"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a:lstStyle/>
          <a:p>
            <a:fld id="{30CBF50A-8937-4968-A522-EC041BFAD212}" type="slidenum">
              <a:rPr lang="en-US"/>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a:lstStyle/>
          <a:p>
            <a:fld id="{30CBF50A-8937-4968-A522-EC041BFAD212}"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a:lstStyle/>
          <a:p>
            <a:fld id="{30CBF50A-8937-4968-A522-EC041BFAD212}" type="slidenum">
              <a:rPr lang="en-US"/>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a:lstStyle/>
          <a:p>
            <a:fld id="{30CBF50A-8937-4968-A522-EC041BFAD212}" type="slidenum">
              <a:rPr lang="en-US"/>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a:lstStyle/>
          <a:p>
            <a:fld id="{548D5972-064D-4A40-B639-083E0B6BCF83}" type="slidenum">
              <a:rPr lang="en-US"/>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a:lstStyle/>
          <a:p>
            <a:fld id="{9EC53C63-AFFB-45BD-938E-9BE269780A70}" type="slidenum">
              <a:rPr lang="en-US"/>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0660" name="Slide Number Placeholder 3"/>
          <p:cNvSpPr>
            <a:spLocks noGrp="1"/>
          </p:cNvSpPr>
          <p:nvPr>
            <p:ph type="sldNum" sz="quarter" idx="5"/>
          </p:nvPr>
        </p:nvSpPr>
        <p:spPr bwMode="auto">
          <a:noFill/>
          <a:ln>
            <a:miter lim="800000"/>
            <a:headEnd/>
            <a:tailEnd/>
          </a:ln>
        </p:spPr>
        <p:txBody>
          <a:bodyPr/>
          <a:lstStyle/>
          <a:p>
            <a:fld id="{CA6E6464-576F-44FE-B075-1C6BE97FEC38}" type="slidenum">
              <a:rPr lang="en-US"/>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ln>
            <a:miter lim="800000"/>
            <a:headEnd/>
            <a:tailEnd/>
          </a:ln>
        </p:spPr>
        <p:txBody>
          <a:bodyPr/>
          <a:lstStyle/>
          <a:p>
            <a:fld id="{CE9EF928-8C57-4EDC-B0E4-55F0997C5576}" type="slidenum">
              <a:rPr lang="en-US"/>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4756" name="Slide Number Placeholder 3"/>
          <p:cNvSpPr>
            <a:spLocks noGrp="1"/>
          </p:cNvSpPr>
          <p:nvPr>
            <p:ph type="sldNum" sz="quarter" idx="5"/>
          </p:nvPr>
        </p:nvSpPr>
        <p:spPr bwMode="auto">
          <a:noFill/>
          <a:ln>
            <a:miter lim="800000"/>
            <a:headEnd/>
            <a:tailEnd/>
          </a:ln>
        </p:spPr>
        <p:txBody>
          <a:bodyPr/>
          <a:lstStyle/>
          <a:p>
            <a:fld id="{20838E0C-03E0-4CAD-BC9A-980C5C970557}" type="slidenum">
              <a:rPr lang="en-US"/>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a:lstStyle/>
          <a:p>
            <a:fld id="{972F1999-4347-43A5-96AA-8DCA48C7BEAE}" type="slidenum">
              <a:rPr lang="en-US"/>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4756" name="Slide Number Placeholder 3"/>
          <p:cNvSpPr>
            <a:spLocks noGrp="1"/>
          </p:cNvSpPr>
          <p:nvPr>
            <p:ph type="sldNum" sz="quarter" idx="5"/>
          </p:nvPr>
        </p:nvSpPr>
        <p:spPr bwMode="auto">
          <a:noFill/>
          <a:ln>
            <a:miter lim="800000"/>
            <a:headEnd/>
            <a:tailEnd/>
          </a:ln>
        </p:spPr>
        <p:txBody>
          <a:bodyPr/>
          <a:lstStyle/>
          <a:p>
            <a:fld id="{20838E0C-03E0-4CAD-BC9A-980C5C970557}" type="slidenum">
              <a:rPr lang="en-US"/>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6804" name="Slide Number Placeholder 3"/>
          <p:cNvSpPr>
            <a:spLocks noGrp="1"/>
          </p:cNvSpPr>
          <p:nvPr>
            <p:ph type="sldNum" sz="quarter" idx="5"/>
          </p:nvPr>
        </p:nvSpPr>
        <p:spPr bwMode="auto">
          <a:noFill/>
          <a:ln>
            <a:miter lim="800000"/>
            <a:headEnd/>
            <a:tailEnd/>
          </a:ln>
        </p:spPr>
        <p:txBody>
          <a:bodyPr/>
          <a:lstStyle/>
          <a:p>
            <a:fld id="{50597CEB-9706-4CCB-96FE-5D4C311CD98B}" type="slidenum">
              <a:rPr lang="en-US"/>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8852" name="Slide Number Placeholder 3"/>
          <p:cNvSpPr>
            <a:spLocks noGrp="1"/>
          </p:cNvSpPr>
          <p:nvPr>
            <p:ph type="sldNum" sz="quarter" idx="5"/>
          </p:nvPr>
        </p:nvSpPr>
        <p:spPr bwMode="auto">
          <a:noFill/>
          <a:ln>
            <a:miter lim="800000"/>
            <a:headEnd/>
            <a:tailEnd/>
          </a:ln>
        </p:spPr>
        <p:txBody>
          <a:bodyPr/>
          <a:lstStyle/>
          <a:p>
            <a:fld id="{C192A8A9-DFE8-43DE-9874-B74852BFAD5C}" type="slidenum">
              <a:rPr lang="en-US"/>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0900" name="Slide Number Placeholder 3"/>
          <p:cNvSpPr>
            <a:spLocks noGrp="1"/>
          </p:cNvSpPr>
          <p:nvPr>
            <p:ph type="sldNum" sz="quarter" idx="5"/>
          </p:nvPr>
        </p:nvSpPr>
        <p:spPr bwMode="auto">
          <a:noFill/>
          <a:ln>
            <a:miter lim="800000"/>
            <a:headEnd/>
            <a:tailEnd/>
          </a:ln>
        </p:spPr>
        <p:txBody>
          <a:bodyPr/>
          <a:lstStyle/>
          <a:p>
            <a:fld id="{C82DF43D-822C-44A5-AFC3-A2FA69B56757}" type="slidenum">
              <a:rPr lang="en-US"/>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2948" name="Slide Number Placeholder 3"/>
          <p:cNvSpPr>
            <a:spLocks noGrp="1"/>
          </p:cNvSpPr>
          <p:nvPr>
            <p:ph type="sldNum" sz="quarter" idx="5"/>
          </p:nvPr>
        </p:nvSpPr>
        <p:spPr bwMode="auto">
          <a:noFill/>
          <a:ln>
            <a:miter lim="800000"/>
            <a:headEnd/>
            <a:tailEnd/>
          </a:ln>
        </p:spPr>
        <p:txBody>
          <a:bodyPr/>
          <a:lstStyle/>
          <a:p>
            <a:fld id="{0C3157F8-677E-437A-9E6A-A7254FBE694E}" type="slidenum">
              <a:rPr lang="en-US"/>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a:lstStyle/>
          <a:p>
            <a:fld id="{2A567917-4F9D-4538-A707-51569AB40FDC}" type="slidenum">
              <a:rPr lang="en-US"/>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7044" name="Slide Number Placeholder 3"/>
          <p:cNvSpPr>
            <a:spLocks noGrp="1"/>
          </p:cNvSpPr>
          <p:nvPr>
            <p:ph type="sldNum" sz="quarter" idx="5"/>
          </p:nvPr>
        </p:nvSpPr>
        <p:spPr bwMode="auto">
          <a:noFill/>
          <a:ln>
            <a:miter lim="800000"/>
            <a:headEnd/>
            <a:tailEnd/>
          </a:ln>
        </p:spPr>
        <p:txBody>
          <a:bodyPr/>
          <a:lstStyle/>
          <a:p>
            <a:fld id="{8CD6B4EB-4511-47DC-8F43-6452B56729E3}" type="slidenum">
              <a:rPr lang="en-US"/>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9092" name="Slide Number Placeholder 3"/>
          <p:cNvSpPr>
            <a:spLocks noGrp="1"/>
          </p:cNvSpPr>
          <p:nvPr>
            <p:ph type="sldNum" sz="quarter" idx="5"/>
          </p:nvPr>
        </p:nvSpPr>
        <p:spPr bwMode="auto">
          <a:noFill/>
          <a:ln>
            <a:miter lim="800000"/>
            <a:headEnd/>
            <a:tailEnd/>
          </a:ln>
        </p:spPr>
        <p:txBody>
          <a:bodyPr/>
          <a:lstStyle/>
          <a:p>
            <a:fld id="{C4EA9FE1-6E14-4E8E-97C1-94815690F94B}" type="slidenum">
              <a:rPr lang="en-US"/>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93188" name="Slide Number Placeholder 3"/>
          <p:cNvSpPr>
            <a:spLocks noGrp="1"/>
          </p:cNvSpPr>
          <p:nvPr>
            <p:ph type="sldNum" sz="quarter" idx="5"/>
          </p:nvPr>
        </p:nvSpPr>
        <p:spPr bwMode="auto">
          <a:noFill/>
          <a:ln>
            <a:miter lim="800000"/>
            <a:headEnd/>
            <a:tailEnd/>
          </a:ln>
        </p:spPr>
        <p:txBody>
          <a:bodyPr/>
          <a:lstStyle/>
          <a:p>
            <a:fld id="{9E532D56-B874-4AFA-BB84-72C8A75E0B19}" type="slidenum">
              <a:rPr lang="en-US"/>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a:lstStyle/>
          <a:p>
            <a:fld id="{30CBF50A-8937-4968-A522-EC041BFAD212}" type="slidenum">
              <a:rPr lang="en-US"/>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B9B01F6F-918A-4282-86B7-DAE71A098F8D}" type="slidenum">
              <a:rPr lang="en-US"/>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a:lstStyle/>
          <a:p>
            <a:fld id="{30CBF50A-8937-4968-A522-EC041BFAD212}" type="slidenum">
              <a:rPr lang="en-US"/>
              <a:pPr/>
              <a:t>50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34F213F3-B93C-421C-85A1-C1DB3E503488}"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CAD426B4-DB63-4BCB-8AB8-E53380062377}"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87265F3A-73FC-4605-B206-F01C859CD1CB}"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C0D2C2CE-7F57-4F95-AFE9-5C7305CF7F1C}"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6"/>
          <p:cNvGraphicFramePr>
            <a:graphicFrameLocks noChangeAspect="1"/>
          </p:cNvGraphicFramePr>
          <p:nvPr/>
        </p:nvGraphicFramePr>
        <p:xfrm>
          <a:off x="152400" y="1133475"/>
          <a:ext cx="8991600" cy="5724525"/>
        </p:xfrm>
        <a:graphic>
          <a:graphicData uri="http://schemas.openxmlformats.org/presentationml/2006/ole">
            <p:oleObj spid="_x0000_s1239" name="Image" r:id="rId14" imgW="13714286" imgH="8584127" progId="">
              <p:embed/>
            </p:oleObj>
          </a:graphicData>
        </a:graphic>
      </p:graphicFrame>
      <p:graphicFrame>
        <p:nvGraphicFramePr>
          <p:cNvPr id="1027" name="Object 13"/>
          <p:cNvGraphicFramePr>
            <a:graphicFrameLocks noChangeAspect="1"/>
          </p:cNvGraphicFramePr>
          <p:nvPr/>
        </p:nvGraphicFramePr>
        <p:xfrm>
          <a:off x="0" y="5976938"/>
          <a:ext cx="9144000" cy="881062"/>
        </p:xfrm>
        <a:graphic>
          <a:graphicData uri="http://schemas.openxmlformats.org/presentationml/2006/ole">
            <p:oleObj spid="_x0000_s1240" name="Image" r:id="rId15" imgW="13714286" imgH="1320635" progId="">
              <p:embed/>
            </p:oleObj>
          </a:graphicData>
        </a:graphic>
      </p:graphicFrame>
      <p:pic>
        <p:nvPicPr>
          <p:cNvPr id="1028" name="Picture 4" descr="EmergeGreen"/>
          <p:cNvPicPr>
            <a:picLocks noChangeAspect="1" noChangeArrowheads="1"/>
          </p:cNvPicPr>
          <p:nvPr/>
        </p:nvPicPr>
        <p:blipFill>
          <a:blip r:embed="rId16" cstate="email">
            <a:extLst>
              <a:ext uri="{28A0092B-C50C-407E-A947-70E740481C1C}">
                <a14:useLocalDpi xmlns:a14="http://schemas.microsoft.com/office/drawing/2010/main" xmlns=""/>
              </a:ext>
            </a:extLst>
          </a:blip>
          <a:srcRect/>
          <a:stretch>
            <a:fillRect/>
          </a:stretch>
        </p:blipFill>
        <p:spPr bwMode="auto">
          <a:xfrm>
            <a:off x="6553200" y="0"/>
            <a:ext cx="2590800" cy="663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com/v/P8MCUaAsew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youtu.be/9ilYrY9iBhk"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www.yamaha.com/musicproduc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h8Lq9X0Qv9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tsMdJW0sHD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NL8a5XpDby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BrXPcaRlBq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www.yamaha.com/musicproduction" TargetMode="External"/><Relationship Id="rId5" Type="http://schemas.openxmlformats.org/officeDocument/2006/relationships/hyperlink" Target="http://youtu.be/JZUX3n2yAzY" TargetMode="Externa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hyperlink" Target="http://youtu.be/iDbyYGrswt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www.yamaha.com/musicproductio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v4oN4DuR7Y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www.yamaha.com/musicproduction" TargetMode="External"/><Relationship Id="rId5" Type="http://schemas.openxmlformats.org/officeDocument/2006/relationships/hyperlink" Target="http://youtu.be/pKKTjSeiCMw" TargetMode="Externa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hyperlink" Target="http://www.yamaha.com/musicproduction" TargetMode="External"/><Relationship Id="rId4" Type="http://schemas.openxmlformats.org/officeDocument/2006/relationships/hyperlink" Target="http://youtu.be/A6fV2v7LLPo"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www.yamaha.com/musicproduction" TargetMode="External"/><Relationship Id="rId4" Type="http://schemas.openxmlformats.org/officeDocument/2006/relationships/hyperlink" Target="http://youtu.be/An7koSYfEpI"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youtu.be/ae_DKNwK_ms"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wmf"/><Relationship Id="rId4" Type="http://schemas.openxmlformats.org/officeDocument/2006/relationships/hyperlink" Target="http://www.yamaha.com/musicproductio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youtu.be/kGUPSvswmY0"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hyperlink" Target="http://www.yamaha.com/musicproductio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youtu.be/11OOz1I-gCk" TargetMode="External"/><Relationship Id="rId7"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hyperlink" Target="http://www.yamaha.com/musicproductio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Pbf0dlESX8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hyperlink" Target="http://www.yamaha.com/musicproduction" TargetMode="External"/><Relationship Id="rId4" Type="http://schemas.openxmlformats.org/officeDocument/2006/relationships/hyperlink" Target="http://youtu.be/z3gHCupXSM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hyperlink" Target="http://youtu.be/6xse5aKtJQg"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hyperlink" Target="http://www.yamaha.com/musicproduc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youtu.be/tpYIt627R4I"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hyperlink" Target="http://www.yamaha.com/musicproduction"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1.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hyperlink" Target="http://www.yamaha.com/musicproduction" TargetMode="External"/><Relationship Id="rId4" Type="http://schemas.openxmlformats.org/officeDocument/2006/relationships/hyperlink" Target="http://youtu.be/p6l8-1kHUs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hyperlink" Target="http://www.yamaha.com/musicproduction" TargetMode="External"/><Relationship Id="rId4" Type="http://schemas.openxmlformats.org/officeDocument/2006/relationships/hyperlink" Target="http://youtu.be/Q-Oq-9enE-k"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4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KKGe2kJ3OB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Zs6A54QTNRo"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7_LPdttKXP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1"/>
          <p:cNvSpPr>
            <a:spLocks noGrp="1"/>
          </p:cNvSpPr>
          <p:nvPr>
            <p:ph sz="quarter" idx="4294967295"/>
          </p:nvPr>
        </p:nvSpPr>
        <p:spPr bwMode="auto">
          <a:xfrm>
            <a:off x="457199" y="1939132"/>
            <a:ext cx="4572001" cy="2370137"/>
          </a:xfrm>
          <a:prstGeom prst="rect">
            <a:avLst/>
          </a:prstGeom>
          <a:noFill/>
          <a:ln>
            <a:miter lim="800000"/>
            <a:headEnd/>
            <a:tailEnd/>
          </a:ln>
        </p:spPr>
        <p:txBody>
          <a:bodyPr/>
          <a:lstStyle/>
          <a:p>
            <a:pPr marL="0" indent="0">
              <a:buNone/>
            </a:pPr>
            <a:r>
              <a:rPr lang="en-US" dirty="0" smtClean="0"/>
              <a:t>… is the world’s largest public computer network, a network of networks that provides a vast array of services to individuals, businesses, and organizations around the world. </a:t>
            </a:r>
            <a:endParaRPr lang="en-US" i="1" dirty="0" smtClean="0"/>
          </a:p>
          <a:p>
            <a:pPr marL="0" indent="0" eaLnBrk="1" hangingPunct="1">
              <a:spcBef>
                <a:spcPct val="0"/>
              </a:spcBef>
              <a:buFontTx/>
              <a:buNone/>
            </a:pPr>
            <a:endParaRPr lang="en-US" sz="1800" i="1" dirty="0" smtClean="0"/>
          </a:p>
        </p:txBody>
      </p:sp>
      <p:sp>
        <p:nvSpPr>
          <p:cNvPr id="14342" name="Text Placeholder 5"/>
          <p:cNvSpPr>
            <a:spLocks noGrp="1"/>
          </p:cNvSpPr>
          <p:nvPr>
            <p:ph type="body" sz="quarter" idx="4294967295"/>
          </p:nvPr>
        </p:nvSpPr>
        <p:spPr bwMode="auto">
          <a:xfrm>
            <a:off x="457200" y="6248400"/>
            <a:ext cx="5334000" cy="304800"/>
          </a:xfrm>
          <a:prstGeom prst="rect">
            <a:avLst/>
          </a:prstGeom>
          <a:noFill/>
          <a:ln>
            <a:miter lim="800000"/>
            <a:headEnd/>
            <a:tailEnd/>
          </a:ln>
        </p:spPr>
        <p:txBody>
          <a:bodyPr/>
          <a:lstStyle/>
          <a:p>
            <a:pPr eaLnBrk="1" hangingPunct="1">
              <a:buFontTx/>
              <a:buNone/>
            </a:pPr>
            <a:r>
              <a:rPr lang="en-US" sz="1100" b="1" dirty="0" smtClean="0">
                <a:solidFill>
                  <a:srgbClr val="65AA3B"/>
                </a:solidFill>
              </a:rPr>
              <a:t>Concepts </a:t>
            </a:r>
            <a:r>
              <a:rPr lang="en-US" sz="1100" b="1" dirty="0" smtClean="0">
                <a:solidFill>
                  <a:srgbClr val="65AA3B"/>
                </a:solidFill>
              </a:rPr>
              <a:t>&gt; Internet</a:t>
            </a:r>
          </a:p>
        </p:txBody>
      </p:sp>
      <p:graphicFrame>
        <p:nvGraphicFramePr>
          <p:cNvPr id="9" name="Table 8"/>
          <p:cNvGraphicFramePr>
            <a:graphicFrameLocks noGrp="1"/>
          </p:cNvGraphicFramePr>
          <p:nvPr>
            <p:extLst>
              <p:ext uri="{D42A27DB-BD31-4B8C-83A1-F6EECF244321}">
                <p14:modId xmlns:p14="http://schemas.microsoft.com/office/powerpoint/2010/main" xmlns="" val="2866887648"/>
              </p:ext>
            </p:extLst>
          </p:nvPr>
        </p:nvGraphicFramePr>
        <p:xfrm>
          <a:off x="533400" y="4876800"/>
          <a:ext cx="5105400" cy="1005840"/>
        </p:xfrm>
        <a:graphic>
          <a:graphicData uri="http://schemas.openxmlformats.org/drawingml/2006/table">
            <a:tbl>
              <a:tblPr>
                <a:tableStyleId>{5C22544A-7EE6-4342-B048-85BDC9FD1C3A}</a:tableStyleId>
              </a:tblPr>
              <a:tblGrid>
                <a:gridCol w="2780066"/>
                <a:gridCol w="2325334"/>
              </a:tblGrid>
              <a:tr h="320040">
                <a:tc gridSpan="2">
                  <a:txBody>
                    <a:bodyPr/>
                    <a:lstStyle/>
                    <a:p>
                      <a:pPr algn="l"/>
                      <a:r>
                        <a:rPr lang="en-US" b="0" dirty="0" smtClean="0">
                          <a:solidFill>
                            <a:schemeClr val="tx1"/>
                          </a:solidFill>
                        </a:rPr>
                        <a:t>In this section:</a:t>
                      </a:r>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tc>
              </a:tr>
              <a:tr h="320040">
                <a:tc>
                  <a:txBody>
                    <a:bodyPr/>
                    <a:lstStyle/>
                    <a:p>
                      <a:pPr marL="228600" indent="-174625" algn="l">
                        <a:buFont typeface="Arial" pitchFamily="34" charset="0"/>
                        <a:buChar char="•"/>
                      </a:pPr>
                      <a:r>
                        <a:rPr lang="en-US" b="0" dirty="0" smtClean="0">
                          <a:solidFill>
                            <a:schemeClr val="tx1"/>
                          </a:solidFill>
                        </a:rPr>
                        <a:t>Internet Technologies</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Cloud Computing</a:t>
                      </a:r>
                      <a:endParaRPr lang="en-US" b="0" dirty="0" smtClean="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Web Technologies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Web Resources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5" name="Picture 4" descr="C04.00.00 sized.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562600" y="1524000"/>
            <a:ext cx="3200400" cy="3200400"/>
          </a:xfrm>
          <a:prstGeom prst="rect">
            <a:avLst/>
          </a:prstGeom>
        </p:spPr>
      </p:pic>
      <p:sp>
        <p:nvSpPr>
          <p:cNvPr id="11"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Did You Know - The power of the internet</a:t>
            </a:r>
            <a:endParaRPr lang="en-US" sz="1000" u="sng" dirty="0">
              <a:hlinkClick r:id="rId5"/>
            </a:endParaRPr>
          </a:p>
        </p:txBody>
      </p:sp>
      <p:sp>
        <p:nvSpPr>
          <p:cNvPr id="12" name="Content Placeholder 2"/>
          <p:cNvSpPr txBox="1">
            <a:spLocks/>
          </p:cNvSpPr>
          <p:nvPr/>
        </p:nvSpPr>
        <p:spPr bwMode="auto">
          <a:xfrm>
            <a:off x="0" y="457200"/>
            <a:ext cx="9144000" cy="1066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indent="-1588" eaLnBrk="1" hangingPunct="1">
              <a:buFontTx/>
              <a:buNone/>
            </a:pPr>
            <a:r>
              <a:rPr lang="en-US" sz="6600" b="1" dirty="0" smtClean="0">
                <a:solidFill>
                  <a:srgbClr val="00AFD7"/>
                </a:solidFill>
                <a:latin typeface="Calibri" charset="0"/>
              </a:rPr>
              <a:t>Internet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Grp="1" noChangeArrowheads="1"/>
          </p:cNvSpPr>
          <p:nvPr>
            <p:ph type="title" idx="4294967295"/>
          </p:nvPr>
        </p:nvSpPr>
        <p:spPr bwMode="auto">
          <a:xfrm>
            <a:off x="0" y="457200"/>
            <a:ext cx="6858000" cy="715962"/>
          </a:xfrm>
          <a:prstGeom prst="rect">
            <a:avLst/>
          </a:prstGeom>
          <a:noFill/>
          <a:ln>
            <a:miter lim="800000"/>
            <a:headEnd/>
            <a:tailEnd/>
          </a:ln>
        </p:spPr>
        <p:txBody>
          <a:bodyPr/>
          <a:lstStyle/>
          <a:p>
            <a:pPr marL="347663" eaLnBrk="1" hangingPunct="1"/>
            <a:r>
              <a:rPr lang="en-US" sz="4000" dirty="0" smtClean="0"/>
              <a:t>Domain Name System (DNS)</a:t>
            </a:r>
          </a:p>
        </p:txBody>
      </p:sp>
      <p:sp>
        <p:nvSpPr>
          <p:cNvPr id="32773" name="Rectangle 5"/>
          <p:cNvSpPr>
            <a:spLocks noGrp="1" noChangeArrowheads="1"/>
          </p:cNvSpPr>
          <p:nvPr>
            <p:ph type="body" sz="half" idx="4294967295"/>
          </p:nvPr>
        </p:nvSpPr>
        <p:spPr bwMode="auto">
          <a:xfrm>
            <a:off x="457200" y="4114800"/>
            <a:ext cx="8229600" cy="1447800"/>
          </a:xfrm>
          <a:prstGeom prst="rect">
            <a:avLst/>
          </a:prstGeom>
          <a:noFill/>
          <a:ln>
            <a:miter lim="800000"/>
            <a:headEnd/>
            <a:tailEnd/>
          </a:ln>
        </p:spPr>
        <p:txBody>
          <a:bodyPr/>
          <a:lstStyle/>
          <a:p>
            <a:pPr marL="0" indent="0">
              <a:buNone/>
            </a:pPr>
            <a:r>
              <a:rPr lang="en-US" sz="2000" dirty="0"/>
              <a:t>The </a:t>
            </a:r>
            <a:r>
              <a:rPr lang="en-US" sz="2000" b="1" dirty="0"/>
              <a:t>Domain Name System</a:t>
            </a:r>
            <a:r>
              <a:rPr lang="en-US" sz="2000" dirty="0"/>
              <a:t> </a:t>
            </a:r>
            <a:r>
              <a:rPr lang="en-US" sz="2000" b="1" dirty="0"/>
              <a:t>(DNS)</a:t>
            </a:r>
            <a:r>
              <a:rPr lang="en-US" sz="2000" dirty="0"/>
              <a:t> maintains a database of all domain names and IP addresses used on the Internet and acts like a phonebook, supplying information to Internet nodes and routers working to get data packets to their destination.</a:t>
            </a:r>
          </a:p>
        </p:txBody>
      </p:sp>
      <p:sp>
        <p:nvSpPr>
          <p:cNvPr id="7" name="Rectangle 13"/>
          <p:cNvSpPr>
            <a:spLocks noChangeArrowheads="1"/>
          </p:cNvSpPr>
          <p:nvPr/>
        </p:nvSpPr>
        <p:spPr bwMode="auto">
          <a:xfrm>
            <a:off x="5029200" y="1786153"/>
            <a:ext cx="3657600" cy="1938992"/>
          </a:xfrm>
          <a:prstGeom prst="rect">
            <a:avLst/>
          </a:prstGeom>
          <a:solidFill>
            <a:srgbClr val="65AA3B">
              <a:alpha val="20000"/>
            </a:srgbClr>
          </a:solidFill>
          <a:ln w="9525">
            <a:noFill/>
            <a:miter lim="800000"/>
            <a:headEnd/>
            <a:tailEnd/>
          </a:ln>
        </p:spPr>
        <p:txBody>
          <a:bodyPr wrap="square">
            <a:spAutoFit/>
          </a:bodyPr>
          <a:lstStyle/>
          <a:p>
            <a:pPr algn="ctr"/>
            <a:r>
              <a:rPr lang="en-US" sz="2000" dirty="0"/>
              <a:t>The Internet is a vast and complex system with billions of addresses, names, and servers. Keeping track of all the names and numbers is the responsibility of the DNS. </a:t>
            </a:r>
          </a:p>
        </p:txBody>
      </p:sp>
      <p:sp>
        <p:nvSpPr>
          <p:cNvPr id="8"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DNS "Domain Name System" Basics</a:t>
            </a:r>
            <a:endParaRPr lang="en-US" sz="1000" u="sng" dirty="0">
              <a:hlinkClick r:id="rId4"/>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457200" y="1608649"/>
            <a:ext cx="4114800" cy="2294001"/>
          </a:xfrm>
          <a:prstGeom prst="rect">
            <a:avLst/>
          </a:prstGeom>
        </p:spPr>
      </p:pic>
      <p:sp>
        <p:nvSpPr>
          <p:cNvPr id="10" name="Text Placeholder 5"/>
          <p:cNvSpPr txBox="1">
            <a:spLocks/>
          </p:cNvSpPr>
          <p:nvPr/>
        </p:nvSpPr>
        <p:spPr bwMode="auto">
          <a:xfrm>
            <a:off x="457200" y="6248400"/>
            <a:ext cx="6400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Internet Technologies &gt; Domain Name System (DNS)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Grp="1" noChangeArrowheads="1"/>
          </p:cNvSpPr>
          <p:nvPr>
            <p:ph type="title" idx="4294967295"/>
          </p:nvPr>
        </p:nvSpPr>
        <p:spPr bwMode="auto">
          <a:xfrm>
            <a:off x="0" y="457200"/>
            <a:ext cx="8686800" cy="715962"/>
          </a:xfrm>
          <a:prstGeom prst="rect">
            <a:avLst/>
          </a:prstGeom>
          <a:noFill/>
          <a:ln>
            <a:miter lim="800000"/>
            <a:headEnd/>
            <a:tailEnd/>
          </a:ln>
        </p:spPr>
        <p:txBody>
          <a:bodyPr/>
          <a:lstStyle/>
          <a:p>
            <a:pPr marL="347663" eaLnBrk="1" hangingPunct="1"/>
            <a:r>
              <a:rPr lang="en-US" sz="4000" dirty="0" smtClean="0"/>
              <a:t>Port</a:t>
            </a:r>
          </a:p>
        </p:txBody>
      </p:sp>
      <p:sp>
        <p:nvSpPr>
          <p:cNvPr id="32773" name="Rectangle 5"/>
          <p:cNvSpPr>
            <a:spLocks noGrp="1" noChangeArrowheads="1"/>
          </p:cNvSpPr>
          <p:nvPr>
            <p:ph type="body" sz="half" idx="4294967295"/>
          </p:nvPr>
        </p:nvSpPr>
        <p:spPr bwMode="auto">
          <a:xfrm>
            <a:off x="4572000" y="1609542"/>
            <a:ext cx="4114800" cy="1438458"/>
          </a:xfrm>
          <a:prstGeom prst="rect">
            <a:avLst/>
          </a:prstGeom>
          <a:noFill/>
          <a:ln>
            <a:miter lim="800000"/>
            <a:headEnd/>
            <a:tailEnd/>
          </a:ln>
        </p:spPr>
        <p:txBody>
          <a:bodyPr/>
          <a:lstStyle/>
          <a:p>
            <a:pPr marL="0" indent="0">
              <a:spcBef>
                <a:spcPts val="0"/>
              </a:spcBef>
              <a:buNone/>
            </a:pPr>
            <a:r>
              <a:rPr lang="en-US" sz="2000" dirty="0"/>
              <a:t>In a computer network context, a </a:t>
            </a:r>
            <a:r>
              <a:rPr lang="en-US" sz="2000" b="1" dirty="0"/>
              <a:t>port</a:t>
            </a:r>
            <a:r>
              <a:rPr lang="en-US" sz="2000" dirty="0"/>
              <a:t> is an address used by clients and servers that is associated with </a:t>
            </a:r>
            <a:r>
              <a:rPr lang="en-US" sz="2000" dirty="0" smtClean="0"/>
              <a:t>a specific service.</a:t>
            </a:r>
          </a:p>
          <a:p>
            <a:pPr marL="0" indent="0">
              <a:spcBef>
                <a:spcPts val="0"/>
              </a:spcBef>
              <a:buNone/>
            </a:pPr>
            <a:endParaRPr lang="en-US" dirty="0" smtClean="0"/>
          </a:p>
          <a:p>
            <a:pPr marL="3175" indent="4763" eaLnBrk="1" hangingPunct="1">
              <a:buFontTx/>
              <a:buNone/>
            </a:pPr>
            <a:endParaRPr lang="en-US" dirty="0" smtClean="0"/>
          </a:p>
        </p:txBody>
      </p:sp>
      <p:sp>
        <p:nvSpPr>
          <p:cNvPr id="32775" name="Rectangle 7"/>
          <p:cNvSpPr>
            <a:spLocks noChangeArrowheads="1"/>
          </p:cNvSpPr>
          <p:nvPr/>
        </p:nvSpPr>
        <p:spPr bwMode="auto">
          <a:xfrm>
            <a:off x="4563035" y="3593124"/>
            <a:ext cx="4114800" cy="1323439"/>
          </a:xfrm>
          <a:prstGeom prst="rect">
            <a:avLst/>
          </a:prstGeom>
          <a:solidFill>
            <a:srgbClr val="65AA3B">
              <a:alpha val="20000"/>
            </a:srgbClr>
          </a:solidFill>
          <a:ln w="9525">
            <a:noFill/>
            <a:miter lim="800000"/>
            <a:headEnd/>
            <a:tailEnd/>
          </a:ln>
        </p:spPr>
        <p:txBody>
          <a:bodyPr wrap="square">
            <a:spAutoFit/>
          </a:bodyPr>
          <a:lstStyle/>
          <a:p>
            <a:pPr algn="ctr"/>
            <a:r>
              <a:rPr lang="en-US" sz="2000" dirty="0"/>
              <a:t>Port numbers can be used to track user activity on the </a:t>
            </a:r>
            <a:r>
              <a:rPr lang="en-US" sz="2000" dirty="0" smtClean="0"/>
              <a:t>Internet and </a:t>
            </a:r>
            <a:r>
              <a:rPr lang="en-US" sz="2000" dirty="0"/>
              <a:t>can also be used by </a:t>
            </a:r>
            <a:r>
              <a:rPr lang="en-US" sz="2000" dirty="0" smtClean="0"/>
              <a:t>hackers </a:t>
            </a:r>
            <a:r>
              <a:rPr lang="en-US" sz="2000" dirty="0"/>
              <a:t>to gain access to computer systems.</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838200" y="1143000"/>
            <a:ext cx="3040083"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Internet Technologies &gt; Port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Grp="1" noChangeArrowheads="1"/>
          </p:cNvSpPr>
          <p:nvPr>
            <p:ph type="title" idx="4294967295"/>
          </p:nvPr>
        </p:nvSpPr>
        <p:spPr bwMode="auto">
          <a:xfrm>
            <a:off x="-10886" y="457200"/>
            <a:ext cx="8686800" cy="715962"/>
          </a:xfrm>
          <a:prstGeom prst="rect">
            <a:avLst/>
          </a:prstGeom>
          <a:noFill/>
          <a:ln>
            <a:miter lim="800000"/>
            <a:headEnd/>
            <a:tailEnd/>
          </a:ln>
        </p:spPr>
        <p:txBody>
          <a:bodyPr/>
          <a:lstStyle/>
          <a:p>
            <a:pPr marL="347663" eaLnBrk="1" hangingPunct="1"/>
            <a:r>
              <a:rPr lang="en-US" sz="4000" dirty="0" smtClean="0"/>
              <a:t>Voice over IP (VoIP)</a:t>
            </a:r>
          </a:p>
        </p:txBody>
      </p:sp>
      <p:sp>
        <p:nvSpPr>
          <p:cNvPr id="32773" name="Rectangle 5"/>
          <p:cNvSpPr>
            <a:spLocks noGrp="1" noChangeArrowheads="1"/>
          </p:cNvSpPr>
          <p:nvPr>
            <p:ph type="body" sz="half" idx="4294967295"/>
          </p:nvPr>
        </p:nvSpPr>
        <p:spPr bwMode="auto">
          <a:xfrm>
            <a:off x="457200" y="1295400"/>
            <a:ext cx="8229600" cy="838200"/>
          </a:xfrm>
          <a:prstGeom prst="rect">
            <a:avLst/>
          </a:prstGeom>
          <a:ln>
            <a:miter lim="800000"/>
            <a:headEnd/>
            <a:tailEnd/>
          </a:ln>
        </p:spPr>
        <p:txBody>
          <a:bodyPr/>
          <a:lstStyle/>
          <a:p>
            <a:pPr marL="0" indent="0">
              <a:buNone/>
            </a:pPr>
            <a:r>
              <a:rPr lang="en-US" sz="2000" b="1" dirty="0"/>
              <a:t>Voice over IP (VoIP)</a:t>
            </a:r>
            <a:r>
              <a:rPr lang="en-US" sz="2000" dirty="0"/>
              <a:t> refers to technologies that support voice communications using the Internet Protocol over data networks</a:t>
            </a:r>
            <a:r>
              <a:rPr lang="en-US" sz="2000" dirty="0" smtClean="0"/>
              <a:t>.</a:t>
            </a:r>
            <a:endParaRPr lang="en-US" dirty="0" smtClean="0"/>
          </a:p>
          <a:p>
            <a:pPr indent="0" eaLnBrk="1" hangingPunct="1">
              <a:buFontTx/>
              <a:buNone/>
            </a:pPr>
            <a:endParaRPr lang="en-US" dirty="0" smtClean="0"/>
          </a:p>
        </p:txBody>
      </p:sp>
      <p:sp>
        <p:nvSpPr>
          <p:cNvPr id="34823" name="Rectangle 7"/>
          <p:cNvSpPr>
            <a:spLocks noChangeArrowheads="1"/>
          </p:cNvSpPr>
          <p:nvPr/>
        </p:nvSpPr>
        <p:spPr bwMode="auto">
          <a:xfrm>
            <a:off x="4191000" y="2286000"/>
            <a:ext cx="4495800" cy="3170099"/>
          </a:xfrm>
          <a:prstGeom prst="rect">
            <a:avLst/>
          </a:prstGeom>
          <a:solidFill>
            <a:srgbClr val="65AA3B">
              <a:alpha val="20000"/>
            </a:srgbClr>
          </a:solidFill>
          <a:ln w="9525">
            <a:noFill/>
            <a:miter lim="800000"/>
            <a:headEnd/>
            <a:tailEnd/>
          </a:ln>
        </p:spPr>
        <p:txBody>
          <a:bodyPr>
            <a:spAutoFit/>
          </a:bodyPr>
          <a:lstStyle/>
          <a:p>
            <a:pPr algn="ctr"/>
            <a:r>
              <a:rPr lang="en-US" sz="2000" dirty="0"/>
              <a:t>Businesses are migrating to VoIP, combining voice and data </a:t>
            </a:r>
            <a:r>
              <a:rPr lang="en-US" sz="2000" dirty="0" smtClean="0"/>
              <a:t>networks </a:t>
            </a:r>
            <a:r>
              <a:rPr lang="en-US" sz="2000" dirty="0"/>
              <a:t>into one easy-to-manage digital </a:t>
            </a:r>
            <a:r>
              <a:rPr lang="en-US" sz="2000" dirty="0" smtClean="0"/>
              <a:t>network. </a:t>
            </a:r>
            <a:r>
              <a:rPr lang="en-US" sz="2000" dirty="0"/>
              <a:t>Home users are saving money with VoIP by connecting to phone services provided over high-speed Internet connections. Mobile phone users are able to save monthly minutes by talking over </a:t>
            </a:r>
            <a:r>
              <a:rPr lang="en-US" sz="2000" dirty="0" smtClean="0"/>
              <a:t>Wi-Fi </a:t>
            </a:r>
            <a:r>
              <a:rPr lang="en-US" sz="2000" dirty="0"/>
              <a:t>connections.</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33400" y="2666999"/>
            <a:ext cx="2819400" cy="2251075"/>
          </a:xfrm>
          <a:prstGeom prst="rect">
            <a:avLst/>
          </a:prstGeom>
          <a:noFill/>
          <a:ln w="9525">
            <a:miter lim="800000"/>
            <a:headEnd/>
            <a:tailEnd/>
          </a:ln>
          <a:effectLst/>
        </p:spPr>
      </p:pic>
      <p:sp>
        <p:nvSpPr>
          <p:cNvPr id="8"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Cisco Unified Communications</a:t>
            </a:r>
            <a:endParaRPr lang="en-US" sz="1000" u="sng" dirty="0">
              <a:hlinkClick r:id="rId5"/>
            </a:endParaRPr>
          </a:p>
        </p:txBody>
      </p:sp>
      <p:sp>
        <p:nvSpPr>
          <p:cNvPr id="10" name="Text Placeholder 5"/>
          <p:cNvSpPr txBox="1">
            <a:spLocks/>
          </p:cNvSpPr>
          <p:nvPr/>
        </p:nvSpPr>
        <p:spPr bwMode="auto">
          <a:xfrm>
            <a:off x="457200" y="6248400"/>
            <a:ext cx="54864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Internet Technologies &gt; Voice over IP (VoIP)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4"/>
          <p:cNvSpPr>
            <a:spLocks noGrp="1" noChangeArrowheads="1"/>
          </p:cNvSpPr>
          <p:nvPr>
            <p:ph type="title" idx="4294967295"/>
          </p:nvPr>
        </p:nvSpPr>
        <p:spPr bwMode="auto">
          <a:xfrm>
            <a:off x="0" y="457200"/>
            <a:ext cx="8686800" cy="715962"/>
          </a:xfrm>
          <a:prstGeom prst="rect">
            <a:avLst/>
          </a:prstGeom>
          <a:noFill/>
          <a:ln>
            <a:miter lim="800000"/>
            <a:headEnd/>
            <a:tailEnd/>
          </a:ln>
        </p:spPr>
        <p:txBody>
          <a:bodyPr/>
          <a:lstStyle/>
          <a:p>
            <a:pPr marL="347663" eaLnBrk="1" hangingPunct="1"/>
            <a:r>
              <a:rPr lang="en-US" sz="4000" dirty="0" smtClean="0"/>
              <a:t>Internet2</a:t>
            </a:r>
          </a:p>
        </p:txBody>
      </p:sp>
      <p:sp>
        <p:nvSpPr>
          <p:cNvPr id="36870" name="TextBox 7"/>
          <p:cNvSpPr txBox="1">
            <a:spLocks noChangeArrowheads="1"/>
          </p:cNvSpPr>
          <p:nvPr/>
        </p:nvSpPr>
        <p:spPr bwMode="auto">
          <a:xfrm>
            <a:off x="457200" y="4495800"/>
            <a:ext cx="8229600" cy="1323439"/>
          </a:xfrm>
          <a:prstGeom prst="rect">
            <a:avLst/>
          </a:prstGeom>
          <a:noFill/>
          <a:ln w="9525">
            <a:noFill/>
            <a:miter lim="800000"/>
            <a:headEnd/>
            <a:tailEnd/>
          </a:ln>
        </p:spPr>
        <p:txBody>
          <a:bodyPr wrap="square">
            <a:spAutoFit/>
          </a:bodyPr>
          <a:lstStyle/>
          <a:p>
            <a:r>
              <a:rPr lang="en-US" sz="2000" b="1" dirty="0">
                <a:latin typeface="+mn-lt"/>
              </a:rPr>
              <a:t>Internet2</a:t>
            </a:r>
            <a:r>
              <a:rPr lang="en-US" sz="2000" dirty="0">
                <a:latin typeface="+mn-lt"/>
              </a:rPr>
              <a:t> is a research and development consortium led by more than 200 U.S. universities and supported by partnerships with industry and government to develop and deploy advanced network applications and technologies for tomorrow’s Internet.</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57200" y="1219200"/>
            <a:ext cx="5257800" cy="3271838"/>
          </a:xfrm>
          <a:prstGeom prst="rect">
            <a:avLst/>
          </a:prstGeom>
          <a:noFill/>
          <a:ln w="9525">
            <a:miter lim="800000"/>
            <a:headEnd/>
            <a:tailEnd/>
          </a:ln>
          <a:effectLst/>
        </p:spPr>
      </p:pic>
      <p:sp>
        <p:nvSpPr>
          <p:cNvPr id="7"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ARTS: Internet2 and Music Distance Education</a:t>
            </a:r>
            <a:endParaRPr lang="en-US" sz="1000" u="sng" dirty="0">
              <a:hlinkClick r:id="rId5"/>
            </a:endParaRPr>
          </a:p>
        </p:txBody>
      </p:sp>
      <p:sp>
        <p:nvSpPr>
          <p:cNvPr id="8" name="Rectangle 7"/>
          <p:cNvSpPr>
            <a:spLocks noChangeArrowheads="1"/>
          </p:cNvSpPr>
          <p:nvPr/>
        </p:nvSpPr>
        <p:spPr bwMode="auto">
          <a:xfrm>
            <a:off x="5486400" y="1423958"/>
            <a:ext cx="3200400" cy="2862322"/>
          </a:xfrm>
          <a:prstGeom prst="rect">
            <a:avLst/>
          </a:prstGeom>
          <a:solidFill>
            <a:srgbClr val="65AA3B">
              <a:alpha val="20000"/>
            </a:srgbClr>
          </a:solidFill>
          <a:ln w="9525">
            <a:noFill/>
            <a:miter lim="800000"/>
            <a:headEnd/>
            <a:tailEnd/>
          </a:ln>
        </p:spPr>
        <p:txBody>
          <a:bodyPr wrap="square">
            <a:spAutoFit/>
          </a:bodyPr>
          <a:lstStyle/>
          <a:p>
            <a:pPr algn="ctr"/>
            <a:r>
              <a:rPr lang="en-US" sz="2000" dirty="0"/>
              <a:t>Scientists and network engineers are exploring new technologies to develop the next generation Internet to support increasing numbers of users and applications at higher speeds. </a:t>
            </a:r>
          </a:p>
        </p:txBody>
      </p:sp>
      <p:sp>
        <p:nvSpPr>
          <p:cNvPr id="10"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Internet Technologies &gt; Internet2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2"/>
          <p:cNvSpPr>
            <a:spLocks noGrp="1"/>
          </p:cNvSpPr>
          <p:nvPr>
            <p:ph sz="quarter" idx="4294967295"/>
          </p:nvPr>
        </p:nvSpPr>
        <p:spPr bwMode="auto">
          <a:xfrm>
            <a:off x="0" y="457200"/>
            <a:ext cx="9144000" cy="1066800"/>
          </a:xfrm>
          <a:prstGeom prst="rect">
            <a:avLst/>
          </a:prstGeom>
          <a:noFill/>
          <a:ln>
            <a:miter lim="800000"/>
            <a:headEnd/>
            <a:tailEnd/>
          </a:ln>
        </p:spPr>
        <p:txBody>
          <a:bodyPr/>
          <a:lstStyle/>
          <a:p>
            <a:pPr indent="4763" eaLnBrk="1" hangingPunct="1">
              <a:spcBef>
                <a:spcPct val="0"/>
              </a:spcBef>
              <a:buFontTx/>
              <a:buNone/>
            </a:pPr>
            <a:r>
              <a:rPr lang="en-US" sz="6600" b="1" dirty="0" smtClean="0">
                <a:solidFill>
                  <a:srgbClr val="00AFD7"/>
                </a:solidFill>
                <a:latin typeface="Calibri" charset="0"/>
              </a:rPr>
              <a:t>Internet Technologies</a:t>
            </a:r>
          </a:p>
        </p:txBody>
      </p:sp>
      <p:graphicFrame>
        <p:nvGraphicFramePr>
          <p:cNvPr id="8" name="Table 7"/>
          <p:cNvGraphicFramePr>
            <a:graphicFrameLocks noGrp="1"/>
          </p:cNvGraphicFramePr>
          <p:nvPr>
            <p:extLst>
              <p:ext uri="{D42A27DB-BD31-4B8C-83A1-F6EECF244321}">
                <p14:modId xmlns:p14="http://schemas.microsoft.com/office/powerpoint/2010/main" xmlns="" val="885165991"/>
              </p:ext>
            </p:extLst>
          </p:nvPr>
        </p:nvGraphicFramePr>
        <p:xfrm>
          <a:off x="457200" y="1676400"/>
          <a:ext cx="4114800" cy="3261360"/>
        </p:xfrm>
        <a:graphic>
          <a:graphicData uri="http://schemas.openxmlformats.org/drawingml/2006/table">
            <a:tbl>
              <a:tblPr>
                <a:tableStyleId>{5C22544A-7EE6-4342-B048-85BDC9FD1C3A}</a:tableStyleId>
              </a:tblPr>
              <a:tblGrid>
                <a:gridCol w="4114800"/>
              </a:tblGrid>
              <a:tr h="0">
                <a:tc>
                  <a:txBody>
                    <a:bodyPr/>
                    <a:lstStyle/>
                    <a:p>
                      <a:r>
                        <a:rPr lang="en-US" sz="4000" b="1" kern="1200" dirty="0" smtClean="0">
                          <a:solidFill>
                            <a:srgbClr val="00AFD7"/>
                          </a:solidFill>
                          <a:latin typeface="+mj-lt"/>
                          <a:ea typeface="+mn-ea"/>
                          <a:cs typeface="+mn-cs"/>
                        </a:rPr>
                        <a:t>Terms</a:t>
                      </a:r>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Internet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Internet hosts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Internet Technologies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Internetwork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Internet backbone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Network service providers (NSPs)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Points of presence (POPs)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674126293"/>
              </p:ext>
            </p:extLst>
          </p:nvPr>
        </p:nvGraphicFramePr>
        <p:xfrm>
          <a:off x="4572000" y="1402080"/>
          <a:ext cx="4114800" cy="3535680"/>
        </p:xfrm>
        <a:graphic>
          <a:graphicData uri="http://schemas.openxmlformats.org/drawingml/2006/table">
            <a:tbl>
              <a:tblPr>
                <a:tableStyleId>{5C22544A-7EE6-4342-B048-85BDC9FD1C3A}</a:tableStyleId>
              </a:tblPr>
              <a:tblGrid>
                <a:gridCol w="4114800"/>
              </a:tblGrid>
              <a:tr h="640080">
                <a:tc>
                  <a:txBody>
                    <a:bodyPr/>
                    <a:lstStyle/>
                    <a:p>
                      <a:endParaRPr lang="en-US" sz="4000" dirty="0">
                        <a:solidFill>
                          <a:srgbClr val="000000"/>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Transmission Control Protocol (TCP)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Internet Protocol (IP)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Packet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Packet-switching network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IP address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Internet</a:t>
                      </a:r>
                      <a:r>
                        <a:rPr lang="en-US" sz="1800" i="1" kern="1200" baseline="0" dirty="0" smtClean="0">
                          <a:solidFill>
                            <a:srgbClr val="000000"/>
                          </a:solidFill>
                          <a:latin typeface="+mn-lt"/>
                          <a:ea typeface="+mn-ea"/>
                          <a:cs typeface="+mn-cs"/>
                        </a:rPr>
                        <a:t> Service Provider (ISP)</a:t>
                      </a:r>
                      <a:endParaRPr lang="en-US" sz="1800" i="1" kern="1200" dirty="0" smtClean="0">
                        <a:solidFill>
                          <a:srgbClr val="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baseline="0" dirty="0" smtClean="0">
                          <a:solidFill>
                            <a:srgbClr val="000000"/>
                          </a:solidFill>
                          <a:latin typeface="+mn-lt"/>
                          <a:ea typeface="+mn-ea"/>
                          <a:cs typeface="+mn-cs"/>
                        </a:rPr>
                        <a:t>Cable modem</a:t>
                      </a:r>
                      <a:endParaRPr lang="en-US" sz="1800" i="1" kern="1200" dirty="0" smtClean="0">
                        <a:solidFill>
                          <a:srgbClr val="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 Placeholder 5"/>
          <p:cNvSpPr txBox="1">
            <a:spLocks/>
          </p:cNvSpPr>
          <p:nvPr/>
        </p:nvSpPr>
        <p:spPr bwMode="auto">
          <a:xfrm>
            <a:off x="457200" y="6248400"/>
            <a:ext cx="80772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Internet Technologies &gt; See your eBook for more information about these terms</a:t>
            </a:r>
          </a:p>
        </p:txBody>
      </p:sp>
    </p:spTree>
    <p:extLst>
      <p:ext uri="{BB962C8B-B14F-4D97-AF65-F5344CB8AC3E}">
        <p14:creationId xmlns:p14="http://schemas.microsoft.com/office/powerpoint/2010/main" xmlns="" val="3190587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2"/>
          <p:cNvSpPr>
            <a:spLocks noGrp="1"/>
          </p:cNvSpPr>
          <p:nvPr>
            <p:ph sz="quarter" idx="4294967295"/>
          </p:nvPr>
        </p:nvSpPr>
        <p:spPr bwMode="auto">
          <a:xfrm>
            <a:off x="0" y="457200"/>
            <a:ext cx="9144000" cy="1066800"/>
          </a:xfrm>
          <a:prstGeom prst="rect">
            <a:avLst/>
          </a:prstGeom>
          <a:noFill/>
          <a:ln>
            <a:miter lim="800000"/>
            <a:headEnd/>
            <a:tailEnd/>
          </a:ln>
        </p:spPr>
        <p:txBody>
          <a:bodyPr/>
          <a:lstStyle/>
          <a:p>
            <a:pPr indent="4763" eaLnBrk="1" hangingPunct="1">
              <a:spcBef>
                <a:spcPct val="0"/>
              </a:spcBef>
              <a:buFontTx/>
              <a:buNone/>
            </a:pPr>
            <a:r>
              <a:rPr lang="en-US" sz="6600" b="1" dirty="0" smtClean="0">
                <a:solidFill>
                  <a:srgbClr val="00AFD7"/>
                </a:solidFill>
                <a:latin typeface="Calibri" charset="0"/>
              </a:rPr>
              <a:t>Internet Technologies</a:t>
            </a:r>
          </a:p>
        </p:txBody>
      </p:sp>
      <p:graphicFrame>
        <p:nvGraphicFramePr>
          <p:cNvPr id="8" name="Table 7"/>
          <p:cNvGraphicFramePr>
            <a:graphicFrameLocks noGrp="1"/>
          </p:cNvGraphicFramePr>
          <p:nvPr>
            <p:extLst>
              <p:ext uri="{D42A27DB-BD31-4B8C-83A1-F6EECF244321}">
                <p14:modId xmlns:p14="http://schemas.microsoft.com/office/powerpoint/2010/main" xmlns="" val="2153425872"/>
              </p:ext>
            </p:extLst>
          </p:nvPr>
        </p:nvGraphicFramePr>
        <p:xfrm>
          <a:off x="457200" y="1676400"/>
          <a:ext cx="4114800" cy="3261360"/>
        </p:xfrm>
        <a:graphic>
          <a:graphicData uri="http://schemas.openxmlformats.org/drawingml/2006/table">
            <a:tbl>
              <a:tblPr>
                <a:tableStyleId>{5C22544A-7EE6-4342-B048-85BDC9FD1C3A}</a:tableStyleId>
              </a:tblPr>
              <a:tblGrid>
                <a:gridCol w="4114800"/>
              </a:tblGrid>
              <a:tr h="0">
                <a:tc>
                  <a:txBody>
                    <a:bodyPr/>
                    <a:lstStyle/>
                    <a:p>
                      <a:r>
                        <a:rPr lang="en-US" sz="4000" b="1" kern="1200" dirty="0" smtClean="0">
                          <a:solidFill>
                            <a:srgbClr val="00AFD7"/>
                          </a:solidFill>
                          <a:latin typeface="+mj-lt"/>
                          <a:ea typeface="+mn-ea"/>
                          <a:cs typeface="+mn-cs"/>
                        </a:rPr>
                        <a:t>Terms – continued </a:t>
                      </a:r>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Cellular data connection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Digital subscriber line (DSL)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Dial-up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Digital satellite service (DSS)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Broadband over power line (BPL)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Client/Server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Peer-to-Peer (P2P)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789057102"/>
              </p:ext>
            </p:extLst>
          </p:nvPr>
        </p:nvGraphicFramePr>
        <p:xfrm>
          <a:off x="4572000" y="1310640"/>
          <a:ext cx="4114800" cy="3627120"/>
        </p:xfrm>
        <a:graphic>
          <a:graphicData uri="http://schemas.openxmlformats.org/drawingml/2006/table">
            <a:tbl>
              <a:tblPr>
                <a:tableStyleId>{5C22544A-7EE6-4342-B048-85BDC9FD1C3A}</a:tableStyleId>
              </a:tblPr>
              <a:tblGrid>
                <a:gridCol w="4114800"/>
              </a:tblGrid>
              <a:tr h="640080">
                <a:tc>
                  <a:txBody>
                    <a:bodyPr/>
                    <a:lstStyle/>
                    <a:p>
                      <a:endParaRPr lang="en-US" sz="4000" dirty="0">
                        <a:solidFill>
                          <a:srgbClr val="FF0000"/>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BitTorrent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Router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Domain Name System (DNS)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Port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Voice over IP (VoIP)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Unified communications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Internet2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National</a:t>
                      </a:r>
                      <a:r>
                        <a:rPr lang="en-US" sz="1800" i="1" kern="1200" baseline="0" dirty="0" smtClean="0">
                          <a:solidFill>
                            <a:schemeClr val="tx1"/>
                          </a:solidFill>
                          <a:latin typeface="+mn-lt"/>
                          <a:ea typeface="+mn-ea"/>
                          <a:cs typeface="+mn-cs"/>
                        </a:rPr>
                        <a:t> LambdaRail (NLR)</a:t>
                      </a:r>
                      <a:endParaRPr lang="en-US" sz="1800" i="1" kern="1200" dirty="0" smtClean="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 Placeholder 5"/>
          <p:cNvSpPr txBox="1">
            <a:spLocks/>
          </p:cNvSpPr>
          <p:nvPr/>
        </p:nvSpPr>
        <p:spPr bwMode="auto">
          <a:xfrm>
            <a:off x="457200" y="6248400"/>
            <a:ext cx="80772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Internet Technologies &gt; See your eBook for more information about these terms</a:t>
            </a:r>
          </a:p>
        </p:txBody>
      </p:sp>
    </p:spTree>
    <p:extLst>
      <p:ext uri="{BB962C8B-B14F-4D97-AF65-F5344CB8AC3E}">
        <p14:creationId xmlns:p14="http://schemas.microsoft.com/office/powerpoint/2010/main" xmlns="" val="215120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1"/>
          <p:cNvSpPr>
            <a:spLocks noGrp="1"/>
          </p:cNvSpPr>
          <p:nvPr>
            <p:ph sz="quarter" idx="4294967295"/>
          </p:nvPr>
        </p:nvSpPr>
        <p:spPr bwMode="auto">
          <a:xfrm>
            <a:off x="457200" y="1828800"/>
            <a:ext cx="5486400" cy="2286000"/>
          </a:xfrm>
          <a:prstGeom prst="rect">
            <a:avLst/>
          </a:prstGeom>
          <a:noFill/>
          <a:ln>
            <a:miter lim="800000"/>
            <a:headEnd/>
            <a:tailEnd/>
          </a:ln>
        </p:spPr>
        <p:txBody>
          <a:bodyPr/>
          <a:lstStyle/>
          <a:p>
            <a:pPr marL="0" indent="0">
              <a:buNone/>
            </a:pPr>
            <a:r>
              <a:rPr lang="en-US" b="1" dirty="0" smtClean="0"/>
              <a:t>… </a:t>
            </a:r>
            <a:r>
              <a:rPr lang="en-US" dirty="0" smtClean="0"/>
              <a:t>are </a:t>
            </a:r>
            <a:r>
              <a:rPr lang="en-US" dirty="0"/>
              <a:t>the hardware, software, and protocols that allow the </a:t>
            </a:r>
            <a:r>
              <a:rPr lang="en-US" dirty="0" smtClean="0"/>
              <a:t>web </a:t>
            </a:r>
            <a:r>
              <a:rPr lang="en-US" dirty="0"/>
              <a:t>to exist. </a:t>
            </a:r>
            <a:r>
              <a:rPr lang="en-US" dirty="0" smtClean="0"/>
              <a:t>The </a:t>
            </a:r>
            <a:r>
              <a:rPr lang="en-US" i="1" dirty="0" smtClean="0"/>
              <a:t>web</a:t>
            </a:r>
            <a:r>
              <a:rPr lang="en-US" dirty="0"/>
              <a:t>, short for </a:t>
            </a:r>
            <a:r>
              <a:rPr lang="en-US" i="1" dirty="0"/>
              <a:t>World Wide Web</a:t>
            </a:r>
            <a:r>
              <a:rPr lang="en-US" dirty="0"/>
              <a:t>, is an Internet service that provides convenient access to information and services through hyperlinks</a:t>
            </a:r>
            <a:r>
              <a:rPr lang="en-US" dirty="0" smtClean="0"/>
              <a:t>.</a:t>
            </a:r>
            <a:endParaRPr lang="en-US" sz="1800" i="1" dirty="0" smtClean="0"/>
          </a:p>
          <a:p>
            <a:pPr marL="0" indent="0" eaLnBrk="1" hangingPunct="1">
              <a:spcBef>
                <a:spcPct val="0"/>
              </a:spcBef>
              <a:buFontTx/>
              <a:buNone/>
            </a:pPr>
            <a:endParaRPr lang="en-US" sz="1800" i="1" dirty="0" smtClean="0"/>
          </a:p>
        </p:txBody>
      </p:sp>
      <p:sp>
        <p:nvSpPr>
          <p:cNvPr id="38916" name="Content Placeholder 2"/>
          <p:cNvSpPr>
            <a:spLocks noGrp="1"/>
          </p:cNvSpPr>
          <p:nvPr>
            <p:ph sz="quarter" idx="4294967295"/>
          </p:nvPr>
        </p:nvSpPr>
        <p:spPr bwMode="auto">
          <a:xfrm>
            <a:off x="0" y="457200"/>
            <a:ext cx="9144000" cy="1066800"/>
          </a:xfrm>
          <a:prstGeom prst="rect">
            <a:avLst/>
          </a:prstGeom>
          <a:noFill/>
          <a:ln>
            <a:miter lim="800000"/>
            <a:headEnd/>
            <a:tailEnd/>
          </a:ln>
        </p:spPr>
        <p:txBody>
          <a:bodyPr/>
          <a:lstStyle/>
          <a:p>
            <a:pPr indent="4763" eaLnBrk="1" hangingPunct="1">
              <a:spcBef>
                <a:spcPct val="0"/>
              </a:spcBef>
              <a:buFontTx/>
              <a:buNone/>
            </a:pPr>
            <a:r>
              <a:rPr lang="en-US" sz="6600" b="1" dirty="0" smtClean="0">
                <a:solidFill>
                  <a:srgbClr val="00AFD7"/>
                </a:solidFill>
                <a:latin typeface="Calibri" charset="0"/>
              </a:rPr>
              <a:t>Web Technologies</a:t>
            </a:r>
          </a:p>
        </p:txBody>
      </p:sp>
      <p:graphicFrame>
        <p:nvGraphicFramePr>
          <p:cNvPr id="11" name="Table 10"/>
          <p:cNvGraphicFramePr>
            <a:graphicFrameLocks noGrp="1"/>
          </p:cNvGraphicFramePr>
          <p:nvPr>
            <p:extLst>
              <p:ext uri="{D42A27DB-BD31-4B8C-83A1-F6EECF244321}">
                <p14:modId xmlns:p14="http://schemas.microsoft.com/office/powerpoint/2010/main" xmlns="" val="3480050412"/>
              </p:ext>
            </p:extLst>
          </p:nvPr>
        </p:nvGraphicFramePr>
        <p:xfrm>
          <a:off x="478971" y="4572000"/>
          <a:ext cx="7445829" cy="1234440"/>
        </p:xfrm>
        <a:graphic>
          <a:graphicData uri="http://schemas.openxmlformats.org/drawingml/2006/table">
            <a:tbl>
              <a:tblPr>
                <a:tableStyleId>{5C22544A-7EE6-4342-B048-85BDC9FD1C3A}</a:tableStyleId>
              </a:tblPr>
              <a:tblGrid>
                <a:gridCol w="1959429"/>
                <a:gridCol w="3505200"/>
                <a:gridCol w="1981200"/>
              </a:tblGrid>
              <a:tr h="320040">
                <a:tc>
                  <a:txBody>
                    <a:bodyPr/>
                    <a:lstStyle/>
                    <a:p>
                      <a:pPr algn="l"/>
                      <a:r>
                        <a:rPr lang="en-US" sz="1500" b="0" dirty="0" smtClean="0">
                          <a:solidFill>
                            <a:schemeClr val="tx1"/>
                          </a:solidFill>
                        </a:rPr>
                        <a:t>In this section:</a:t>
                      </a:r>
                      <a:endParaRPr lang="en-US" sz="15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defTabSz="457200" rtl="0" eaLnBrk="1" latinLnBrk="0" hangingPunct="1">
                        <a:buFont typeface="Arial" pitchFamily="34" charset="0"/>
                        <a:buChar char="•"/>
                      </a:pPr>
                      <a:r>
                        <a:rPr lang="en-US" sz="1500" b="0" kern="1200" baseline="0" dirty="0" smtClean="0">
                          <a:solidFill>
                            <a:schemeClr val="tx1"/>
                          </a:solidFill>
                          <a:latin typeface="+mn-lt"/>
                          <a:ea typeface="+mn-ea"/>
                          <a:cs typeface="+mn-cs"/>
                        </a:rPr>
                        <a:t>Hypertext Markup Language (HTML)</a:t>
                      </a:r>
                      <a:endParaRPr lang="en-US" sz="1500" b="0" kern="1200" dirty="0">
                        <a:solidFill>
                          <a:schemeClr val="tx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defTabSz="457200" rtl="0" eaLnBrk="1" latinLnBrk="0" hangingPunct="1">
                        <a:buFont typeface="Arial" pitchFamily="34" charset="0"/>
                        <a:buChar char="•"/>
                      </a:pPr>
                      <a:r>
                        <a:rPr lang="en-US" sz="1500" b="0" kern="1200" baseline="0" dirty="0" smtClean="0">
                          <a:solidFill>
                            <a:schemeClr val="tx1"/>
                          </a:solidFill>
                          <a:latin typeface="+mn-lt"/>
                          <a:ea typeface="+mn-ea"/>
                          <a:cs typeface="+mn-cs"/>
                        </a:rPr>
                        <a:t>Cookie</a:t>
                      </a:r>
                      <a:endParaRPr lang="en-US" sz="1500" b="0" kern="1200" dirty="0">
                        <a:solidFill>
                          <a:schemeClr val="tx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228600" indent="-174625" algn="l">
                        <a:buFont typeface="Arial" pitchFamily="34" charset="0"/>
                        <a:buChar char="•"/>
                      </a:pPr>
                      <a:r>
                        <a:rPr lang="en-US" sz="1500" b="0" dirty="0" smtClean="0">
                          <a:solidFill>
                            <a:schemeClr val="tx1"/>
                          </a:solidFill>
                        </a:rPr>
                        <a:t>Web Browser</a:t>
                      </a:r>
                      <a:endParaRPr lang="en-US" sz="15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a:buFont typeface="Arial" pitchFamily="34" charset="0"/>
                        <a:buChar char="•"/>
                      </a:pPr>
                      <a:r>
                        <a:rPr lang="en-US" sz="1500" baseline="0" dirty="0" smtClean="0"/>
                        <a:t>Extensible Markup Language (XML)</a:t>
                      </a:r>
                      <a:endParaRPr lang="en-US" sz="15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a:buFont typeface="Arial" pitchFamily="34" charset="0"/>
                        <a:buChar char="•"/>
                      </a:pPr>
                      <a:r>
                        <a:rPr lang="en-US" sz="1500" dirty="0" smtClean="0"/>
                        <a:t>Plug-in</a:t>
                      </a:r>
                      <a:endParaRPr lang="en-US" sz="15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228600" indent="-174625" algn="l">
                        <a:buFont typeface="Arial" pitchFamily="34" charset="0"/>
                        <a:buChar char="•"/>
                      </a:pPr>
                      <a:r>
                        <a:rPr lang="en-US" sz="1500" b="0" dirty="0" smtClean="0">
                          <a:solidFill>
                            <a:schemeClr val="tx1"/>
                          </a:solidFill>
                        </a:rPr>
                        <a:t>Web Server</a:t>
                      </a:r>
                      <a:endParaRPr lang="en-US" sz="15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a:buFont typeface="Arial" pitchFamily="34" charset="0"/>
                        <a:buChar char="•"/>
                      </a:pPr>
                      <a:r>
                        <a:rPr lang="en-US" sz="1500" dirty="0" smtClean="0"/>
                        <a:t>Cascading Style Sheets (CSS)</a:t>
                      </a:r>
                      <a:endParaRPr lang="en-US" sz="15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a:buFont typeface="Arial" pitchFamily="34" charset="0"/>
                        <a:buChar char="•"/>
                      </a:pPr>
                      <a:r>
                        <a:rPr lang="en-US" sz="1500" dirty="0" smtClean="0"/>
                        <a:t>Web</a:t>
                      </a:r>
                      <a:r>
                        <a:rPr lang="en-US" sz="1500" baseline="0" dirty="0" smtClean="0"/>
                        <a:t> Programming</a:t>
                      </a:r>
                      <a:endParaRPr lang="en-US" sz="15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228600" indent="-174625" algn="l">
                        <a:buFont typeface="Arial" pitchFamily="34" charset="0"/>
                        <a:buChar char="•"/>
                      </a:pPr>
                      <a:r>
                        <a:rPr lang="en-US" sz="1500" b="0" dirty="0" smtClean="0">
                          <a:solidFill>
                            <a:schemeClr val="tx1"/>
                          </a:solidFill>
                        </a:rPr>
                        <a:t>Uniform Resource Locator</a:t>
                      </a:r>
                      <a:r>
                        <a:rPr lang="en-US" sz="1500" b="0" baseline="0" dirty="0" smtClean="0">
                          <a:solidFill>
                            <a:schemeClr val="tx1"/>
                          </a:solidFill>
                        </a:rPr>
                        <a:t> (</a:t>
                      </a:r>
                      <a:r>
                        <a:rPr lang="en-US" sz="1500" b="0" dirty="0" smtClean="0">
                          <a:solidFill>
                            <a:schemeClr val="tx1"/>
                          </a:solidFill>
                        </a:rPr>
                        <a:t>URL)</a:t>
                      </a:r>
                      <a:endParaRPr lang="en-US" sz="15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500" kern="1200" dirty="0" smtClean="0">
                          <a:solidFill>
                            <a:schemeClr val="dk1"/>
                          </a:solidFill>
                          <a:latin typeface="+mn-lt"/>
                          <a:ea typeface="+mn-ea"/>
                          <a:cs typeface="+mn-cs"/>
                        </a:rPr>
                        <a:t>Web Development Software</a:t>
                      </a:r>
                    </a:p>
                    <a:p>
                      <a:endParaRPr lang="en-US" sz="1500" dirty="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500" kern="1200" dirty="0" smtClean="0">
                          <a:solidFill>
                            <a:schemeClr val="dk1"/>
                          </a:solidFill>
                          <a:latin typeface="+mn-lt"/>
                          <a:ea typeface="+mn-ea"/>
                          <a:cs typeface="+mn-cs"/>
                        </a:rPr>
                        <a:t>Really Simple Syndication (RSS)</a:t>
                      </a:r>
                      <a:endParaRPr lang="en-US" sz="15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943600" y="1600200"/>
            <a:ext cx="274320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Technologies</a:t>
            </a:r>
          </a:p>
        </p:txBody>
      </p:sp>
      <p:sp>
        <p:nvSpPr>
          <p:cNvPr id="9" name="Text Box 7"/>
          <p:cNvSpPr txBox="1">
            <a:spLocks noChangeArrowheads="1"/>
          </p:cNvSpPr>
          <p:nvPr/>
        </p:nvSpPr>
        <p:spPr bwMode="auto">
          <a:xfrm>
            <a:off x="4572000" y="5715000"/>
            <a:ext cx="4343400" cy="646331"/>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World Wide Web in Plain English</a:t>
            </a:r>
            <a:endParaRPr lang="en-US" sz="1000" u="sng" dirty="0" smtClean="0"/>
          </a:p>
          <a:p>
            <a:pPr algn="r"/>
            <a:endParaRPr lang="en-US" sz="1000" u="sng" dirty="0">
              <a:hlinkClick r:id="rId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idx="4294967295"/>
          </p:nvPr>
        </p:nvSpPr>
        <p:spPr bwMode="auto">
          <a:xfrm>
            <a:off x="0" y="457200"/>
            <a:ext cx="8686800" cy="715962"/>
          </a:xfrm>
          <a:prstGeom prst="rect">
            <a:avLst/>
          </a:prstGeom>
          <a:noFill/>
          <a:ln>
            <a:miter lim="800000"/>
            <a:headEnd/>
            <a:tailEnd/>
          </a:ln>
        </p:spPr>
        <p:txBody>
          <a:bodyPr/>
          <a:lstStyle/>
          <a:p>
            <a:pPr marL="347663" eaLnBrk="1" hangingPunct="1"/>
            <a:r>
              <a:rPr lang="en-US" sz="4000" dirty="0" smtClean="0"/>
              <a:t>Web Browser</a:t>
            </a:r>
          </a:p>
        </p:txBody>
      </p:sp>
      <p:sp>
        <p:nvSpPr>
          <p:cNvPr id="32773" name="Rectangle 5"/>
          <p:cNvSpPr>
            <a:spLocks noGrp="1" noChangeArrowheads="1"/>
          </p:cNvSpPr>
          <p:nvPr>
            <p:ph type="body" sz="half" idx="4294967295"/>
          </p:nvPr>
        </p:nvSpPr>
        <p:spPr bwMode="auto">
          <a:xfrm>
            <a:off x="5480538" y="1456858"/>
            <a:ext cx="3206262" cy="3810000"/>
          </a:xfrm>
          <a:prstGeom prst="rect">
            <a:avLst/>
          </a:prstGeom>
          <a:noFill/>
          <a:ln>
            <a:miter lim="800000"/>
            <a:headEnd/>
            <a:tailEnd/>
          </a:ln>
        </p:spPr>
        <p:txBody>
          <a:bodyPr/>
          <a:lstStyle/>
          <a:p>
            <a:pPr marL="0" indent="0">
              <a:buNone/>
            </a:pPr>
            <a:r>
              <a:rPr lang="en-US" sz="2000" dirty="0"/>
              <a:t>A </a:t>
            </a:r>
            <a:r>
              <a:rPr lang="en-US" sz="2000" b="1" dirty="0"/>
              <a:t>w</a:t>
            </a:r>
            <a:r>
              <a:rPr lang="en-US" sz="2000" b="1" dirty="0" smtClean="0"/>
              <a:t>eb</a:t>
            </a:r>
            <a:r>
              <a:rPr lang="en-US" sz="2000" dirty="0" smtClean="0"/>
              <a:t> </a:t>
            </a:r>
            <a:r>
              <a:rPr lang="en-US" sz="2000" b="1" dirty="0"/>
              <a:t>browser</a:t>
            </a:r>
            <a:r>
              <a:rPr lang="en-US" sz="2000" dirty="0"/>
              <a:t>, or just </a:t>
            </a:r>
            <a:r>
              <a:rPr lang="en-US" sz="2000" b="1" dirty="0" smtClean="0"/>
              <a:t>browser </a:t>
            </a:r>
            <a:r>
              <a:rPr lang="en-US" sz="2000" dirty="0" smtClean="0"/>
              <a:t>(sometimes </a:t>
            </a:r>
            <a:r>
              <a:rPr lang="en-US" sz="2000" dirty="0"/>
              <a:t>called a </a:t>
            </a:r>
            <a:r>
              <a:rPr lang="en-US" sz="2000" dirty="0" smtClean="0"/>
              <a:t>web client), such as Chrome</a:t>
            </a:r>
            <a:r>
              <a:rPr lang="en-US" sz="2000" dirty="0"/>
              <a:t>, Internet Explorer, Safari, </a:t>
            </a:r>
            <a:r>
              <a:rPr lang="en-US" sz="2000" dirty="0" smtClean="0"/>
              <a:t>or Firefox, </a:t>
            </a:r>
            <a:r>
              <a:rPr lang="en-US" sz="2000" dirty="0"/>
              <a:t>is used to request </a:t>
            </a:r>
            <a:r>
              <a:rPr lang="en-US" sz="2000" dirty="0" smtClean="0"/>
              <a:t>webpages </a:t>
            </a:r>
            <a:r>
              <a:rPr lang="en-US" sz="2000" dirty="0"/>
              <a:t>from </a:t>
            </a:r>
            <a:r>
              <a:rPr lang="en-US" sz="2000" dirty="0" smtClean="0"/>
              <a:t>web </a:t>
            </a:r>
            <a:r>
              <a:rPr lang="en-US" sz="2000" dirty="0"/>
              <a:t>servers, interpret the HTML code in the </a:t>
            </a:r>
            <a:r>
              <a:rPr lang="en-US" sz="2000" dirty="0" smtClean="0"/>
              <a:t>webpage </a:t>
            </a:r>
            <a:r>
              <a:rPr lang="en-US" sz="2000" dirty="0"/>
              <a:t>that is delivered, and display </a:t>
            </a:r>
            <a:r>
              <a:rPr lang="en-US" sz="2000" dirty="0" smtClean="0"/>
              <a:t>the content </a:t>
            </a:r>
            <a:r>
              <a:rPr lang="en-US" sz="2000" dirty="0"/>
              <a:t>onscreen.</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27538" y="1627375"/>
            <a:ext cx="4572000" cy="3468966"/>
          </a:xfrm>
          <a:prstGeom prst="rect">
            <a:avLst/>
          </a:prstGeom>
          <a:noFill/>
          <a:ln w="9525">
            <a:miter lim="800000"/>
            <a:headEnd/>
            <a:tailEnd/>
          </a:ln>
          <a:effectLst/>
        </p:spPr>
      </p:pic>
      <p:sp>
        <p:nvSpPr>
          <p:cNvPr id="11"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What is a browser?</a:t>
            </a:r>
            <a:endParaRPr lang="en-US" sz="1000" u="sng" dirty="0">
              <a:hlinkClick r:id="rId5"/>
            </a:endParaRPr>
          </a:p>
        </p:txBody>
      </p:sp>
      <p:sp>
        <p:nvSpPr>
          <p:cNvPr id="9"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Technologies &gt; Web Browser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Text Placeholder 1"/>
          <p:cNvSpPr>
            <a:spLocks noGrp="1"/>
          </p:cNvSpPr>
          <p:nvPr>
            <p:ph type="body" sz="half" idx="4294967295"/>
          </p:nvPr>
        </p:nvSpPr>
        <p:spPr bwMode="auto">
          <a:xfrm>
            <a:off x="4572000" y="1295400"/>
            <a:ext cx="4114800" cy="1676400"/>
          </a:xfrm>
          <a:prstGeom prst="rect">
            <a:avLst/>
          </a:prstGeom>
          <a:noFill/>
          <a:ln>
            <a:miter lim="800000"/>
            <a:headEnd/>
            <a:tailEnd/>
          </a:ln>
        </p:spPr>
        <p:txBody>
          <a:bodyPr/>
          <a:lstStyle/>
          <a:p>
            <a:pPr marL="0" indent="0">
              <a:buNone/>
            </a:pPr>
            <a:r>
              <a:rPr lang="en-US" sz="2000" dirty="0"/>
              <a:t>The term </a:t>
            </a:r>
            <a:r>
              <a:rPr lang="en-US" sz="2000" b="1" dirty="0"/>
              <a:t>w</a:t>
            </a:r>
            <a:r>
              <a:rPr lang="en-US" sz="2000" b="1" dirty="0" smtClean="0"/>
              <a:t>eb </a:t>
            </a:r>
            <a:r>
              <a:rPr lang="en-US" sz="2000" b="1" dirty="0"/>
              <a:t>server</a:t>
            </a:r>
            <a:r>
              <a:rPr lang="en-US" sz="2000" dirty="0"/>
              <a:t> refers to software that fulfills </a:t>
            </a:r>
            <a:r>
              <a:rPr lang="en-US" sz="2000" dirty="0" smtClean="0"/>
              <a:t>webpage </a:t>
            </a:r>
            <a:r>
              <a:rPr lang="en-US" sz="2000" dirty="0"/>
              <a:t>requests from </a:t>
            </a:r>
            <a:r>
              <a:rPr lang="en-US" sz="2000" dirty="0" smtClean="0"/>
              <a:t>web </a:t>
            </a:r>
            <a:r>
              <a:rPr lang="en-US" sz="2000" dirty="0"/>
              <a:t>clients </a:t>
            </a:r>
            <a:r>
              <a:rPr lang="en-US" sz="2000" dirty="0" smtClean="0"/>
              <a:t>and to </a:t>
            </a:r>
            <a:r>
              <a:rPr lang="en-US" sz="2000" dirty="0"/>
              <a:t>the computers that run such software</a:t>
            </a:r>
            <a:r>
              <a:rPr lang="en-US" sz="2000" dirty="0" smtClean="0"/>
              <a:t>.</a:t>
            </a:r>
          </a:p>
          <a:p>
            <a:pPr marL="0" indent="0" eaLnBrk="1" hangingPunct="1">
              <a:spcBef>
                <a:spcPct val="0"/>
              </a:spcBef>
              <a:buFontTx/>
              <a:buNone/>
            </a:pPr>
            <a:endParaRPr lang="en-US" sz="2000" dirty="0" smtClean="0"/>
          </a:p>
          <a:p>
            <a:pPr marL="0" indent="0" eaLnBrk="1" hangingPunct="1">
              <a:spcBef>
                <a:spcPct val="0"/>
              </a:spcBef>
              <a:buFontTx/>
              <a:buNone/>
            </a:pPr>
            <a:endParaRPr lang="en-US" sz="1800" dirty="0" smtClean="0"/>
          </a:p>
        </p:txBody>
      </p:sp>
      <p:sp>
        <p:nvSpPr>
          <p:cNvPr id="43015" name="Text Placeholder 7"/>
          <p:cNvSpPr>
            <a:spLocks noGrp="1"/>
          </p:cNvSpPr>
          <p:nvPr>
            <p:ph type="body" sz="half" idx="4294967295"/>
          </p:nvPr>
        </p:nvSpPr>
        <p:spPr bwMode="auto">
          <a:xfrm>
            <a:off x="457200" y="3905525"/>
            <a:ext cx="4114800" cy="1733275"/>
          </a:xfrm>
          <a:prstGeom prst="rect">
            <a:avLst/>
          </a:prstGeom>
          <a:solidFill>
            <a:srgbClr val="65AA3B">
              <a:alpha val="20000"/>
            </a:srgbClr>
          </a:solidFill>
          <a:ln>
            <a:miter lim="800000"/>
            <a:headEnd/>
            <a:tailEnd/>
          </a:ln>
        </p:spPr>
        <p:txBody>
          <a:bodyPr/>
          <a:lstStyle/>
          <a:p>
            <a:pPr marL="0" indent="0" algn="ctr">
              <a:buNone/>
            </a:pPr>
            <a:r>
              <a:rPr lang="en-US" sz="2000" dirty="0">
                <a:latin typeface="Arial"/>
                <a:cs typeface="Arial"/>
              </a:rPr>
              <a:t>The </a:t>
            </a:r>
            <a:r>
              <a:rPr lang="en-US" sz="2000" dirty="0" smtClean="0">
                <a:latin typeface="Arial"/>
                <a:cs typeface="Arial"/>
              </a:rPr>
              <a:t>client/server </a:t>
            </a:r>
            <a:r>
              <a:rPr lang="en-US" sz="2000" dirty="0">
                <a:latin typeface="Arial"/>
                <a:cs typeface="Arial"/>
              </a:rPr>
              <a:t>architecture is fundamental to providing </a:t>
            </a:r>
            <a:r>
              <a:rPr lang="en-US" sz="2000" dirty="0" smtClean="0">
                <a:latin typeface="Arial"/>
                <a:cs typeface="Arial"/>
              </a:rPr>
              <a:t>Internet-based </a:t>
            </a:r>
            <a:r>
              <a:rPr lang="en-US" sz="2000" dirty="0">
                <a:latin typeface="Arial"/>
                <a:cs typeface="Arial"/>
              </a:rPr>
              <a:t>services. </a:t>
            </a:r>
            <a:r>
              <a:rPr lang="en-US" sz="2000" dirty="0" smtClean="0">
                <a:latin typeface="Arial"/>
                <a:cs typeface="Arial"/>
              </a:rPr>
              <a:t>Without web servers</a:t>
            </a:r>
            <a:r>
              <a:rPr lang="en-US" sz="2000" dirty="0">
                <a:latin typeface="Arial"/>
                <a:cs typeface="Arial"/>
              </a:rPr>
              <a:t>, your </a:t>
            </a:r>
            <a:r>
              <a:rPr lang="en-US" sz="2000" dirty="0" smtClean="0">
                <a:latin typeface="Arial"/>
                <a:cs typeface="Arial"/>
              </a:rPr>
              <a:t>web </a:t>
            </a:r>
            <a:r>
              <a:rPr lang="en-US" sz="2000" dirty="0">
                <a:latin typeface="Arial"/>
                <a:cs typeface="Arial"/>
              </a:rPr>
              <a:t>browser window would always be empty. </a:t>
            </a:r>
          </a:p>
        </p:txBody>
      </p:sp>
      <p:sp>
        <p:nvSpPr>
          <p:cNvPr id="43016" name="Title 9"/>
          <p:cNvSpPr>
            <a:spLocks noGrp="1"/>
          </p:cNvSpPr>
          <p:nvPr>
            <p:ph type="title" idx="4294967295"/>
          </p:nvPr>
        </p:nvSpPr>
        <p:spPr bwMode="auto">
          <a:xfrm>
            <a:off x="0" y="457200"/>
            <a:ext cx="8686800" cy="715962"/>
          </a:xfrm>
          <a:prstGeom prst="rect">
            <a:avLst/>
          </a:prstGeom>
          <a:noFill/>
          <a:ln>
            <a:miter lim="800000"/>
            <a:headEnd/>
            <a:tailEnd/>
          </a:ln>
        </p:spPr>
        <p:txBody>
          <a:bodyPr/>
          <a:lstStyle/>
          <a:p>
            <a:pPr marL="347663" eaLnBrk="1" hangingPunct="1"/>
            <a:r>
              <a:rPr lang="en-US" sz="4000" dirty="0" smtClean="0"/>
              <a:t>Web Server</a:t>
            </a:r>
          </a:p>
        </p:txBody>
      </p:sp>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81000" y="1295400"/>
            <a:ext cx="3657600" cy="230351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953000" y="3163454"/>
            <a:ext cx="3657600" cy="2475346"/>
          </a:xfrm>
          <a:prstGeom prst="rect">
            <a:avLst/>
          </a:prstGeom>
        </p:spPr>
      </p:pic>
      <p:sp>
        <p:nvSpPr>
          <p:cNvPr id="10"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5"/>
              </a:rPr>
              <a:t>Video: Facebook's new energy efficient data center</a:t>
            </a:r>
            <a:endParaRPr lang="en-US" sz="1000" u="sng" dirty="0">
              <a:hlinkClick r:id="rId6"/>
            </a:endParaRPr>
          </a:p>
        </p:txBody>
      </p:sp>
      <p:sp>
        <p:nvSpPr>
          <p:cNvPr id="11"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Technologies &gt; Web Server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Text Placeholder 1"/>
          <p:cNvSpPr>
            <a:spLocks noGrp="1"/>
          </p:cNvSpPr>
          <p:nvPr>
            <p:ph type="body" sz="half" idx="4294967295"/>
          </p:nvPr>
        </p:nvSpPr>
        <p:spPr bwMode="auto">
          <a:xfrm>
            <a:off x="457200" y="4343400"/>
            <a:ext cx="8229600" cy="1066800"/>
          </a:xfrm>
          <a:prstGeom prst="rect">
            <a:avLst/>
          </a:prstGeom>
          <a:noFill/>
          <a:ln>
            <a:miter lim="800000"/>
            <a:headEnd/>
            <a:tailEnd/>
          </a:ln>
        </p:spPr>
        <p:txBody>
          <a:bodyPr/>
          <a:lstStyle/>
          <a:p>
            <a:pPr marL="0" indent="0">
              <a:buNone/>
            </a:pPr>
            <a:r>
              <a:rPr lang="en-US" sz="2000" dirty="0"/>
              <a:t>A </a:t>
            </a:r>
            <a:r>
              <a:rPr lang="en-US" sz="2000" b="1" dirty="0"/>
              <a:t>Uniform Resource Locator</a:t>
            </a:r>
            <a:r>
              <a:rPr lang="en-US" sz="2000" dirty="0"/>
              <a:t>, more commonly called a </a:t>
            </a:r>
            <a:r>
              <a:rPr lang="en-US" sz="2000" b="1" dirty="0"/>
              <a:t>URL</a:t>
            </a:r>
            <a:r>
              <a:rPr lang="en-US" sz="2000" dirty="0"/>
              <a:t>, acts as a </a:t>
            </a:r>
            <a:r>
              <a:rPr lang="en-US" sz="2000" dirty="0" smtClean="0"/>
              <a:t>webpage </a:t>
            </a:r>
            <a:r>
              <a:rPr lang="en-US" sz="2000" dirty="0"/>
              <a:t>address, incorporating the domain name of the </a:t>
            </a:r>
            <a:r>
              <a:rPr lang="en-US" sz="2000" dirty="0" smtClean="0"/>
              <a:t>web </a:t>
            </a:r>
            <a:r>
              <a:rPr lang="en-US" sz="2000" dirty="0"/>
              <a:t>server and the location of the </a:t>
            </a:r>
            <a:r>
              <a:rPr lang="en-US" sz="2000" dirty="0" smtClean="0"/>
              <a:t>webpage </a:t>
            </a:r>
            <a:r>
              <a:rPr lang="en-US" sz="2000" dirty="0"/>
              <a:t>file on the server.</a:t>
            </a:r>
          </a:p>
        </p:txBody>
      </p:sp>
      <p:sp>
        <p:nvSpPr>
          <p:cNvPr id="45061" name="Title 6"/>
          <p:cNvSpPr>
            <a:spLocks noGrp="1"/>
          </p:cNvSpPr>
          <p:nvPr>
            <p:ph type="title" idx="4294967295"/>
          </p:nvPr>
        </p:nvSpPr>
        <p:spPr bwMode="auto">
          <a:xfrm>
            <a:off x="0" y="457200"/>
            <a:ext cx="8686800" cy="715962"/>
          </a:xfrm>
          <a:prstGeom prst="rect">
            <a:avLst/>
          </a:prstGeom>
          <a:noFill/>
          <a:ln>
            <a:miter lim="800000"/>
            <a:headEnd/>
            <a:tailEnd/>
          </a:ln>
        </p:spPr>
        <p:txBody>
          <a:bodyPr/>
          <a:lstStyle/>
          <a:p>
            <a:pPr marL="347663" eaLnBrk="1" hangingPunct="1"/>
            <a:r>
              <a:rPr lang="en-US" sz="4000" dirty="0" smtClean="0"/>
              <a:t>Uniform Resource </a:t>
            </a:r>
            <a:r>
              <a:rPr lang="en-US" sz="4000" dirty="0"/>
              <a:t>Locator (</a:t>
            </a:r>
            <a:r>
              <a:rPr lang="en-US" sz="4000" dirty="0" smtClean="0"/>
              <a:t>URL)</a:t>
            </a:r>
          </a:p>
        </p:txBody>
      </p:sp>
      <p:pic>
        <p:nvPicPr>
          <p:cNvPr id="8" name="Picture 7" descr="C04.02.03.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33400" y="1402826"/>
            <a:ext cx="3657600" cy="2743200"/>
          </a:xfrm>
          <a:prstGeom prst="rect">
            <a:avLst/>
          </a:prstGeom>
        </p:spPr>
      </p:pic>
      <p:sp>
        <p:nvSpPr>
          <p:cNvPr id="9" name="Text Placeholder 5"/>
          <p:cNvSpPr txBox="1">
            <a:spLocks/>
          </p:cNvSpPr>
          <p:nvPr/>
        </p:nvSpPr>
        <p:spPr bwMode="auto">
          <a:xfrm>
            <a:off x="457200" y="6248400"/>
            <a:ext cx="6858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Technologies &gt; Uniform Resource Locator (URL)</a:t>
            </a:r>
          </a:p>
        </p:txBody>
      </p:sp>
      <p:pic>
        <p:nvPicPr>
          <p:cNvPr id="3" name="Picture 2" descr="C04.02.03b sized.jpg"/>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5029200" y="1420109"/>
            <a:ext cx="3657600" cy="270863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1"/>
          <p:cNvSpPr>
            <a:spLocks noGrp="1"/>
          </p:cNvSpPr>
          <p:nvPr>
            <p:ph sz="quarter" idx="4294967295"/>
          </p:nvPr>
        </p:nvSpPr>
        <p:spPr bwMode="auto">
          <a:xfrm>
            <a:off x="457200" y="1943100"/>
            <a:ext cx="4572000" cy="1981200"/>
          </a:xfrm>
          <a:prstGeom prst="rect">
            <a:avLst/>
          </a:prstGeom>
          <a:noFill/>
          <a:ln>
            <a:miter lim="800000"/>
            <a:headEnd/>
            <a:tailEnd/>
          </a:ln>
        </p:spPr>
        <p:txBody>
          <a:bodyPr/>
          <a:lstStyle/>
          <a:p>
            <a:pPr marL="0" indent="0">
              <a:buNone/>
            </a:pPr>
            <a:r>
              <a:rPr lang="en-US" dirty="0" smtClean="0"/>
              <a:t>… work </a:t>
            </a:r>
            <a:r>
              <a:rPr lang="en-US" dirty="0"/>
              <a:t>together to provide information and services over the Internet, including a variety of protocols, hardware, and software</a:t>
            </a:r>
            <a:r>
              <a:rPr lang="en-US" dirty="0" smtClean="0"/>
              <a:t>.</a:t>
            </a:r>
            <a:endParaRPr lang="en-US" dirty="0"/>
          </a:p>
        </p:txBody>
      </p:sp>
      <p:sp>
        <p:nvSpPr>
          <p:cNvPr id="16388" name="Content Placeholder 2"/>
          <p:cNvSpPr>
            <a:spLocks noGrp="1"/>
          </p:cNvSpPr>
          <p:nvPr>
            <p:ph sz="quarter" idx="4294967295"/>
          </p:nvPr>
        </p:nvSpPr>
        <p:spPr bwMode="auto">
          <a:xfrm>
            <a:off x="0" y="457200"/>
            <a:ext cx="9144000" cy="1066800"/>
          </a:xfrm>
          <a:prstGeom prst="rect">
            <a:avLst/>
          </a:prstGeom>
          <a:noFill/>
          <a:ln>
            <a:miter lim="800000"/>
            <a:headEnd/>
            <a:tailEnd/>
          </a:ln>
        </p:spPr>
        <p:txBody>
          <a:bodyPr/>
          <a:lstStyle/>
          <a:p>
            <a:pPr indent="4763" eaLnBrk="1" hangingPunct="1">
              <a:spcBef>
                <a:spcPct val="0"/>
              </a:spcBef>
              <a:buFontTx/>
              <a:buNone/>
            </a:pPr>
            <a:r>
              <a:rPr lang="en-US" sz="6600" b="1" dirty="0" smtClean="0">
                <a:solidFill>
                  <a:srgbClr val="00AFD7"/>
                </a:solidFill>
                <a:latin typeface="Calibri" charset="0"/>
              </a:rPr>
              <a:t>Internet Technologies</a:t>
            </a:r>
          </a:p>
        </p:txBody>
      </p:sp>
      <p:graphicFrame>
        <p:nvGraphicFramePr>
          <p:cNvPr id="11" name="Table 10"/>
          <p:cNvGraphicFramePr>
            <a:graphicFrameLocks noGrp="1"/>
          </p:cNvGraphicFramePr>
          <p:nvPr>
            <p:extLst>
              <p:ext uri="{D42A27DB-BD31-4B8C-83A1-F6EECF244321}">
                <p14:modId xmlns:p14="http://schemas.microsoft.com/office/powerpoint/2010/main" xmlns="" val="1793618585"/>
              </p:ext>
            </p:extLst>
          </p:nvPr>
        </p:nvGraphicFramePr>
        <p:xfrm>
          <a:off x="282575" y="4526280"/>
          <a:ext cx="8578850" cy="1127760"/>
        </p:xfrm>
        <a:graphic>
          <a:graphicData uri="http://schemas.openxmlformats.org/drawingml/2006/table">
            <a:tbl>
              <a:tblPr>
                <a:tableStyleId>{5C22544A-7EE6-4342-B048-85BDC9FD1C3A}</a:tableStyleId>
              </a:tblPr>
              <a:tblGrid>
                <a:gridCol w="2101850"/>
                <a:gridCol w="3276600"/>
                <a:gridCol w="3200400"/>
              </a:tblGrid>
              <a:tr h="320040">
                <a:tc>
                  <a:txBody>
                    <a:bodyPr/>
                    <a:lstStyle/>
                    <a:p>
                      <a:pPr algn="l"/>
                      <a:r>
                        <a:rPr lang="en-US" sz="1700" b="0" dirty="0" smtClean="0">
                          <a:solidFill>
                            <a:schemeClr val="tx1"/>
                          </a:solidFill>
                        </a:rPr>
                        <a:t>In this section:</a:t>
                      </a:r>
                      <a:endParaRPr lang="en-US" sz="17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defTabSz="457200" rtl="0" eaLnBrk="1" latinLnBrk="0" hangingPunct="1">
                        <a:buFont typeface="Arial" pitchFamily="34" charset="0"/>
                        <a:buChar char="•"/>
                      </a:pPr>
                      <a:r>
                        <a:rPr lang="en-US" sz="1700" b="0" kern="1200" dirty="0" smtClean="0">
                          <a:solidFill>
                            <a:schemeClr val="tx1"/>
                          </a:solidFill>
                          <a:latin typeface="+mn-lt"/>
                          <a:ea typeface="+mn-ea"/>
                          <a:cs typeface="+mn-cs"/>
                        </a:rPr>
                        <a:t>Internet Service Provider</a:t>
                      </a:r>
                      <a:r>
                        <a:rPr lang="en-US" sz="1700" b="0" kern="1200" baseline="0" dirty="0" smtClean="0">
                          <a:solidFill>
                            <a:schemeClr val="tx1"/>
                          </a:solidFill>
                          <a:latin typeface="+mn-lt"/>
                          <a:ea typeface="+mn-ea"/>
                          <a:cs typeface="+mn-cs"/>
                        </a:rPr>
                        <a:t> (ISP)</a:t>
                      </a:r>
                      <a:endParaRPr lang="en-US" sz="1700" b="0" kern="1200" dirty="0">
                        <a:solidFill>
                          <a:schemeClr val="tx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defTabSz="457200" rtl="0" eaLnBrk="1" latinLnBrk="0" hangingPunct="1">
                        <a:buFont typeface="Arial" pitchFamily="34" charset="0"/>
                        <a:buChar char="•"/>
                      </a:pPr>
                      <a:r>
                        <a:rPr lang="en-US" sz="1700" b="0" kern="1200" dirty="0" smtClean="0">
                          <a:solidFill>
                            <a:schemeClr val="tx1"/>
                          </a:solidFill>
                          <a:latin typeface="+mn-lt"/>
                          <a:ea typeface="+mn-ea"/>
                          <a:cs typeface="+mn-cs"/>
                        </a:rPr>
                        <a:t>Domain</a:t>
                      </a:r>
                      <a:r>
                        <a:rPr lang="en-US" sz="1700" b="0" kern="1200" baseline="0" dirty="0" smtClean="0">
                          <a:solidFill>
                            <a:schemeClr val="tx1"/>
                          </a:solidFill>
                          <a:latin typeface="+mn-lt"/>
                          <a:ea typeface="+mn-ea"/>
                          <a:cs typeface="+mn-cs"/>
                        </a:rPr>
                        <a:t> Name System (DNS)</a:t>
                      </a:r>
                      <a:endParaRPr lang="en-US" sz="1700" b="0" kern="1200" dirty="0">
                        <a:solidFill>
                          <a:schemeClr val="tx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1440">
                <a:tc>
                  <a:txBody>
                    <a:bodyPr/>
                    <a:lstStyle/>
                    <a:p>
                      <a:pPr marL="228600" indent="-174625" algn="l">
                        <a:buFont typeface="Arial" pitchFamily="34" charset="0"/>
                        <a:buChar char="•"/>
                      </a:pPr>
                      <a:r>
                        <a:rPr lang="en-US" sz="1700" b="0" dirty="0" smtClean="0">
                          <a:solidFill>
                            <a:schemeClr val="tx1"/>
                          </a:solidFill>
                        </a:rPr>
                        <a:t>Internet</a:t>
                      </a:r>
                      <a:r>
                        <a:rPr lang="en-US" sz="1700" b="0" baseline="0" dirty="0" smtClean="0">
                          <a:solidFill>
                            <a:schemeClr val="tx1"/>
                          </a:solidFill>
                        </a:rPr>
                        <a:t> History</a:t>
                      </a:r>
                      <a:endParaRPr lang="en-US" sz="1700" b="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a:buFont typeface="Arial" pitchFamily="34" charset="0"/>
                        <a:buChar char="•"/>
                      </a:pPr>
                      <a:r>
                        <a:rPr lang="en-US" sz="1700" dirty="0" smtClean="0"/>
                        <a:t>Client/Server</a:t>
                      </a:r>
                      <a:endParaRPr lang="en-US" sz="17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a:buFont typeface="Arial" pitchFamily="34" charset="0"/>
                        <a:buChar char="•"/>
                      </a:pPr>
                      <a:r>
                        <a:rPr lang="en-US" sz="1700" dirty="0" smtClean="0"/>
                        <a:t>Port</a:t>
                      </a:r>
                      <a:endParaRPr lang="en-US" sz="17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1440">
                <a:tc>
                  <a:txBody>
                    <a:bodyPr/>
                    <a:lstStyle/>
                    <a:p>
                      <a:pPr marL="228600" indent="-174625" algn="l" defTabSz="457200" rtl="0" eaLnBrk="1" latinLnBrk="0" hangingPunct="1">
                        <a:buFont typeface="Arial" pitchFamily="34" charset="0"/>
                        <a:buChar char="•"/>
                      </a:pPr>
                      <a:r>
                        <a:rPr lang="en-US" sz="1700" kern="1200" dirty="0" smtClean="0">
                          <a:solidFill>
                            <a:schemeClr val="dk1"/>
                          </a:solidFill>
                          <a:latin typeface="+mn-lt"/>
                          <a:ea typeface="+mn-ea"/>
                          <a:cs typeface="+mn-cs"/>
                        </a:rPr>
                        <a:t>Internet Backbone</a:t>
                      </a:r>
                      <a:endParaRPr lang="en-US" sz="1700" kern="1200" dirty="0">
                        <a:solidFill>
                          <a:schemeClr val="dk1"/>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defTabSz="457200" rtl="0" eaLnBrk="1" latinLnBrk="0" hangingPunct="1">
                        <a:buFont typeface="Arial" pitchFamily="34" charset="0"/>
                        <a:buChar char="•"/>
                      </a:pPr>
                      <a:r>
                        <a:rPr lang="en-US" sz="1700" kern="1200" dirty="0" smtClean="0">
                          <a:solidFill>
                            <a:schemeClr val="dk1"/>
                          </a:solidFill>
                          <a:latin typeface="+mn-lt"/>
                          <a:ea typeface="+mn-ea"/>
                          <a:cs typeface="+mn-cs"/>
                        </a:rPr>
                        <a:t>Peer-to-Peer (P2P)</a:t>
                      </a:r>
                      <a:endParaRPr lang="en-US" sz="1700" kern="1200" dirty="0">
                        <a:solidFill>
                          <a:schemeClr val="dk1"/>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a:buFont typeface="Arial" pitchFamily="34" charset="0"/>
                        <a:buChar char="•"/>
                      </a:pPr>
                      <a:r>
                        <a:rPr lang="en-US" sz="1700" dirty="0" smtClean="0"/>
                        <a:t>Voice over</a:t>
                      </a:r>
                      <a:r>
                        <a:rPr lang="en-US" sz="1700" baseline="0" dirty="0" smtClean="0"/>
                        <a:t> IP (VoIP)</a:t>
                      </a:r>
                      <a:endParaRPr lang="en-US" sz="17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1440">
                <a:tc>
                  <a:txBody>
                    <a:bodyPr/>
                    <a:lstStyle/>
                    <a:p>
                      <a:pPr marL="228600" indent="-174625" algn="l" defTabSz="457200" rtl="0" eaLnBrk="1" latinLnBrk="0" hangingPunct="1">
                        <a:buFont typeface="Arial" pitchFamily="34" charset="0"/>
                        <a:buChar char="•"/>
                      </a:pPr>
                      <a:r>
                        <a:rPr lang="en-US" sz="1700" kern="1200" dirty="0" smtClean="0">
                          <a:solidFill>
                            <a:schemeClr val="dk1"/>
                          </a:solidFill>
                          <a:latin typeface="+mn-lt"/>
                          <a:ea typeface="+mn-ea"/>
                          <a:cs typeface="+mn-cs"/>
                        </a:rPr>
                        <a:t>TCP/IP</a:t>
                      </a:r>
                      <a:endParaRPr lang="en-US" sz="1700" kern="1200" dirty="0">
                        <a:solidFill>
                          <a:schemeClr val="dk1"/>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defTabSz="457200" rtl="0" eaLnBrk="1" latinLnBrk="0" hangingPunct="1">
                        <a:buFont typeface="Arial" pitchFamily="34" charset="0"/>
                        <a:buChar char="•"/>
                      </a:pPr>
                      <a:r>
                        <a:rPr lang="en-US" sz="1700" kern="1200" dirty="0" smtClean="0">
                          <a:solidFill>
                            <a:schemeClr val="dk1"/>
                          </a:solidFill>
                          <a:latin typeface="+mn-lt"/>
                          <a:ea typeface="+mn-ea"/>
                          <a:cs typeface="+mn-cs"/>
                        </a:rPr>
                        <a:t>Router</a:t>
                      </a:r>
                      <a:endParaRPr lang="en-US" sz="1700" kern="1200" dirty="0">
                        <a:solidFill>
                          <a:schemeClr val="dk1"/>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defTabSz="457200" rtl="0" eaLnBrk="1" latinLnBrk="0" hangingPunct="1">
                        <a:buFont typeface="Arial" pitchFamily="34" charset="0"/>
                        <a:buChar char="•"/>
                      </a:pPr>
                      <a:r>
                        <a:rPr lang="en-US" sz="1700" kern="1200" dirty="0" smtClean="0">
                          <a:solidFill>
                            <a:schemeClr val="dk1"/>
                          </a:solidFill>
                          <a:latin typeface="+mn-lt"/>
                          <a:ea typeface="+mn-ea"/>
                          <a:cs typeface="+mn-cs"/>
                        </a:rPr>
                        <a:t>Internet2</a:t>
                      </a:r>
                      <a:endParaRPr lang="en-US" sz="1700" kern="1200" dirty="0">
                        <a:solidFill>
                          <a:schemeClr val="dk1"/>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IT Crowd: The Internet</a:t>
            </a:r>
            <a:endParaRPr lang="en-US" sz="1000" u="sng" dirty="0">
              <a:hlinkClick r:id="rId4"/>
            </a:endParaRPr>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Internet Technologies</a:t>
            </a:r>
          </a:p>
        </p:txBody>
      </p:sp>
      <p:pic>
        <p:nvPicPr>
          <p:cNvPr id="2050" name="Picture 2" descr="G:\Pages\Images\C04.01.00_62096497.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5040923" y="1653540"/>
            <a:ext cx="3657600" cy="2743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Title 8"/>
          <p:cNvSpPr>
            <a:spLocks noGrp="1"/>
          </p:cNvSpPr>
          <p:nvPr>
            <p:ph type="title" idx="4294967295"/>
          </p:nvPr>
        </p:nvSpPr>
        <p:spPr bwMode="auto">
          <a:xfrm>
            <a:off x="0" y="503238"/>
            <a:ext cx="8686800" cy="715962"/>
          </a:xfrm>
          <a:prstGeom prst="rect">
            <a:avLst/>
          </a:prstGeom>
          <a:noFill/>
          <a:ln>
            <a:miter lim="800000"/>
            <a:headEnd/>
            <a:tailEnd/>
          </a:ln>
        </p:spPr>
        <p:txBody>
          <a:bodyPr/>
          <a:lstStyle/>
          <a:p>
            <a:pPr marL="341313" eaLnBrk="1" hangingPunct="1"/>
            <a:r>
              <a:rPr lang="en-US" sz="4000" dirty="0" smtClean="0"/>
              <a:t>Hypertext Markup Language (HTML)</a:t>
            </a:r>
          </a:p>
        </p:txBody>
      </p:sp>
      <p:pic>
        <p:nvPicPr>
          <p:cNvPr id="7" name="Picture 6" descr="C04.02.04.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171700" y="2438400"/>
            <a:ext cx="4800600" cy="3202901"/>
          </a:xfrm>
          <a:prstGeom prst="rect">
            <a:avLst/>
          </a:prstGeom>
        </p:spPr>
      </p:pic>
      <p:sp>
        <p:nvSpPr>
          <p:cNvPr id="6" name="Text Placeholder 1"/>
          <p:cNvSpPr txBox="1">
            <a:spLocks/>
          </p:cNvSpPr>
          <p:nvPr/>
        </p:nvSpPr>
        <p:spPr bwMode="auto">
          <a:xfrm>
            <a:off x="457200" y="1371600"/>
            <a:ext cx="8229600" cy="76075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indent="0">
              <a:buNone/>
            </a:pPr>
            <a:r>
              <a:rPr lang="en-US" sz="2000" b="1" dirty="0"/>
              <a:t>Hypertext Markup Language </a:t>
            </a:r>
            <a:r>
              <a:rPr lang="en-US" sz="2000" dirty="0"/>
              <a:t>(</a:t>
            </a:r>
            <a:r>
              <a:rPr lang="en-US" sz="2000" b="1" dirty="0"/>
              <a:t>HTML) </a:t>
            </a:r>
            <a:r>
              <a:rPr lang="en-US" sz="2000" dirty="0"/>
              <a:t>is the primary markup language used to specify the formatting of a </a:t>
            </a:r>
            <a:r>
              <a:rPr lang="en-US" sz="2000" dirty="0" smtClean="0"/>
              <a:t>webpage</a:t>
            </a:r>
            <a:r>
              <a:rPr lang="en-US" sz="2000" dirty="0"/>
              <a:t>.</a:t>
            </a:r>
          </a:p>
        </p:txBody>
      </p:sp>
      <p:sp>
        <p:nvSpPr>
          <p:cNvPr id="8"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HTML Tutorial for Beginners</a:t>
            </a:r>
            <a:endParaRPr lang="en-US" sz="1000" u="sng" dirty="0">
              <a:hlinkClick r:id="rId5"/>
            </a:endParaRPr>
          </a:p>
        </p:txBody>
      </p:sp>
      <p:sp>
        <p:nvSpPr>
          <p:cNvPr id="10" name="Text Placeholder 5"/>
          <p:cNvSpPr txBox="1">
            <a:spLocks/>
          </p:cNvSpPr>
          <p:nvPr/>
        </p:nvSpPr>
        <p:spPr bwMode="auto">
          <a:xfrm>
            <a:off x="457200" y="6248400"/>
            <a:ext cx="6858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Technologies &gt; Hypertext Markup Language (HTML) </a:t>
            </a: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38599" y="3048000"/>
            <a:ext cx="4495801" cy="2819400"/>
            <a:chOff x="4219575" y="3124200"/>
            <a:chExt cx="4543425" cy="2819400"/>
          </a:xfrm>
        </p:grpSpPr>
        <p:pic>
          <p:nvPicPr>
            <p:cNvPr id="8"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219575" y="3124200"/>
              <a:ext cx="3705225" cy="2819400"/>
            </a:xfrm>
            <a:prstGeom prst="rect">
              <a:avLst/>
            </a:prstGeom>
            <a:noFill/>
            <a:ln w="9525">
              <a:miter lim="800000"/>
              <a:headEnd/>
              <a:tailEnd/>
            </a:ln>
            <a:effectLst/>
          </p:spPr>
        </p:pic>
        <p:sp>
          <p:nvSpPr>
            <p:cNvPr id="9" name="Text Placeholder 7"/>
            <p:cNvSpPr txBox="1">
              <a:spLocks/>
            </p:cNvSpPr>
            <p:nvPr/>
          </p:nvSpPr>
          <p:spPr bwMode="auto">
            <a:xfrm>
              <a:off x="6324600" y="3886200"/>
              <a:ext cx="2438400" cy="1066800"/>
            </a:xfrm>
            <a:prstGeom prst="rect">
              <a:avLst/>
            </a:prstGeom>
            <a:solidFill>
              <a:srgbClr val="65AA3B">
                <a:alpha val="20000"/>
              </a:srgbClr>
            </a:solidFill>
            <a:ln>
              <a:miter lim="800000"/>
              <a:headEnd/>
              <a:tailEnd/>
            </a:ln>
          </p:spPr>
          <p:txBody>
            <a:bodyPr/>
            <a:lstStyle/>
            <a:p>
              <a:pPr algn="ctr"/>
              <a:r>
                <a:rPr lang="en-US" sz="2000" dirty="0" smtClean="0">
                  <a:latin typeface="+mn-lt"/>
                </a:rPr>
                <a:t>XML </a:t>
              </a:r>
              <a:r>
                <a:rPr lang="en-US" sz="2000" dirty="0">
                  <a:latin typeface="+mn-lt"/>
                </a:rPr>
                <a:t>code used to catalogue a collection of </a:t>
              </a:r>
              <a:r>
                <a:rPr lang="en-US" sz="2000" dirty="0" smtClean="0">
                  <a:latin typeface="+mn-lt"/>
                </a:rPr>
                <a:t>CDs</a:t>
              </a:r>
              <a:endParaRPr lang="en-US" i="1" dirty="0">
                <a:latin typeface="+mn-lt"/>
              </a:endParaRPr>
            </a:p>
          </p:txBody>
        </p:sp>
      </p:grpSp>
      <p:sp>
        <p:nvSpPr>
          <p:cNvPr id="32773" name="Rectangle 5"/>
          <p:cNvSpPr>
            <a:spLocks noGrp="1" noChangeArrowheads="1"/>
          </p:cNvSpPr>
          <p:nvPr>
            <p:ph type="body" sz="half" idx="4294967295"/>
          </p:nvPr>
        </p:nvSpPr>
        <p:spPr bwMode="auto">
          <a:xfrm>
            <a:off x="4572000" y="1447800"/>
            <a:ext cx="4114800" cy="1676400"/>
          </a:xfrm>
          <a:prstGeom prst="rect">
            <a:avLst/>
          </a:prstGeom>
          <a:noFill/>
          <a:ln>
            <a:miter lim="800000"/>
            <a:headEnd/>
            <a:tailEnd/>
          </a:ln>
        </p:spPr>
        <p:txBody>
          <a:bodyPr/>
          <a:lstStyle/>
          <a:p>
            <a:pPr marL="3175" indent="4763" eaLnBrk="1" hangingPunct="1">
              <a:buFontTx/>
              <a:buNone/>
            </a:pPr>
            <a:r>
              <a:rPr lang="en-US" sz="2000" b="1" dirty="0"/>
              <a:t>XML (Extensible Markup Language)</a:t>
            </a:r>
            <a:r>
              <a:rPr lang="en-US" sz="2000" dirty="0"/>
              <a:t> provides a method for describing and classifying Internet-delivered data so that it is easier to organize and manage.</a:t>
            </a:r>
            <a:endParaRPr lang="en-US" sz="2000" dirty="0" smtClean="0"/>
          </a:p>
          <a:p>
            <a:pPr marL="3175" indent="4763" eaLnBrk="1" hangingPunct="1">
              <a:buFontTx/>
              <a:buNone/>
            </a:pPr>
            <a:endParaRPr lang="en-US" sz="2000" dirty="0" smtClean="0"/>
          </a:p>
        </p:txBody>
      </p:sp>
      <p:pic>
        <p:nvPicPr>
          <p:cNvPr id="10"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57200" y="1219200"/>
            <a:ext cx="3632200" cy="3479800"/>
          </a:xfrm>
          <a:prstGeom prst="rect">
            <a:avLst/>
          </a:prstGeom>
          <a:noFill/>
          <a:ln w="9525">
            <a:miter lim="800000"/>
            <a:headEnd/>
            <a:tailEnd/>
          </a:ln>
          <a:effectLst/>
        </p:spPr>
      </p:pic>
      <p:sp>
        <p:nvSpPr>
          <p:cNvPr id="12"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Extensible Markup </a:t>
            </a:r>
            <a:r>
              <a:rPr lang="en-US" sz="4000" dirty="0"/>
              <a:t>Language (</a:t>
            </a:r>
            <a:r>
              <a:rPr lang="en-US" sz="4000" dirty="0" smtClean="0"/>
              <a:t>XML)</a:t>
            </a:r>
          </a:p>
        </p:txBody>
      </p:sp>
      <p:sp>
        <p:nvSpPr>
          <p:cNvPr id="13"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5"/>
              </a:rPr>
              <a:t>Video: XML Tutorial - Introduction</a:t>
            </a:r>
            <a:endParaRPr lang="en-US" sz="1000" u="sng" dirty="0">
              <a:hlinkClick r:id="rId6"/>
            </a:endParaRPr>
          </a:p>
        </p:txBody>
      </p:sp>
      <p:sp>
        <p:nvSpPr>
          <p:cNvPr id="14" name="Text Placeholder 5"/>
          <p:cNvSpPr txBox="1">
            <a:spLocks/>
          </p:cNvSpPr>
          <p:nvPr/>
        </p:nvSpPr>
        <p:spPr bwMode="auto">
          <a:xfrm>
            <a:off x="457200" y="6248400"/>
            <a:ext cx="6858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Technologies &gt; Extensible Markup Language (XML)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368498" y="3031937"/>
            <a:ext cx="3901440" cy="2706624"/>
          </a:xfrm>
          <a:prstGeom prst="rect">
            <a:avLst/>
          </a:prstGeom>
        </p:spPr>
      </p:pic>
      <p:sp>
        <p:nvSpPr>
          <p:cNvPr id="413697" name="Text Placeholder 1"/>
          <p:cNvSpPr>
            <a:spLocks noGrp="1"/>
          </p:cNvSpPr>
          <p:nvPr>
            <p:ph type="body" sz="half" idx="4294967295"/>
          </p:nvPr>
        </p:nvSpPr>
        <p:spPr bwMode="auto">
          <a:xfrm>
            <a:off x="4114800" y="1371600"/>
            <a:ext cx="4572000" cy="1730189"/>
          </a:xfrm>
          <a:prstGeom prst="rect">
            <a:avLst/>
          </a:prstGeom>
          <a:noFill/>
          <a:ln>
            <a:miter lim="800000"/>
            <a:headEnd/>
            <a:tailEnd/>
          </a:ln>
        </p:spPr>
        <p:txBody>
          <a:bodyPr/>
          <a:lstStyle/>
          <a:p>
            <a:pPr marL="0" indent="0">
              <a:buNone/>
            </a:pPr>
            <a:r>
              <a:rPr lang="en-US" sz="2000" b="1" dirty="0"/>
              <a:t>Cascading Style </a:t>
            </a:r>
            <a:r>
              <a:rPr lang="en-US" sz="2000" b="1" dirty="0" smtClean="0"/>
              <a:t>Sheets</a:t>
            </a:r>
            <a:r>
              <a:rPr lang="en-US" sz="2000" dirty="0" smtClean="0"/>
              <a:t> </a:t>
            </a:r>
            <a:r>
              <a:rPr lang="en-US" sz="2000" dirty="0"/>
              <a:t>or </a:t>
            </a:r>
            <a:r>
              <a:rPr lang="en-US" sz="2000" b="1" dirty="0" smtClean="0"/>
              <a:t>CSS</a:t>
            </a:r>
            <a:r>
              <a:rPr lang="en-US" sz="2000" dirty="0" smtClean="0"/>
              <a:t> </a:t>
            </a:r>
            <a:r>
              <a:rPr lang="en-US" sz="2000" dirty="0"/>
              <a:t>allows easy application of visual styles for fonts, colors, </a:t>
            </a:r>
            <a:r>
              <a:rPr lang="en-US" sz="2000" dirty="0" smtClean="0"/>
              <a:t>layouts, </a:t>
            </a:r>
            <a:r>
              <a:rPr lang="en-US" sz="2000" dirty="0"/>
              <a:t>and other page attributes to create </a:t>
            </a:r>
            <a:r>
              <a:rPr lang="en-US" sz="2000" dirty="0" smtClean="0"/>
              <a:t>visual themes </a:t>
            </a:r>
            <a:r>
              <a:rPr lang="en-US" sz="2000" dirty="0"/>
              <a:t>for </a:t>
            </a:r>
            <a:r>
              <a:rPr lang="en-US" sz="2000" dirty="0" smtClean="0"/>
              <a:t>webpages </a:t>
            </a:r>
            <a:r>
              <a:rPr lang="en-US" sz="2000" dirty="0"/>
              <a:t>and sites.</a:t>
            </a: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05117" y="1822450"/>
            <a:ext cx="3111500" cy="3213100"/>
          </a:xfrm>
          <a:prstGeom prst="rect">
            <a:avLst/>
          </a:prstGeom>
          <a:noFill/>
          <a:ln w="9525">
            <a:miter lim="800000"/>
            <a:headEnd/>
            <a:tailEnd/>
          </a:ln>
          <a:effectLst/>
        </p:spPr>
      </p:pic>
      <p:sp>
        <p:nvSpPr>
          <p:cNvPr id="9"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Cascading Style Sheets (CSS)</a:t>
            </a:r>
          </a:p>
        </p:txBody>
      </p:sp>
      <p:sp>
        <p:nvSpPr>
          <p:cNvPr id="10" name="Text Placeholder 5"/>
          <p:cNvSpPr txBox="1">
            <a:spLocks/>
          </p:cNvSpPr>
          <p:nvPr/>
        </p:nvSpPr>
        <p:spPr bwMode="auto">
          <a:xfrm>
            <a:off x="457200" y="6248400"/>
            <a:ext cx="6858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Technologies &gt; Cascading Style Sheets (CSS)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8" name="TextBox 8"/>
          <p:cNvSpPr txBox="1">
            <a:spLocks noChangeArrowheads="1"/>
          </p:cNvSpPr>
          <p:nvPr/>
        </p:nvSpPr>
        <p:spPr bwMode="auto">
          <a:xfrm>
            <a:off x="5029200" y="1524000"/>
            <a:ext cx="3657600" cy="1938992"/>
          </a:xfrm>
          <a:prstGeom prst="rect">
            <a:avLst/>
          </a:prstGeom>
          <a:noFill/>
          <a:ln w="9525">
            <a:noFill/>
            <a:miter lim="800000"/>
            <a:headEnd/>
            <a:tailEnd/>
          </a:ln>
        </p:spPr>
        <p:txBody>
          <a:bodyPr wrap="square">
            <a:spAutoFit/>
          </a:bodyPr>
          <a:lstStyle/>
          <a:p>
            <a:r>
              <a:rPr lang="en-US" sz="2000" b="1" dirty="0"/>
              <a:t>Web development software</a:t>
            </a:r>
            <a:r>
              <a:rPr lang="en-US" sz="2000" dirty="0"/>
              <a:t> allows developers to create </a:t>
            </a:r>
            <a:r>
              <a:rPr lang="en-US" sz="2000" dirty="0" smtClean="0"/>
              <a:t>webpages </a:t>
            </a:r>
            <a:r>
              <a:rPr lang="en-US" sz="2000" dirty="0"/>
              <a:t>more easily using a word-processing-style environment and automating complex coding activities</a:t>
            </a:r>
            <a:r>
              <a:rPr lang="en-US" sz="2000" dirty="0" smtClean="0"/>
              <a:t>.</a:t>
            </a:r>
            <a:endParaRPr lang="en-US" sz="2000" dirty="0"/>
          </a:p>
        </p:txBody>
      </p:sp>
      <p:sp>
        <p:nvSpPr>
          <p:cNvPr id="53254" name="TextBox 11"/>
          <p:cNvSpPr txBox="1">
            <a:spLocks noChangeArrowheads="1"/>
          </p:cNvSpPr>
          <p:nvPr/>
        </p:nvSpPr>
        <p:spPr bwMode="auto">
          <a:xfrm>
            <a:off x="5029200" y="3810000"/>
            <a:ext cx="3657600" cy="1938992"/>
          </a:xfrm>
          <a:prstGeom prst="rect">
            <a:avLst/>
          </a:prstGeom>
          <a:solidFill>
            <a:srgbClr val="65AA3B">
              <a:alpha val="20000"/>
            </a:srgbClr>
          </a:solidFill>
          <a:ln w="9525">
            <a:noFill/>
            <a:miter lim="800000"/>
            <a:headEnd/>
            <a:tailEnd/>
          </a:ln>
        </p:spPr>
        <p:txBody>
          <a:bodyPr wrap="square">
            <a:spAutoFit/>
          </a:bodyPr>
          <a:lstStyle/>
          <a:p>
            <a:pPr algn="ctr"/>
            <a:r>
              <a:rPr lang="en-US" sz="2000" i="1" dirty="0"/>
              <a:t>WYSIWYG</a:t>
            </a:r>
            <a:r>
              <a:rPr lang="en-US" sz="2000" dirty="0"/>
              <a:t> (pronounced “wizzie-wig”) implies that the </a:t>
            </a:r>
            <a:r>
              <a:rPr lang="en-US" sz="2000" dirty="0" smtClean="0"/>
              <a:t>webpage </a:t>
            </a:r>
            <a:r>
              <a:rPr lang="en-US" sz="2000" dirty="0"/>
              <a:t>you design with the </a:t>
            </a:r>
            <a:r>
              <a:rPr lang="en-US" sz="2000" dirty="0" smtClean="0"/>
              <a:t>web </a:t>
            </a:r>
            <a:r>
              <a:rPr lang="en-US" sz="2000" dirty="0"/>
              <a:t>development software will look the same when published on the </a:t>
            </a:r>
            <a:r>
              <a:rPr lang="en-US" sz="2000" dirty="0" smtClean="0"/>
              <a:t>web</a:t>
            </a:r>
            <a:r>
              <a:rPr lang="en-US" sz="2000" dirty="0"/>
              <a:t>. </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57200" y="1866900"/>
            <a:ext cx="4079875" cy="3124200"/>
          </a:xfrm>
          <a:prstGeom prst="rect">
            <a:avLst/>
          </a:prstGeom>
          <a:noFill/>
          <a:ln w="9525">
            <a:miter lim="800000"/>
            <a:headEnd/>
            <a:tailEnd/>
          </a:ln>
          <a:effectLst/>
        </p:spPr>
      </p:pic>
      <p:sp>
        <p:nvSpPr>
          <p:cNvPr id="8"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Web Development Software</a:t>
            </a:r>
          </a:p>
        </p:txBody>
      </p:sp>
      <p:sp>
        <p:nvSpPr>
          <p:cNvPr id="10" name="Text Placeholder 5"/>
          <p:cNvSpPr txBox="1">
            <a:spLocks/>
          </p:cNvSpPr>
          <p:nvPr/>
        </p:nvSpPr>
        <p:spPr bwMode="auto">
          <a:xfrm>
            <a:off x="457200" y="6248400"/>
            <a:ext cx="6858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Technologies &gt; Web Development Software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TextBox 8"/>
          <p:cNvSpPr txBox="1">
            <a:spLocks noChangeArrowheads="1"/>
          </p:cNvSpPr>
          <p:nvPr/>
        </p:nvSpPr>
        <p:spPr bwMode="auto">
          <a:xfrm>
            <a:off x="457200" y="1219200"/>
            <a:ext cx="4572000" cy="1631216"/>
          </a:xfrm>
          <a:prstGeom prst="rect">
            <a:avLst/>
          </a:prstGeom>
          <a:noFill/>
          <a:ln w="9525">
            <a:noFill/>
            <a:miter lim="800000"/>
            <a:headEnd/>
            <a:tailEnd/>
          </a:ln>
        </p:spPr>
        <p:txBody>
          <a:bodyPr wrap="square">
            <a:spAutoFit/>
          </a:bodyPr>
          <a:lstStyle/>
          <a:p>
            <a:r>
              <a:rPr lang="en-US" sz="2000" dirty="0">
                <a:latin typeface="+mn-lt"/>
              </a:rPr>
              <a:t>A </a:t>
            </a:r>
            <a:r>
              <a:rPr lang="en-US" sz="2000" b="1" dirty="0">
                <a:latin typeface="+mn-lt"/>
              </a:rPr>
              <a:t>cookie</a:t>
            </a:r>
            <a:r>
              <a:rPr lang="en-US" sz="2000" dirty="0">
                <a:latin typeface="+mn-lt"/>
              </a:rPr>
              <a:t>, sometimes called an HTTP cookie, is a small text file placed on a user’s computer by a </a:t>
            </a:r>
            <a:r>
              <a:rPr lang="en-US" sz="2000" dirty="0" smtClean="0">
                <a:latin typeface="+mn-lt"/>
              </a:rPr>
              <a:t>web </a:t>
            </a:r>
            <a:r>
              <a:rPr lang="en-US" sz="2000" dirty="0">
                <a:latin typeface="+mn-lt"/>
              </a:rPr>
              <a:t>server in order to identify the user whenever he or she returns to visit a </a:t>
            </a:r>
            <a:r>
              <a:rPr lang="en-US" sz="2000" dirty="0" smtClean="0">
                <a:latin typeface="+mn-lt"/>
              </a:rPr>
              <a:t>website</a:t>
            </a:r>
            <a:r>
              <a:rPr lang="en-US" sz="2000" dirty="0">
                <a:latin typeface="+mn-lt"/>
              </a:rPr>
              <a:t>.</a:t>
            </a:r>
          </a:p>
        </p:txBody>
      </p:sp>
      <p:sp>
        <p:nvSpPr>
          <p:cNvPr id="55303" name="TextBox 11"/>
          <p:cNvSpPr txBox="1">
            <a:spLocks noChangeArrowheads="1"/>
          </p:cNvSpPr>
          <p:nvPr/>
        </p:nvSpPr>
        <p:spPr bwMode="auto">
          <a:xfrm>
            <a:off x="4572000" y="4083784"/>
            <a:ext cx="4114800" cy="1631216"/>
          </a:xfrm>
          <a:prstGeom prst="rect">
            <a:avLst/>
          </a:prstGeom>
          <a:solidFill>
            <a:srgbClr val="65AA3B">
              <a:alpha val="20000"/>
            </a:srgbClr>
          </a:solidFill>
          <a:ln w="9525">
            <a:noFill/>
            <a:miter lim="800000"/>
            <a:headEnd/>
            <a:tailEnd/>
          </a:ln>
        </p:spPr>
        <p:txBody>
          <a:bodyPr wrap="square">
            <a:spAutoFit/>
          </a:bodyPr>
          <a:lstStyle/>
          <a:p>
            <a:pPr algn="ctr"/>
            <a:r>
              <a:rPr lang="en-US" sz="2000" dirty="0"/>
              <a:t>Cookies enable a </a:t>
            </a:r>
            <a:r>
              <a:rPr lang="en-US" sz="2000" dirty="0" smtClean="0"/>
              <a:t>web server </a:t>
            </a:r>
            <a:r>
              <a:rPr lang="en-US" sz="2000" dirty="0"/>
              <a:t>to identify visitors to </a:t>
            </a:r>
            <a:r>
              <a:rPr lang="en-US" sz="2000" dirty="0" smtClean="0"/>
              <a:t>websites—but </a:t>
            </a:r>
            <a:r>
              <a:rPr lang="en-US" sz="2000" dirty="0"/>
              <a:t>this ability can also be seen as a threat to a user’s security and </a:t>
            </a:r>
            <a:r>
              <a:rPr lang="en-US" sz="2000" dirty="0" smtClean="0"/>
              <a:t>privacy.</a:t>
            </a:r>
            <a:endParaRPr lang="en-US" sz="2000"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486400" y="1219200"/>
            <a:ext cx="3200400" cy="2674460"/>
          </a:xfrm>
          <a:prstGeom prst="rect">
            <a:avLst/>
          </a:prstGeom>
          <a:noFill/>
          <a:ln w="9525">
            <a:miter lim="800000"/>
            <a:headEnd/>
            <a:tailEnd/>
          </a:ln>
          <a:effectLst/>
        </p:spPr>
      </p:pic>
      <p:sp>
        <p:nvSpPr>
          <p:cNvPr id="10"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Cookie</a:t>
            </a:r>
          </a:p>
        </p:txBody>
      </p:sp>
      <p:sp>
        <p:nvSpPr>
          <p:cNvPr id="11"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Cookies 101</a:t>
            </a:r>
            <a:endParaRPr lang="en-US" sz="1000" u="sng" dirty="0">
              <a:hlinkClick r:id="rId5"/>
            </a:endParaRPr>
          </a:p>
        </p:txBody>
      </p:sp>
      <p:sp>
        <p:nvSpPr>
          <p:cNvPr id="12" name="Text Placeholder 5"/>
          <p:cNvSpPr txBox="1">
            <a:spLocks/>
          </p:cNvSpPr>
          <p:nvPr/>
        </p:nvSpPr>
        <p:spPr bwMode="auto">
          <a:xfrm>
            <a:off x="457200" y="6248400"/>
            <a:ext cx="6858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Technologies &gt; Cookie</a:t>
            </a:r>
          </a:p>
        </p:txBody>
      </p:sp>
      <p:pic>
        <p:nvPicPr>
          <p:cNvPr id="3" name="Picture 2" descr="C04.02.08-b sized.jp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457200" y="3040380"/>
            <a:ext cx="3657600" cy="267462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5486400" y="2209800"/>
            <a:ext cx="3200400" cy="2590800"/>
          </a:xfrm>
          <a:prstGeom prst="rect">
            <a:avLst/>
          </a:prstGeom>
          <a:noFill/>
          <a:ln>
            <a:miter lim="800000"/>
            <a:headEnd/>
            <a:tailEnd/>
          </a:ln>
        </p:spPr>
        <p:txBody>
          <a:bodyPr/>
          <a:lstStyle/>
          <a:p>
            <a:pPr marL="0" indent="0">
              <a:buNone/>
            </a:pPr>
            <a:r>
              <a:rPr lang="en-US" sz="2000" dirty="0"/>
              <a:t>A </a:t>
            </a:r>
            <a:r>
              <a:rPr lang="en-US" sz="2000" b="1" dirty="0"/>
              <a:t>plug-in</a:t>
            </a:r>
            <a:r>
              <a:rPr lang="en-US" sz="2000" dirty="0"/>
              <a:t>, also called an extension or add-on, works with a </a:t>
            </a:r>
            <a:r>
              <a:rPr lang="en-US" sz="2000" dirty="0" smtClean="0"/>
              <a:t>web </a:t>
            </a:r>
            <a:r>
              <a:rPr lang="en-US" sz="2000" dirty="0"/>
              <a:t>browser to offer extended services such as audio players, video, animation, 3D graphics viewers, and interactive media.</a:t>
            </a:r>
          </a:p>
        </p:txBody>
      </p:sp>
      <p:sp>
        <p:nvSpPr>
          <p:cNvPr id="7"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Plug-in</a:t>
            </a:r>
          </a:p>
        </p:txBody>
      </p:sp>
      <p:sp>
        <p:nvSpPr>
          <p:cNvPr id="9" name="Text Placeholder 5"/>
          <p:cNvSpPr txBox="1">
            <a:spLocks/>
          </p:cNvSpPr>
          <p:nvPr/>
        </p:nvSpPr>
        <p:spPr bwMode="auto">
          <a:xfrm>
            <a:off x="457200" y="6248400"/>
            <a:ext cx="6858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Technologies &gt; Plug-in</a:t>
            </a:r>
          </a:p>
        </p:txBody>
      </p:sp>
      <p:pic>
        <p:nvPicPr>
          <p:cNvPr id="3" name="Picture 2" descr="C04.02.09-a.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33400" y="1676400"/>
            <a:ext cx="4572000" cy="36576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5943600" y="1981200"/>
            <a:ext cx="2743200" cy="2895600"/>
          </a:xfrm>
          <a:prstGeom prst="rect">
            <a:avLst/>
          </a:prstGeom>
          <a:noFill/>
          <a:ln>
            <a:miter lim="800000"/>
            <a:headEnd/>
            <a:tailEnd/>
          </a:ln>
        </p:spPr>
        <p:txBody>
          <a:bodyPr/>
          <a:lstStyle/>
          <a:p>
            <a:pPr marL="0" indent="0">
              <a:buNone/>
            </a:pPr>
            <a:r>
              <a:rPr lang="en-US" sz="2000" b="1" dirty="0"/>
              <a:t>Web programming</a:t>
            </a:r>
            <a:r>
              <a:rPr lang="en-US" sz="2000" dirty="0"/>
              <a:t> refers to the development of software written to run either in a </a:t>
            </a:r>
            <a:r>
              <a:rPr lang="en-US" sz="2000" dirty="0" smtClean="0"/>
              <a:t>web </a:t>
            </a:r>
            <a:r>
              <a:rPr lang="en-US" sz="2000" dirty="0"/>
              <a:t>browser or on a </a:t>
            </a:r>
            <a:r>
              <a:rPr lang="en-US" sz="2000" dirty="0" smtClean="0"/>
              <a:t>web </a:t>
            </a:r>
            <a:r>
              <a:rPr lang="en-US" sz="2000" dirty="0"/>
              <a:t>server, using </a:t>
            </a:r>
            <a:r>
              <a:rPr lang="en-US" sz="2000" dirty="0" smtClean="0"/>
              <a:t>web</a:t>
            </a:r>
            <a:r>
              <a:rPr lang="en-US" sz="2000" dirty="0"/>
              <a:t>-based input and output</a:t>
            </a:r>
            <a:r>
              <a:rPr lang="en-US" sz="2000" dirty="0" smtClean="0"/>
              <a:t>.</a:t>
            </a:r>
          </a:p>
        </p:txBody>
      </p:sp>
      <p:sp>
        <p:nvSpPr>
          <p:cNvPr id="7"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Web Programming</a:t>
            </a:r>
          </a:p>
        </p:txBody>
      </p:sp>
      <p:sp>
        <p:nvSpPr>
          <p:cNvPr id="9" name="Text Placeholder 5"/>
          <p:cNvSpPr txBox="1">
            <a:spLocks/>
          </p:cNvSpPr>
          <p:nvPr/>
        </p:nvSpPr>
        <p:spPr bwMode="auto">
          <a:xfrm>
            <a:off x="457200" y="6248400"/>
            <a:ext cx="6858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Technologies &gt; Web Programming</a:t>
            </a:r>
          </a:p>
        </p:txBody>
      </p:sp>
      <p:pic>
        <p:nvPicPr>
          <p:cNvPr id="4" name="Picture 3" descr="C04.02.10-a-sized.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33400" y="1600200"/>
            <a:ext cx="3657600" cy="2311651"/>
          </a:xfrm>
          <a:prstGeom prst="rect">
            <a:avLst/>
          </a:prstGeom>
        </p:spPr>
      </p:pic>
      <p:pic>
        <p:nvPicPr>
          <p:cNvPr id="5" name="Picture 4" descr="C04.02.10-b sized.jp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905000" y="3505200"/>
            <a:ext cx="3657600" cy="231800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5486400" y="2133600"/>
            <a:ext cx="3200400" cy="2590800"/>
          </a:xfrm>
          <a:prstGeom prst="rect">
            <a:avLst/>
          </a:prstGeom>
          <a:ln>
            <a:miter lim="800000"/>
            <a:headEnd/>
            <a:tailEnd/>
          </a:ln>
        </p:spPr>
        <p:txBody>
          <a:bodyPr/>
          <a:lstStyle/>
          <a:p>
            <a:pPr marL="0" indent="0">
              <a:buNone/>
            </a:pPr>
            <a:r>
              <a:rPr lang="en-US" sz="2000" b="1" dirty="0"/>
              <a:t>Really Simple Syndication</a:t>
            </a:r>
            <a:r>
              <a:rPr lang="en-US" sz="2000" dirty="0"/>
              <a:t>, or</a:t>
            </a:r>
            <a:r>
              <a:rPr lang="en-US" sz="2000" b="1" dirty="0"/>
              <a:t> RSS</a:t>
            </a:r>
            <a:r>
              <a:rPr lang="en-US" sz="2000" dirty="0"/>
              <a:t>, is a </a:t>
            </a:r>
            <a:r>
              <a:rPr lang="en-US" sz="2000" dirty="0" smtClean="0"/>
              <a:t>web </a:t>
            </a:r>
            <a:r>
              <a:rPr lang="en-US" sz="2000" dirty="0"/>
              <a:t>technology used to automatically deliver frequently updated </a:t>
            </a:r>
            <a:r>
              <a:rPr lang="en-US" sz="2000" dirty="0" smtClean="0"/>
              <a:t>web </a:t>
            </a:r>
            <a:r>
              <a:rPr lang="en-US" sz="2000" dirty="0"/>
              <a:t>content, such as blogs, podcasts, and news, in a standardized fashion</a:t>
            </a:r>
            <a:r>
              <a:rPr lang="en-US" sz="2000" dirty="0" smtClean="0"/>
              <a:t>.</a:t>
            </a:r>
            <a:endParaRPr lang="en-US" sz="2800" dirty="0" smtClean="0"/>
          </a:p>
        </p:txBody>
      </p:sp>
      <p:sp>
        <p:nvSpPr>
          <p:cNvPr id="9"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Really Simple Syndication (RSS)</a:t>
            </a:r>
          </a:p>
        </p:txBody>
      </p:sp>
      <p:sp>
        <p:nvSpPr>
          <p:cNvPr id="11" name="Text Placeholder 5"/>
          <p:cNvSpPr txBox="1">
            <a:spLocks/>
          </p:cNvSpPr>
          <p:nvPr/>
        </p:nvSpPr>
        <p:spPr bwMode="auto">
          <a:xfrm>
            <a:off x="457200" y="6248400"/>
            <a:ext cx="6858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Technologies &gt; Really Simple Syndication (RSS) </a:t>
            </a:r>
          </a:p>
        </p:txBody>
      </p:sp>
      <p:pic>
        <p:nvPicPr>
          <p:cNvPr id="2" name="Picture 1" descr="C04.02.11-a sized.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57200" y="1295400"/>
            <a:ext cx="3657600" cy="3761772"/>
          </a:xfrm>
          <a:prstGeom prst="rect">
            <a:avLst/>
          </a:prstGeom>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676400" y="3429000"/>
            <a:ext cx="3632200" cy="2273300"/>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ontent Placeholder 2"/>
          <p:cNvSpPr>
            <a:spLocks noGrp="1"/>
          </p:cNvSpPr>
          <p:nvPr>
            <p:ph sz="quarter" idx="4294967295"/>
          </p:nvPr>
        </p:nvSpPr>
        <p:spPr bwMode="auto">
          <a:xfrm>
            <a:off x="0" y="457200"/>
            <a:ext cx="9144000" cy="1066800"/>
          </a:xfrm>
          <a:prstGeom prst="rect">
            <a:avLst/>
          </a:prstGeom>
          <a:noFill/>
          <a:ln>
            <a:miter lim="800000"/>
            <a:headEnd/>
            <a:tailEnd/>
          </a:ln>
        </p:spPr>
        <p:txBody>
          <a:bodyPr/>
          <a:lstStyle/>
          <a:p>
            <a:pPr indent="4763" eaLnBrk="1" hangingPunct="1">
              <a:spcBef>
                <a:spcPct val="0"/>
              </a:spcBef>
              <a:buFontTx/>
              <a:buNone/>
            </a:pPr>
            <a:r>
              <a:rPr lang="en-US" sz="6600" b="1" dirty="0" smtClean="0">
                <a:solidFill>
                  <a:srgbClr val="00AFD7"/>
                </a:solidFill>
                <a:latin typeface="Calibri" charset="0"/>
              </a:rPr>
              <a:t>Web Technologies</a:t>
            </a:r>
          </a:p>
        </p:txBody>
      </p:sp>
      <p:graphicFrame>
        <p:nvGraphicFramePr>
          <p:cNvPr id="6" name="Table 5"/>
          <p:cNvGraphicFramePr>
            <a:graphicFrameLocks noGrp="1"/>
          </p:cNvGraphicFramePr>
          <p:nvPr>
            <p:extLst>
              <p:ext uri="{D42A27DB-BD31-4B8C-83A1-F6EECF244321}">
                <p14:modId xmlns:p14="http://schemas.microsoft.com/office/powerpoint/2010/main" xmlns="" val="557890924"/>
              </p:ext>
            </p:extLst>
          </p:nvPr>
        </p:nvGraphicFramePr>
        <p:xfrm>
          <a:off x="457200" y="1600200"/>
          <a:ext cx="4114800" cy="3261360"/>
        </p:xfrm>
        <a:graphic>
          <a:graphicData uri="http://schemas.openxmlformats.org/drawingml/2006/table">
            <a:tbl>
              <a:tblPr>
                <a:tableStyleId>{5C22544A-7EE6-4342-B048-85BDC9FD1C3A}</a:tableStyleId>
              </a:tblPr>
              <a:tblGrid>
                <a:gridCol w="4114800"/>
              </a:tblGrid>
              <a:tr h="0">
                <a:tc>
                  <a:txBody>
                    <a:bodyPr/>
                    <a:lstStyle/>
                    <a:p>
                      <a:r>
                        <a:rPr lang="en-US" sz="4000" b="1" kern="1200" dirty="0" smtClean="0">
                          <a:solidFill>
                            <a:srgbClr val="00AFD7"/>
                          </a:solidFill>
                          <a:latin typeface="+mj-lt"/>
                          <a:ea typeface="+mn-ea"/>
                          <a:cs typeface="+mn-cs"/>
                        </a:rPr>
                        <a:t>Terms</a:t>
                      </a:r>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Web Technologies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Web (World</a:t>
                      </a:r>
                      <a:r>
                        <a:rPr lang="en-US" sz="1800" i="1" kern="1200" baseline="0" dirty="0" smtClean="0">
                          <a:solidFill>
                            <a:srgbClr val="000000"/>
                          </a:solidFill>
                          <a:latin typeface="+mn-lt"/>
                          <a:ea typeface="+mn-ea"/>
                          <a:cs typeface="+mn-cs"/>
                        </a:rPr>
                        <a:t> Wide Web)</a:t>
                      </a:r>
                      <a:endParaRPr lang="en-US" sz="1800" i="1" kern="1200" dirty="0" smtClean="0">
                        <a:solidFill>
                          <a:srgbClr val="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Hyperlink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Hypertext</a:t>
                      </a:r>
                      <a:r>
                        <a:rPr lang="en-US" sz="1800" i="1" kern="1200" baseline="0" dirty="0" smtClean="0">
                          <a:solidFill>
                            <a:srgbClr val="000000"/>
                          </a:solidFill>
                          <a:latin typeface="+mn-lt"/>
                          <a:ea typeface="+mn-ea"/>
                          <a:cs typeface="+mn-cs"/>
                        </a:rPr>
                        <a:t> Transfer Protocol (HTTP)</a:t>
                      </a:r>
                      <a:endParaRPr lang="en-US" sz="1800" i="1" kern="1200" dirty="0" smtClean="0">
                        <a:solidFill>
                          <a:srgbClr val="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Web browser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Web server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Web hosting company/</a:t>
                      </a:r>
                      <a:r>
                        <a:rPr lang="en-US" sz="1800" i="1" kern="1200" baseline="0" dirty="0" smtClean="0">
                          <a:solidFill>
                            <a:srgbClr val="000000"/>
                          </a:solidFill>
                          <a:latin typeface="+mn-lt"/>
                          <a:ea typeface="+mn-ea"/>
                          <a:cs typeface="+mn-cs"/>
                        </a:rPr>
                        <a:t>host</a:t>
                      </a:r>
                      <a:endParaRPr lang="en-US" sz="1800" i="1" kern="1200" dirty="0" smtClean="0">
                        <a:solidFill>
                          <a:srgbClr val="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1697507683"/>
              </p:ext>
            </p:extLst>
          </p:nvPr>
        </p:nvGraphicFramePr>
        <p:xfrm>
          <a:off x="4572000" y="1051560"/>
          <a:ext cx="4114800" cy="3810000"/>
        </p:xfrm>
        <a:graphic>
          <a:graphicData uri="http://schemas.openxmlformats.org/drawingml/2006/table">
            <a:tbl>
              <a:tblPr>
                <a:tableStyleId>{5C22544A-7EE6-4342-B048-85BDC9FD1C3A}</a:tableStyleId>
              </a:tblPr>
              <a:tblGrid>
                <a:gridCol w="4114800"/>
              </a:tblGrid>
              <a:tr h="640080">
                <a:tc>
                  <a:txBody>
                    <a:bodyPr/>
                    <a:lstStyle/>
                    <a:p>
                      <a:endParaRPr lang="en-US" sz="4000" dirty="0">
                        <a:solidFill>
                          <a:srgbClr val="FF0000"/>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Uniform Resource Locator (URL)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Top-level domain (TLD)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Internet</a:t>
                      </a:r>
                      <a:r>
                        <a:rPr lang="en-US" sz="1800" i="1" kern="1200" baseline="0" dirty="0" smtClean="0">
                          <a:solidFill>
                            <a:srgbClr val="000000"/>
                          </a:solidFill>
                          <a:latin typeface="+mn-lt"/>
                          <a:ea typeface="+mn-ea"/>
                          <a:cs typeface="+mn-cs"/>
                        </a:rPr>
                        <a:t> Corporation for Assigned Names &amp; Numbers (ICANN)</a:t>
                      </a:r>
                      <a:endParaRPr lang="en-US" sz="1800" i="1" kern="1200" dirty="0" smtClean="0">
                        <a:solidFill>
                          <a:srgbClr val="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Hypertext Markup</a:t>
                      </a:r>
                      <a:r>
                        <a:rPr lang="en-US" sz="1800" i="1" kern="1200" baseline="0" dirty="0" smtClean="0">
                          <a:solidFill>
                            <a:srgbClr val="000000"/>
                          </a:solidFill>
                          <a:latin typeface="+mn-lt"/>
                          <a:ea typeface="+mn-ea"/>
                          <a:cs typeface="+mn-cs"/>
                        </a:rPr>
                        <a:t> Language (HTML)</a:t>
                      </a:r>
                      <a:endParaRPr lang="en-US" sz="1800" i="1" kern="1200" dirty="0" smtClean="0">
                        <a:solidFill>
                          <a:srgbClr val="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HTML tag, XHTML,</a:t>
                      </a:r>
                      <a:r>
                        <a:rPr lang="en-US" sz="1800" i="1" kern="1200" baseline="0" dirty="0" smtClean="0">
                          <a:solidFill>
                            <a:srgbClr val="000000"/>
                          </a:solidFill>
                          <a:latin typeface="+mn-lt"/>
                          <a:ea typeface="+mn-ea"/>
                          <a:cs typeface="+mn-cs"/>
                        </a:rPr>
                        <a:t> HTML5</a:t>
                      </a:r>
                      <a:endParaRPr lang="en-US" sz="1800" i="1" kern="1200" dirty="0" smtClean="0">
                        <a:solidFill>
                          <a:srgbClr val="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Extensible Markup Language (XML)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Semantic Web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8" name="Text Placeholder 5"/>
          <p:cNvSpPr txBox="1">
            <a:spLocks/>
          </p:cNvSpPr>
          <p:nvPr/>
        </p:nvSpPr>
        <p:spPr bwMode="auto">
          <a:xfrm>
            <a:off x="457200" y="6248400"/>
            <a:ext cx="7924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Technologies &gt; See your eBook for more information about these terms</a:t>
            </a:r>
          </a:p>
        </p:txBody>
      </p:sp>
    </p:spTree>
    <p:extLst>
      <p:ext uri="{BB962C8B-B14F-4D97-AF65-F5344CB8AC3E}">
        <p14:creationId xmlns:p14="http://schemas.microsoft.com/office/powerpoint/2010/main" xmlns="" val="2894769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ontent Placeholder 2"/>
          <p:cNvSpPr>
            <a:spLocks noGrp="1"/>
          </p:cNvSpPr>
          <p:nvPr>
            <p:ph sz="quarter" idx="4294967295"/>
          </p:nvPr>
        </p:nvSpPr>
        <p:spPr bwMode="auto">
          <a:xfrm>
            <a:off x="0" y="457200"/>
            <a:ext cx="9144000" cy="1066800"/>
          </a:xfrm>
          <a:prstGeom prst="rect">
            <a:avLst/>
          </a:prstGeom>
          <a:noFill/>
          <a:ln>
            <a:miter lim="800000"/>
            <a:headEnd/>
            <a:tailEnd/>
          </a:ln>
        </p:spPr>
        <p:txBody>
          <a:bodyPr/>
          <a:lstStyle/>
          <a:p>
            <a:pPr indent="4763" eaLnBrk="1" hangingPunct="1">
              <a:spcBef>
                <a:spcPct val="0"/>
              </a:spcBef>
              <a:buFontTx/>
              <a:buNone/>
            </a:pPr>
            <a:r>
              <a:rPr lang="en-US" sz="6600" b="1" dirty="0" smtClean="0">
                <a:solidFill>
                  <a:srgbClr val="00AFD7"/>
                </a:solidFill>
                <a:latin typeface="Calibri" charset="0"/>
              </a:rPr>
              <a:t>Web Technologies</a:t>
            </a:r>
          </a:p>
        </p:txBody>
      </p:sp>
      <p:graphicFrame>
        <p:nvGraphicFramePr>
          <p:cNvPr id="6" name="Table 5"/>
          <p:cNvGraphicFramePr>
            <a:graphicFrameLocks noGrp="1"/>
          </p:cNvGraphicFramePr>
          <p:nvPr>
            <p:extLst>
              <p:ext uri="{D42A27DB-BD31-4B8C-83A1-F6EECF244321}">
                <p14:modId xmlns:p14="http://schemas.microsoft.com/office/powerpoint/2010/main" xmlns="" val="4015905274"/>
              </p:ext>
            </p:extLst>
          </p:nvPr>
        </p:nvGraphicFramePr>
        <p:xfrm>
          <a:off x="457200" y="1600200"/>
          <a:ext cx="4114800" cy="3261360"/>
        </p:xfrm>
        <a:graphic>
          <a:graphicData uri="http://schemas.openxmlformats.org/drawingml/2006/table">
            <a:tbl>
              <a:tblPr>
                <a:tableStyleId>{5C22544A-7EE6-4342-B048-85BDC9FD1C3A}</a:tableStyleId>
              </a:tblPr>
              <a:tblGrid>
                <a:gridCol w="4114800"/>
              </a:tblGrid>
              <a:tr h="0">
                <a:tc>
                  <a:txBody>
                    <a:bodyPr/>
                    <a:lstStyle/>
                    <a:p>
                      <a:r>
                        <a:rPr lang="en-US" sz="4000" b="1" kern="1200" dirty="0" smtClean="0">
                          <a:solidFill>
                            <a:srgbClr val="00AFD7"/>
                          </a:solidFill>
                          <a:latin typeface="+mj-lt"/>
                          <a:ea typeface="+mn-ea"/>
                          <a:cs typeface="+mn-cs"/>
                        </a:rPr>
                        <a:t>Terms</a:t>
                      </a:r>
                      <a:r>
                        <a:rPr lang="en-US" sz="4000" b="1" kern="1200" dirty="0" smtClean="0">
                          <a:solidFill>
                            <a:srgbClr val="FF0000"/>
                          </a:solidFill>
                          <a:latin typeface="+mj-lt"/>
                          <a:ea typeface="+mn-ea"/>
                          <a:cs typeface="+mn-cs"/>
                        </a:rPr>
                        <a:t> </a:t>
                      </a:r>
                      <a:r>
                        <a:rPr lang="en-US" sz="4000" b="1" kern="1200" dirty="0" smtClean="0">
                          <a:solidFill>
                            <a:srgbClr val="00AFD7"/>
                          </a:solidFill>
                          <a:latin typeface="+mj-lt"/>
                          <a:ea typeface="+mn-ea"/>
                          <a:cs typeface="+mn-cs"/>
                        </a:rPr>
                        <a:t>–</a:t>
                      </a:r>
                      <a:r>
                        <a:rPr lang="en-US" sz="4000" b="1" kern="1200" dirty="0" smtClean="0">
                          <a:solidFill>
                            <a:srgbClr val="FF0000"/>
                          </a:solidFill>
                          <a:latin typeface="+mj-lt"/>
                          <a:ea typeface="+mn-ea"/>
                          <a:cs typeface="+mn-cs"/>
                        </a:rPr>
                        <a:t> </a:t>
                      </a:r>
                      <a:r>
                        <a:rPr lang="en-US" sz="4000" b="1" kern="1200" dirty="0" smtClean="0">
                          <a:solidFill>
                            <a:srgbClr val="00AFD7"/>
                          </a:solidFill>
                          <a:latin typeface="+mj-lt"/>
                          <a:ea typeface="+mn-ea"/>
                          <a:cs typeface="+mn-cs"/>
                        </a:rPr>
                        <a:t>continued</a:t>
                      </a:r>
                      <a:r>
                        <a:rPr lang="en-US" sz="4000" b="1" kern="1200" dirty="0" smtClean="0">
                          <a:solidFill>
                            <a:srgbClr val="FF0000"/>
                          </a:solidFill>
                          <a:latin typeface="+mj-lt"/>
                          <a:ea typeface="+mn-ea"/>
                          <a:cs typeface="+mn-cs"/>
                        </a:rPr>
                        <a:t> </a:t>
                      </a:r>
                      <a:endParaRPr lang="en-US" sz="4000" dirty="0">
                        <a:solidFill>
                          <a:srgbClr val="FF0000"/>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Cascading Style</a:t>
                      </a:r>
                      <a:r>
                        <a:rPr lang="en-US" sz="1800" i="1" kern="1200" baseline="0" dirty="0" smtClean="0">
                          <a:solidFill>
                            <a:srgbClr val="000000"/>
                          </a:solidFill>
                          <a:latin typeface="+mn-lt"/>
                          <a:ea typeface="+mn-ea"/>
                          <a:cs typeface="+mn-cs"/>
                        </a:rPr>
                        <a:t> Sheets (CSS)</a:t>
                      </a:r>
                      <a:endParaRPr lang="en-US" sz="1800" i="1" kern="1200" dirty="0" smtClean="0">
                        <a:solidFill>
                          <a:srgbClr val="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Web development</a:t>
                      </a:r>
                      <a:r>
                        <a:rPr lang="en-US" sz="1800" i="1" kern="1200" baseline="0" dirty="0" smtClean="0">
                          <a:solidFill>
                            <a:srgbClr val="000000"/>
                          </a:solidFill>
                          <a:latin typeface="+mn-lt"/>
                          <a:ea typeface="+mn-ea"/>
                          <a:cs typeface="+mn-cs"/>
                        </a:rPr>
                        <a:t> software</a:t>
                      </a:r>
                      <a:endParaRPr lang="en-US" sz="1800" i="1" kern="1200" dirty="0" smtClean="0">
                        <a:solidFill>
                          <a:srgbClr val="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WYSIWYG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Cookie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Stateless protocol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Third-party cookies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Plug-in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652873372"/>
              </p:ext>
            </p:extLst>
          </p:nvPr>
        </p:nvGraphicFramePr>
        <p:xfrm>
          <a:off x="4572000" y="960120"/>
          <a:ext cx="4114800" cy="3901440"/>
        </p:xfrm>
        <a:graphic>
          <a:graphicData uri="http://schemas.openxmlformats.org/drawingml/2006/table">
            <a:tbl>
              <a:tblPr>
                <a:tableStyleId>{5C22544A-7EE6-4342-B048-85BDC9FD1C3A}</a:tableStyleId>
              </a:tblPr>
              <a:tblGrid>
                <a:gridCol w="4114800"/>
              </a:tblGrid>
              <a:tr h="640080">
                <a:tc>
                  <a:txBody>
                    <a:bodyPr/>
                    <a:lstStyle/>
                    <a:p>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Content streaming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Web programming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Java/JavaScript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baseline="0" dirty="0" smtClean="0">
                          <a:solidFill>
                            <a:schemeClr val="tx1"/>
                          </a:solidFill>
                          <a:latin typeface="+mn-lt"/>
                          <a:ea typeface="+mn-ea"/>
                          <a:cs typeface="+mn-cs"/>
                        </a:rPr>
                        <a:t>Asynchronous JavaScript and XML (Ajax)</a:t>
                      </a:r>
                      <a:endParaRPr lang="en-US" sz="1800" i="1" kern="1200" dirty="0" smtClean="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Client-side programs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Server-side programs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Really Simple Syndication (RSS)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Podcast aggregator/ manager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8" name="Text Placeholder 5"/>
          <p:cNvSpPr txBox="1">
            <a:spLocks/>
          </p:cNvSpPr>
          <p:nvPr/>
        </p:nvSpPr>
        <p:spPr bwMode="auto">
          <a:xfrm>
            <a:off x="457200" y="6248400"/>
            <a:ext cx="7924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Technologies &gt; See your eBook for more information about these terms</a:t>
            </a:r>
          </a:p>
        </p:txBody>
      </p:sp>
    </p:spTree>
    <p:extLst>
      <p:ext uri="{BB962C8B-B14F-4D97-AF65-F5344CB8AC3E}">
        <p14:creationId xmlns:p14="http://schemas.microsoft.com/office/powerpoint/2010/main" xmlns="" val="3091761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7663" eaLnBrk="1" hangingPunct="1"/>
            <a:r>
              <a:rPr lang="en-US" sz="4000" dirty="0" smtClean="0"/>
              <a:t>Internet History</a:t>
            </a:r>
          </a:p>
        </p:txBody>
      </p:sp>
      <p:sp>
        <p:nvSpPr>
          <p:cNvPr id="32773" name="Rectangle 5"/>
          <p:cNvSpPr>
            <a:spLocks noGrp="1" noChangeArrowheads="1"/>
          </p:cNvSpPr>
          <p:nvPr>
            <p:ph type="body" sz="half" idx="4294967295"/>
          </p:nvPr>
        </p:nvSpPr>
        <p:spPr bwMode="auto">
          <a:xfrm>
            <a:off x="508000" y="1371600"/>
            <a:ext cx="8149492" cy="1012032"/>
          </a:xfrm>
          <a:prstGeom prst="rect">
            <a:avLst/>
          </a:prstGeom>
          <a:noFill/>
          <a:ln>
            <a:miter lim="800000"/>
            <a:headEnd/>
            <a:tailEnd/>
          </a:ln>
        </p:spPr>
        <p:txBody>
          <a:bodyPr/>
          <a:lstStyle/>
          <a:p>
            <a:pPr marL="0" indent="0">
              <a:buNone/>
            </a:pPr>
            <a:r>
              <a:rPr lang="en-US" sz="2000" b="1" dirty="0"/>
              <a:t>Internet</a:t>
            </a:r>
            <a:r>
              <a:rPr lang="en-US" sz="2000" dirty="0"/>
              <a:t> </a:t>
            </a:r>
            <a:r>
              <a:rPr lang="en-US" sz="2000" b="1" dirty="0"/>
              <a:t>history</a:t>
            </a:r>
            <a:r>
              <a:rPr lang="en-US" sz="2000" dirty="0"/>
              <a:t> is relatively short, dating back only to around 1970. In that time, the Internet has had as great an impact as any invention, and its story has only just begun. </a:t>
            </a:r>
          </a:p>
        </p:txBody>
      </p:sp>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19723" y="2643554"/>
            <a:ext cx="3657600" cy="2880360"/>
          </a:xfrm>
          <a:prstGeom prst="rect">
            <a:avLst/>
          </a:prstGeom>
        </p:spPr>
      </p:pic>
      <p:sp>
        <p:nvSpPr>
          <p:cNvPr id="9"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Internet &amp; Web Pioneers: Joseph Hardin</a:t>
            </a:r>
            <a:endParaRPr lang="en-US" sz="1000" u="sng" dirty="0">
              <a:hlinkClick r:id="rId5"/>
            </a:endParaRPr>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Internet Technologies &gt; Internet History</a:t>
            </a:r>
          </a:p>
        </p:txBody>
      </p:sp>
      <p:pic>
        <p:nvPicPr>
          <p:cNvPr id="3074" name="Picture 2" descr="G:\Pages\Images\C04.01.01b_tassphotoslive285185.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4572000" y="2714384"/>
            <a:ext cx="4114800" cy="27387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1153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1"/>
          <p:cNvSpPr>
            <a:spLocks noGrp="1"/>
          </p:cNvSpPr>
          <p:nvPr>
            <p:ph sz="quarter" idx="4294967295"/>
          </p:nvPr>
        </p:nvSpPr>
        <p:spPr bwMode="auto">
          <a:xfrm>
            <a:off x="457200" y="1676400"/>
            <a:ext cx="4114800" cy="3048000"/>
          </a:xfrm>
          <a:prstGeom prst="rect">
            <a:avLst/>
          </a:prstGeom>
          <a:noFill/>
          <a:ln>
            <a:miter lim="800000"/>
            <a:headEnd/>
            <a:tailEnd/>
          </a:ln>
        </p:spPr>
        <p:txBody>
          <a:bodyPr/>
          <a:lstStyle/>
          <a:p>
            <a:pPr marL="0" indent="0">
              <a:buNone/>
            </a:pPr>
            <a:r>
              <a:rPr lang="en-US" b="1" dirty="0" smtClean="0"/>
              <a:t>… </a:t>
            </a:r>
            <a:r>
              <a:rPr lang="en-US" dirty="0" smtClean="0"/>
              <a:t>delivers </a:t>
            </a:r>
            <a:r>
              <a:rPr lang="en-US" dirty="0"/>
              <a:t>a variety of computing resources from the Internet as a service for free or for a fee, to relieve users from the burden of installing, maintaining, and securing those resources themselves. </a:t>
            </a:r>
          </a:p>
        </p:txBody>
      </p:sp>
      <p:sp>
        <p:nvSpPr>
          <p:cNvPr id="63492" name="Content Placeholder 2"/>
          <p:cNvSpPr>
            <a:spLocks noGrp="1"/>
          </p:cNvSpPr>
          <p:nvPr>
            <p:ph sz="quarter" idx="4294967295"/>
          </p:nvPr>
        </p:nvSpPr>
        <p:spPr bwMode="auto">
          <a:xfrm>
            <a:off x="0" y="457200"/>
            <a:ext cx="9179805" cy="1143000"/>
          </a:xfrm>
          <a:prstGeom prst="rect">
            <a:avLst/>
          </a:prstGeom>
          <a:noFill/>
          <a:ln>
            <a:miter lim="800000"/>
            <a:headEnd/>
            <a:tailEnd/>
          </a:ln>
        </p:spPr>
        <p:txBody>
          <a:bodyPr/>
          <a:lstStyle/>
          <a:p>
            <a:pPr indent="-1588" eaLnBrk="1" hangingPunct="1">
              <a:spcBef>
                <a:spcPct val="0"/>
              </a:spcBef>
              <a:buFontTx/>
              <a:buNone/>
            </a:pPr>
            <a:r>
              <a:rPr lang="en-US" sz="6600" b="1" dirty="0" smtClean="0">
                <a:solidFill>
                  <a:srgbClr val="00AFD7"/>
                </a:solidFill>
                <a:latin typeface="Calibri" charset="0"/>
              </a:rPr>
              <a:t>Cloud Computing</a:t>
            </a:r>
          </a:p>
        </p:txBody>
      </p:sp>
      <p:graphicFrame>
        <p:nvGraphicFramePr>
          <p:cNvPr id="9" name="Table 8"/>
          <p:cNvGraphicFramePr>
            <a:graphicFrameLocks noGrp="1"/>
          </p:cNvGraphicFramePr>
          <p:nvPr>
            <p:extLst>
              <p:ext uri="{D42A27DB-BD31-4B8C-83A1-F6EECF244321}">
                <p14:modId xmlns:p14="http://schemas.microsoft.com/office/powerpoint/2010/main" xmlns="" val="3550187682"/>
              </p:ext>
            </p:extLst>
          </p:nvPr>
        </p:nvGraphicFramePr>
        <p:xfrm>
          <a:off x="457200" y="4953000"/>
          <a:ext cx="2459736" cy="1005840"/>
        </p:xfrm>
        <a:graphic>
          <a:graphicData uri="http://schemas.openxmlformats.org/drawingml/2006/table">
            <a:tbl>
              <a:tblPr>
                <a:tableStyleId>{5C22544A-7EE6-4342-B048-85BDC9FD1C3A}</a:tableStyleId>
              </a:tblPr>
              <a:tblGrid>
                <a:gridCol w="2459736"/>
              </a:tblGrid>
              <a:tr h="320040">
                <a:tc>
                  <a:txBody>
                    <a:bodyPr/>
                    <a:lstStyle/>
                    <a:p>
                      <a:pPr algn="l"/>
                      <a:r>
                        <a:rPr lang="en-US" b="0" dirty="0" smtClean="0">
                          <a:solidFill>
                            <a:schemeClr val="tx1"/>
                          </a:solidFill>
                        </a:rPr>
                        <a:t>In this section:</a:t>
                      </a:r>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lgn="l">
                        <a:buFont typeface="Arial" pitchFamily="34" charset="0"/>
                        <a:buChar char="•"/>
                      </a:pPr>
                      <a:r>
                        <a:rPr lang="en-US" b="0" dirty="0" smtClean="0">
                          <a:solidFill>
                            <a:schemeClr val="tx1"/>
                          </a:solidFill>
                        </a:rPr>
                        <a:t>Cloud Services</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Cloud Models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1"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What is Cloud Computing?</a:t>
            </a:r>
            <a:endParaRPr lang="en-US" sz="1000" u="sng" dirty="0">
              <a:hlinkClick r:id="rId4"/>
            </a:endParaRPr>
          </a:p>
        </p:txBody>
      </p:sp>
      <p:pic>
        <p:nvPicPr>
          <p:cNvPr id="4098" name="Picture 2"/>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5257800" y="1522908"/>
            <a:ext cx="3657600" cy="2897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4191000" y="3094811"/>
            <a:ext cx="3657600" cy="2651760"/>
          </a:xfrm>
          <a:prstGeom prst="rect">
            <a:avLst/>
          </a:prstGeom>
        </p:spPr>
      </p:pic>
      <p:sp>
        <p:nvSpPr>
          <p:cNvPr id="10"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Cloud Computing</a:t>
            </a:r>
          </a:p>
        </p:txBody>
      </p:sp>
    </p:spTree>
    <p:extLst>
      <p:ext uri="{BB962C8B-B14F-4D97-AF65-F5344CB8AC3E}">
        <p14:creationId xmlns:p14="http://schemas.microsoft.com/office/powerpoint/2010/main" xmlns="" val="172654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1"/>
          <p:cNvSpPr>
            <a:spLocks noGrp="1"/>
          </p:cNvSpPr>
          <p:nvPr>
            <p:ph sz="quarter" idx="4294967295"/>
          </p:nvPr>
        </p:nvSpPr>
        <p:spPr bwMode="auto">
          <a:xfrm>
            <a:off x="457199" y="1600200"/>
            <a:ext cx="3657601" cy="1676400"/>
          </a:xfrm>
          <a:prstGeom prst="rect">
            <a:avLst/>
          </a:prstGeom>
          <a:noFill/>
          <a:ln>
            <a:miter lim="800000"/>
            <a:headEnd/>
            <a:tailEnd/>
          </a:ln>
        </p:spPr>
        <p:txBody>
          <a:bodyPr/>
          <a:lstStyle/>
          <a:p>
            <a:pPr marL="0" indent="0">
              <a:buNone/>
            </a:pPr>
            <a:r>
              <a:rPr lang="en-US" sz="2000" b="1" dirty="0" smtClean="0"/>
              <a:t>Cloud Services </a:t>
            </a:r>
            <a:r>
              <a:rPr lang="en-US" sz="2000" dirty="0" smtClean="0"/>
              <a:t>include </a:t>
            </a:r>
            <a:r>
              <a:rPr lang="en-US" sz="2000" dirty="0"/>
              <a:t>computing services provided over the Internet in three categories: infrastructure, platform, and software.</a:t>
            </a:r>
          </a:p>
        </p:txBody>
      </p:sp>
      <p:sp>
        <p:nvSpPr>
          <p:cNvPr id="11"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Software as a Service overview</a:t>
            </a:r>
            <a:endParaRPr lang="en-US" sz="1000" u="sng" dirty="0">
              <a:hlinkClick r:id="rId4"/>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114800" y="1360550"/>
            <a:ext cx="4572000" cy="4136900"/>
          </a:xfrm>
          <a:prstGeom prst="rect">
            <a:avLst/>
          </a:prstGeom>
        </p:spPr>
      </p:pic>
      <p:sp>
        <p:nvSpPr>
          <p:cNvPr id="10" name="TextBox 11"/>
          <p:cNvSpPr txBox="1">
            <a:spLocks noChangeArrowheads="1"/>
          </p:cNvSpPr>
          <p:nvPr/>
        </p:nvSpPr>
        <p:spPr bwMode="auto">
          <a:xfrm>
            <a:off x="457200" y="3581400"/>
            <a:ext cx="3657600" cy="1938992"/>
          </a:xfrm>
          <a:prstGeom prst="rect">
            <a:avLst/>
          </a:prstGeom>
          <a:solidFill>
            <a:srgbClr val="65AA3B">
              <a:alpha val="20000"/>
            </a:srgbClr>
          </a:solidFill>
          <a:ln w="9525">
            <a:noFill/>
            <a:miter lim="800000"/>
            <a:headEnd/>
            <a:tailEnd/>
          </a:ln>
        </p:spPr>
        <p:txBody>
          <a:bodyPr wrap="square">
            <a:spAutoFit/>
          </a:bodyPr>
          <a:lstStyle/>
          <a:p>
            <a:pPr algn="ctr"/>
            <a:r>
              <a:rPr lang="en-US" sz="2000" dirty="0"/>
              <a:t>Cloud computing </a:t>
            </a:r>
            <a:r>
              <a:rPr lang="en-US" sz="2000" dirty="0" smtClean="0"/>
              <a:t>has </a:t>
            </a:r>
            <a:r>
              <a:rPr lang="en-US" sz="2000" dirty="0"/>
              <a:t>been around in business environments for over a decade, referred to as Software as a </a:t>
            </a:r>
            <a:r>
              <a:rPr lang="en-US" sz="2000" dirty="0" smtClean="0"/>
              <a:t>Service or SaaS. </a:t>
            </a:r>
            <a:endParaRPr lang="en-US" sz="2000" dirty="0"/>
          </a:p>
        </p:txBody>
      </p:sp>
      <p:sp>
        <p:nvSpPr>
          <p:cNvPr id="13"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Cloud Services</a:t>
            </a:r>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Cloud Computing &gt; Cloud Services</a:t>
            </a:r>
          </a:p>
        </p:txBody>
      </p:sp>
    </p:spTree>
    <p:extLst>
      <p:ext uri="{BB962C8B-B14F-4D97-AF65-F5344CB8AC3E}">
        <p14:creationId xmlns:p14="http://schemas.microsoft.com/office/powerpoint/2010/main" xmlns="" val="32473507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1"/>
          <p:cNvSpPr>
            <a:spLocks noGrp="1"/>
          </p:cNvSpPr>
          <p:nvPr>
            <p:ph sz="quarter" idx="4294967295"/>
          </p:nvPr>
        </p:nvSpPr>
        <p:spPr bwMode="auto">
          <a:xfrm>
            <a:off x="457200" y="1676399"/>
            <a:ext cx="3657600" cy="1960959"/>
          </a:xfrm>
          <a:prstGeom prst="rect">
            <a:avLst/>
          </a:prstGeom>
          <a:noFill/>
          <a:ln>
            <a:miter lim="800000"/>
            <a:headEnd/>
            <a:tailEnd/>
          </a:ln>
        </p:spPr>
        <p:txBody>
          <a:bodyPr/>
          <a:lstStyle/>
          <a:p>
            <a:pPr marL="0" indent="0">
              <a:buNone/>
            </a:pPr>
            <a:r>
              <a:rPr lang="en-US" sz="2000" dirty="0"/>
              <a:t>There are several </a:t>
            </a:r>
            <a:r>
              <a:rPr lang="en-US" sz="2000" b="1" dirty="0"/>
              <a:t>cloud models</a:t>
            </a:r>
            <a:r>
              <a:rPr lang="en-US" sz="2000" dirty="0"/>
              <a:t> that serve various environments, including private clouds, community clouds, public clouds, and hybrid clouds.</a:t>
            </a:r>
          </a:p>
        </p:txBody>
      </p:sp>
      <p:pic>
        <p:nvPicPr>
          <p:cNvPr id="3" name="Picture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343400" y="1905000"/>
            <a:ext cx="4572000" cy="3464719"/>
          </a:xfrm>
          <a:prstGeom prst="rect">
            <a:avLst/>
          </a:prstGeom>
        </p:spPr>
      </p:pic>
      <p:sp>
        <p:nvSpPr>
          <p:cNvPr id="10" name="TextBox 11"/>
          <p:cNvSpPr txBox="1">
            <a:spLocks noChangeArrowheads="1"/>
          </p:cNvSpPr>
          <p:nvPr/>
        </p:nvSpPr>
        <p:spPr bwMode="auto">
          <a:xfrm>
            <a:off x="457200" y="3810000"/>
            <a:ext cx="3657601" cy="1938992"/>
          </a:xfrm>
          <a:prstGeom prst="rect">
            <a:avLst/>
          </a:prstGeom>
          <a:solidFill>
            <a:srgbClr val="65AA3B">
              <a:alpha val="20000"/>
            </a:srgbClr>
          </a:solidFill>
          <a:ln w="9525">
            <a:noFill/>
            <a:miter lim="800000"/>
            <a:headEnd/>
            <a:tailEnd/>
          </a:ln>
        </p:spPr>
        <p:txBody>
          <a:bodyPr wrap="square">
            <a:spAutoFit/>
          </a:bodyPr>
          <a:lstStyle/>
          <a:p>
            <a:pPr algn="ctr"/>
            <a:r>
              <a:rPr lang="en-US" sz="2000" dirty="0"/>
              <a:t>While most users are familiar with public cloud services like Google Docs or iCloud, </a:t>
            </a:r>
            <a:r>
              <a:rPr lang="en-US" sz="2000" dirty="0" smtClean="0"/>
              <a:t>they may </a:t>
            </a:r>
            <a:r>
              <a:rPr lang="en-US" sz="2000" dirty="0"/>
              <a:t>not be familiar with other models of importance to businesses and organizations.</a:t>
            </a:r>
          </a:p>
        </p:txBody>
      </p:sp>
      <p:sp>
        <p:nvSpPr>
          <p:cNvPr id="13"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Cloud Models</a:t>
            </a:r>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Cloud Computing &gt; Cloud Models</a:t>
            </a:r>
          </a:p>
        </p:txBody>
      </p:sp>
    </p:spTree>
    <p:extLst>
      <p:ext uri="{BB962C8B-B14F-4D97-AF65-F5344CB8AC3E}">
        <p14:creationId xmlns:p14="http://schemas.microsoft.com/office/powerpoint/2010/main" xmlns="" val="32473507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Content Placeholder 2"/>
          <p:cNvSpPr>
            <a:spLocks noGrp="1"/>
          </p:cNvSpPr>
          <p:nvPr>
            <p:ph sz="quarter" idx="4294967295"/>
          </p:nvPr>
        </p:nvSpPr>
        <p:spPr bwMode="auto">
          <a:xfrm>
            <a:off x="0" y="457200"/>
            <a:ext cx="9179805" cy="1143000"/>
          </a:xfrm>
          <a:prstGeom prst="rect">
            <a:avLst/>
          </a:prstGeom>
          <a:noFill/>
          <a:ln>
            <a:miter lim="800000"/>
            <a:headEnd/>
            <a:tailEnd/>
          </a:ln>
        </p:spPr>
        <p:txBody>
          <a:bodyPr/>
          <a:lstStyle/>
          <a:p>
            <a:pPr indent="-1588" eaLnBrk="1" hangingPunct="1">
              <a:spcBef>
                <a:spcPct val="0"/>
              </a:spcBef>
              <a:buFontTx/>
              <a:buNone/>
            </a:pPr>
            <a:r>
              <a:rPr lang="en-US" sz="6600" b="1" dirty="0" smtClean="0">
                <a:solidFill>
                  <a:srgbClr val="00AFD7"/>
                </a:solidFill>
                <a:latin typeface="Calibri" charset="0"/>
              </a:rPr>
              <a:t>Cloud Computing</a:t>
            </a:r>
          </a:p>
        </p:txBody>
      </p:sp>
      <p:graphicFrame>
        <p:nvGraphicFramePr>
          <p:cNvPr id="8" name="Table 7"/>
          <p:cNvGraphicFramePr>
            <a:graphicFrameLocks noGrp="1"/>
          </p:cNvGraphicFramePr>
          <p:nvPr>
            <p:extLst>
              <p:ext uri="{D42A27DB-BD31-4B8C-83A1-F6EECF244321}">
                <p14:modId xmlns:p14="http://schemas.microsoft.com/office/powerpoint/2010/main" xmlns="" val="900263805"/>
              </p:ext>
            </p:extLst>
          </p:nvPr>
        </p:nvGraphicFramePr>
        <p:xfrm>
          <a:off x="457200" y="1600200"/>
          <a:ext cx="4114800" cy="1600200"/>
        </p:xfrm>
        <a:graphic>
          <a:graphicData uri="http://schemas.openxmlformats.org/drawingml/2006/table">
            <a:tbl>
              <a:tblPr>
                <a:tableStyleId>{5C22544A-7EE6-4342-B048-85BDC9FD1C3A}</a:tableStyleId>
              </a:tblPr>
              <a:tblGrid>
                <a:gridCol w="4114800"/>
              </a:tblGrid>
              <a:tr h="640080">
                <a:tc>
                  <a:txBody>
                    <a:bodyPr/>
                    <a:lstStyle/>
                    <a:p>
                      <a:r>
                        <a:rPr lang="en-US" sz="4000" b="1" kern="1200" dirty="0" smtClean="0">
                          <a:solidFill>
                            <a:srgbClr val="00AFD7"/>
                          </a:solidFill>
                          <a:latin typeface="+mj-lt"/>
                          <a:ea typeface="+mn-ea"/>
                          <a:cs typeface="+mn-cs"/>
                        </a:rPr>
                        <a:t>Terms</a:t>
                      </a:r>
                      <a:endParaRPr lang="en-US" sz="4000" dirty="0">
                        <a:solidFill>
                          <a:srgbClr val="00AFD7"/>
                        </a:solidFill>
                        <a:latin typeface="+mj-lt"/>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Cloud computing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Cloud services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Cloud models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 name="Text Placeholder 5"/>
          <p:cNvSpPr txBox="1">
            <a:spLocks/>
          </p:cNvSpPr>
          <p:nvPr/>
        </p:nvSpPr>
        <p:spPr bwMode="auto">
          <a:xfrm>
            <a:off x="457200" y="6248400"/>
            <a:ext cx="7543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Cloud Computing &gt; See your eBook for more information about these terms</a:t>
            </a:r>
          </a:p>
        </p:txBody>
      </p:sp>
    </p:spTree>
    <p:extLst>
      <p:ext uri="{BB962C8B-B14F-4D97-AF65-F5344CB8AC3E}">
        <p14:creationId xmlns:p14="http://schemas.microsoft.com/office/powerpoint/2010/main" xmlns="" val="4040009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1"/>
          <p:cNvSpPr>
            <a:spLocks noGrp="1"/>
          </p:cNvSpPr>
          <p:nvPr>
            <p:ph sz="quarter" idx="4294967295"/>
          </p:nvPr>
        </p:nvSpPr>
        <p:spPr bwMode="auto">
          <a:xfrm>
            <a:off x="457200" y="1538288"/>
            <a:ext cx="3200400" cy="2424112"/>
          </a:xfrm>
          <a:prstGeom prst="rect">
            <a:avLst/>
          </a:prstGeom>
          <a:noFill/>
          <a:ln>
            <a:miter lim="800000"/>
            <a:headEnd/>
            <a:tailEnd/>
          </a:ln>
        </p:spPr>
        <p:txBody>
          <a:bodyPr/>
          <a:lstStyle/>
          <a:p>
            <a:pPr marL="0" indent="0">
              <a:buNone/>
            </a:pPr>
            <a:r>
              <a:rPr lang="en-US" b="1" dirty="0" smtClean="0"/>
              <a:t>… </a:t>
            </a:r>
            <a:r>
              <a:rPr lang="en-US" dirty="0" smtClean="0"/>
              <a:t>are </a:t>
            </a:r>
            <a:r>
              <a:rPr lang="en-US" dirty="0"/>
              <a:t>many and varied, assisting individuals, businesses, and organizations with all facets of </a:t>
            </a:r>
            <a:r>
              <a:rPr lang="en-US" dirty="0" smtClean="0"/>
              <a:t>life.</a:t>
            </a:r>
            <a:endParaRPr lang="en-US" dirty="0"/>
          </a:p>
        </p:txBody>
      </p:sp>
      <p:sp>
        <p:nvSpPr>
          <p:cNvPr id="63492" name="Content Placeholder 2"/>
          <p:cNvSpPr>
            <a:spLocks noGrp="1"/>
          </p:cNvSpPr>
          <p:nvPr>
            <p:ph sz="quarter" idx="4294967295"/>
          </p:nvPr>
        </p:nvSpPr>
        <p:spPr bwMode="auto">
          <a:xfrm>
            <a:off x="-3672" y="396607"/>
            <a:ext cx="9144000" cy="990600"/>
          </a:xfrm>
          <a:prstGeom prst="rect">
            <a:avLst/>
          </a:prstGeom>
          <a:noFill/>
          <a:ln>
            <a:miter lim="800000"/>
            <a:headEnd/>
            <a:tailEnd/>
          </a:ln>
        </p:spPr>
        <p:txBody>
          <a:bodyPr/>
          <a:lstStyle/>
          <a:p>
            <a:pPr indent="-1588" eaLnBrk="1" hangingPunct="1">
              <a:spcBef>
                <a:spcPct val="0"/>
              </a:spcBef>
              <a:buFontTx/>
              <a:buNone/>
            </a:pPr>
            <a:r>
              <a:rPr lang="en-US" sz="6600" b="1" dirty="0" smtClean="0">
                <a:solidFill>
                  <a:srgbClr val="00AFD7"/>
                </a:solidFill>
                <a:latin typeface="Calibri" charset="0"/>
              </a:rPr>
              <a:t>Web Resources</a:t>
            </a:r>
          </a:p>
        </p:txBody>
      </p:sp>
      <p:graphicFrame>
        <p:nvGraphicFramePr>
          <p:cNvPr id="13" name="Table 12"/>
          <p:cNvGraphicFramePr>
            <a:graphicFrameLocks noGrp="1"/>
          </p:cNvGraphicFramePr>
          <p:nvPr>
            <p:extLst>
              <p:ext uri="{D42A27DB-BD31-4B8C-83A1-F6EECF244321}">
                <p14:modId xmlns:p14="http://schemas.microsoft.com/office/powerpoint/2010/main" xmlns="" val="22727525"/>
              </p:ext>
            </p:extLst>
          </p:nvPr>
        </p:nvGraphicFramePr>
        <p:xfrm>
          <a:off x="304800" y="4495800"/>
          <a:ext cx="8534400" cy="1463040"/>
        </p:xfrm>
        <a:graphic>
          <a:graphicData uri="http://schemas.openxmlformats.org/drawingml/2006/table">
            <a:tbl>
              <a:tblPr>
                <a:tableStyleId>{5C22544A-7EE6-4342-B048-85BDC9FD1C3A}</a:tableStyleId>
              </a:tblPr>
              <a:tblGrid>
                <a:gridCol w="2895600"/>
                <a:gridCol w="2438400"/>
                <a:gridCol w="3200400"/>
              </a:tblGrid>
              <a:tr h="0">
                <a:tc>
                  <a:txBody>
                    <a:bodyPr/>
                    <a:lstStyle/>
                    <a:p>
                      <a:pPr algn="l"/>
                      <a:r>
                        <a:rPr lang="en-US" b="0" dirty="0" smtClean="0">
                          <a:solidFill>
                            <a:schemeClr val="tx1"/>
                          </a:solidFill>
                        </a:rPr>
                        <a:t>In this section:</a:t>
                      </a:r>
                      <a:endParaRPr lang="en-US"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defTabSz="457200" rtl="0" eaLnBrk="1" latinLnBrk="0" hangingPunct="1">
                        <a:buFont typeface="Arial" pitchFamily="34" charset="0"/>
                        <a:buChar char="•"/>
                      </a:pPr>
                      <a:r>
                        <a:rPr lang="en-US" sz="1800" b="0" kern="1200" baseline="0" dirty="0" smtClean="0">
                          <a:solidFill>
                            <a:schemeClr val="tx1"/>
                          </a:solidFill>
                          <a:latin typeface="+mn-lt"/>
                          <a:ea typeface="+mn-ea"/>
                          <a:cs typeface="+mn-cs"/>
                        </a:rPr>
                        <a:t>Online News</a:t>
                      </a:r>
                      <a:endParaRPr lang="en-US" sz="1800" b="0" kern="1200" dirty="0">
                        <a:solidFill>
                          <a:schemeClr val="tx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defTabSz="457200" rtl="0" eaLnBrk="1" latinLnBrk="0" hangingPunct="1">
                        <a:buFont typeface="Arial" pitchFamily="34" charset="0"/>
                        <a:buChar char="•"/>
                      </a:pPr>
                      <a:r>
                        <a:rPr lang="en-US" sz="1800" b="0" kern="1200" baseline="0" dirty="0" smtClean="0">
                          <a:solidFill>
                            <a:schemeClr val="tx1"/>
                          </a:solidFill>
                          <a:latin typeface="+mn-lt"/>
                          <a:ea typeface="+mn-ea"/>
                          <a:cs typeface="+mn-cs"/>
                        </a:rPr>
                        <a:t>Online Employment Support</a:t>
                      </a:r>
                      <a:endParaRPr lang="en-US" sz="1800" b="0" kern="1200" dirty="0">
                        <a:solidFill>
                          <a:schemeClr val="tx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228600" indent="-174625" algn="l">
                        <a:buFont typeface="Arial" pitchFamily="34" charset="0"/>
                        <a:buChar char="•"/>
                      </a:pPr>
                      <a:r>
                        <a:rPr lang="en-US" b="0" dirty="0" smtClean="0">
                          <a:solidFill>
                            <a:schemeClr val="tx1"/>
                          </a:solidFill>
                        </a:rPr>
                        <a:t>Search Engine</a:t>
                      </a:r>
                      <a:endParaRPr lang="en-US"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a:buFont typeface="Arial" pitchFamily="34" charset="0"/>
                        <a:buChar char="•"/>
                      </a:pPr>
                      <a:r>
                        <a:rPr lang="en-US" baseline="0" dirty="0" smtClean="0"/>
                        <a:t>Financial Services</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a:buFont typeface="Arial" pitchFamily="34" charset="0"/>
                        <a:buChar char="•"/>
                      </a:pPr>
                      <a:r>
                        <a:rPr lang="en-US" dirty="0" smtClean="0"/>
                        <a:t>Online Music</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228600" indent="-174625" algn="l">
                        <a:buFont typeface="Arial" pitchFamily="34" charset="0"/>
                        <a:buChar char="•"/>
                      </a:pPr>
                      <a:r>
                        <a:rPr lang="en-US" b="0" dirty="0" smtClean="0">
                          <a:solidFill>
                            <a:schemeClr val="tx1"/>
                          </a:solidFill>
                        </a:rPr>
                        <a:t>Portal</a:t>
                      </a:r>
                      <a:endParaRPr lang="en-US"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a:buFont typeface="Arial" pitchFamily="34" charset="0"/>
                        <a:buChar char="•"/>
                      </a:pPr>
                      <a:r>
                        <a:rPr lang="en-US" dirty="0" smtClean="0"/>
                        <a:t>Online Education</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a:buFont typeface="Arial" pitchFamily="34" charset="0"/>
                        <a:buChar char="•"/>
                      </a:pPr>
                      <a:r>
                        <a:rPr lang="en-US" dirty="0" smtClean="0"/>
                        <a:t>Online TV and</a:t>
                      </a:r>
                      <a:r>
                        <a:rPr lang="en-US" baseline="0" dirty="0" smtClean="0"/>
                        <a:t> Video</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228600" indent="-174625" algn="l">
                        <a:buFont typeface="Arial" pitchFamily="34" charset="0"/>
                        <a:buChar char="•"/>
                      </a:pPr>
                      <a:r>
                        <a:rPr lang="en-US" b="0" dirty="0" smtClean="0">
                          <a:solidFill>
                            <a:schemeClr val="tx1"/>
                          </a:solidFill>
                        </a:rPr>
                        <a:t>Internet Communications</a:t>
                      </a:r>
                      <a:endParaRPr lang="en-US"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defTabSz="457200" rtl="0" eaLnBrk="1" latinLnBrk="0" hangingPunct="1">
                        <a:buFont typeface="Arial" pitchFamily="34" charset="0"/>
                        <a:buChar char="•"/>
                      </a:pPr>
                      <a:r>
                        <a:rPr lang="en-US" sz="1800" kern="1200" dirty="0" smtClean="0">
                          <a:solidFill>
                            <a:schemeClr val="dk1"/>
                          </a:solidFill>
                          <a:latin typeface="+mn-lt"/>
                          <a:ea typeface="+mn-ea"/>
                          <a:cs typeface="+mn-cs"/>
                        </a:rPr>
                        <a:t>Online Travel</a:t>
                      </a:r>
                      <a:endParaRPr lang="en-US" sz="18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smtClean="0">
                          <a:solidFill>
                            <a:schemeClr val="dk1"/>
                          </a:solidFill>
                          <a:latin typeface="+mn-lt"/>
                          <a:ea typeface="+mn-ea"/>
                          <a:cs typeface="+mn-cs"/>
                        </a:rPr>
                        <a:t>Online Games</a:t>
                      </a:r>
                      <a:endParaRPr lang="en-US" sz="18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228600" indent="-174625" algn="l">
                        <a:buFont typeface="Arial" pitchFamily="34" charset="0"/>
                        <a:buChar char="•"/>
                      </a:pPr>
                      <a:r>
                        <a:rPr lang="en-US" b="0" dirty="0" smtClean="0">
                          <a:solidFill>
                            <a:schemeClr val="tx1"/>
                          </a:solidFill>
                        </a:rPr>
                        <a:t>Online </a:t>
                      </a:r>
                      <a:r>
                        <a:rPr lang="en-US" b="0" baseline="0" dirty="0" smtClean="0">
                          <a:solidFill>
                            <a:schemeClr val="tx1"/>
                          </a:solidFill>
                        </a:rPr>
                        <a:t>Information</a:t>
                      </a:r>
                      <a:endParaRPr lang="en-US"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174625" algn="l" defTabSz="457200" rtl="0" eaLnBrk="1" latinLnBrk="0" hangingPunct="1">
                        <a:buFont typeface="Arial" pitchFamily="34" charset="0"/>
                        <a:buChar char="•"/>
                      </a:pPr>
                      <a:r>
                        <a:rPr lang="en-US" sz="1800" kern="1200" dirty="0" smtClean="0">
                          <a:solidFill>
                            <a:schemeClr val="dk1"/>
                          </a:solidFill>
                          <a:latin typeface="+mn-lt"/>
                          <a:ea typeface="+mn-ea"/>
                          <a:cs typeface="+mn-cs"/>
                        </a:rPr>
                        <a:t>Maps &amp; Geolocation</a:t>
                      </a:r>
                      <a:endParaRPr lang="en-US" sz="18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smtClean="0">
                          <a:solidFill>
                            <a:schemeClr val="dk1"/>
                          </a:solidFill>
                          <a:latin typeface="+mn-lt"/>
                          <a:ea typeface="+mn-ea"/>
                          <a:cs typeface="+mn-cs"/>
                        </a:rPr>
                        <a:t>Social Media</a:t>
                      </a:r>
                      <a:endParaRPr lang="en-US" sz="18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Resources</a:t>
            </a:r>
          </a:p>
        </p:txBody>
      </p:sp>
      <p:pic>
        <p:nvPicPr>
          <p:cNvPr id="4" name="Picture 3" descr="C04.04.00-a sized.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029200" y="1538288"/>
            <a:ext cx="3657600" cy="26609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457199" y="1219200"/>
            <a:ext cx="8229601" cy="1066800"/>
          </a:xfrm>
          <a:prstGeom prst="rect">
            <a:avLst/>
          </a:prstGeom>
          <a:noFill/>
          <a:ln>
            <a:miter lim="800000"/>
            <a:headEnd/>
            <a:tailEnd/>
          </a:ln>
        </p:spPr>
        <p:txBody>
          <a:bodyPr/>
          <a:lstStyle/>
          <a:p>
            <a:pPr marL="0" indent="0">
              <a:buNone/>
            </a:pPr>
            <a:r>
              <a:rPr lang="en-US" sz="2000" dirty="0"/>
              <a:t>A </a:t>
            </a:r>
            <a:r>
              <a:rPr lang="en-US" sz="2000" b="1" dirty="0"/>
              <a:t>search engine </a:t>
            </a:r>
            <a:r>
              <a:rPr lang="en-US" sz="2000" dirty="0"/>
              <a:t>is a valuable software tool that enables users to find information on the </a:t>
            </a:r>
            <a:r>
              <a:rPr lang="en-US" sz="2000" dirty="0" smtClean="0"/>
              <a:t>web </a:t>
            </a:r>
            <a:r>
              <a:rPr lang="en-US" sz="2000" dirty="0"/>
              <a:t>by specifying words that are key to their topics of interest—keywords.</a:t>
            </a:r>
          </a:p>
        </p:txBody>
      </p:sp>
      <p:sp>
        <p:nvSpPr>
          <p:cNvPr id="9"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Introducing Bing - A Decision Engine from Microsoft</a:t>
            </a:r>
            <a:endParaRPr lang="en-US" sz="1000" u="sng" dirty="0">
              <a:hlinkClick r:id="rId4"/>
            </a:endParaRPr>
          </a:p>
        </p:txBody>
      </p:sp>
      <p:sp>
        <p:nvSpPr>
          <p:cNvPr id="10"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Search Engine</a:t>
            </a:r>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Resources &gt; Search Engine</a:t>
            </a:r>
          </a:p>
        </p:txBody>
      </p:sp>
      <p:pic>
        <p:nvPicPr>
          <p:cNvPr id="5" name="Picture 4" descr="C04.04.01a.jp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457200" y="2362200"/>
            <a:ext cx="3200400" cy="2212041"/>
          </a:xfrm>
          <a:prstGeom prst="rect">
            <a:avLst/>
          </a:prstGeom>
        </p:spPr>
      </p:pic>
      <p:pic>
        <p:nvPicPr>
          <p:cNvPr id="7" name="Picture 6" descr="C04.04.01-c sized.jp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3276600" y="2640720"/>
            <a:ext cx="3657600" cy="2834640"/>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5486400" y="3604846"/>
            <a:ext cx="3200400" cy="187051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457200" y="1276401"/>
            <a:ext cx="8229600" cy="1143000"/>
          </a:xfrm>
          <a:prstGeom prst="rect">
            <a:avLst/>
          </a:prstGeom>
          <a:noFill/>
          <a:ln>
            <a:miter lim="800000"/>
            <a:headEnd/>
            <a:tailEnd/>
          </a:ln>
        </p:spPr>
        <p:txBody>
          <a:bodyPr/>
          <a:lstStyle/>
          <a:p>
            <a:pPr marL="0" indent="0">
              <a:buNone/>
            </a:pPr>
            <a:r>
              <a:rPr lang="en-US" sz="2000" dirty="0"/>
              <a:t>A </a:t>
            </a:r>
            <a:r>
              <a:rPr lang="en-US" sz="2000" b="1" dirty="0"/>
              <a:t>w</a:t>
            </a:r>
            <a:r>
              <a:rPr lang="en-US" sz="2000" b="1" dirty="0" smtClean="0"/>
              <a:t>eb </a:t>
            </a:r>
            <a:r>
              <a:rPr lang="en-US" sz="2000" b="1" dirty="0"/>
              <a:t>portal</a:t>
            </a:r>
            <a:r>
              <a:rPr lang="en-US" sz="2000" dirty="0"/>
              <a:t> is a </a:t>
            </a:r>
            <a:r>
              <a:rPr lang="en-US" sz="2000" dirty="0" smtClean="0"/>
              <a:t>webpage </a:t>
            </a:r>
            <a:r>
              <a:rPr lang="en-US" sz="2000" dirty="0"/>
              <a:t>that combines useful information and links, and acts as an entry point to the </a:t>
            </a:r>
            <a:r>
              <a:rPr lang="en-US" sz="2000" dirty="0" smtClean="0"/>
              <a:t>web</a:t>
            </a:r>
            <a:r>
              <a:rPr lang="en-US" sz="2000" dirty="0"/>
              <a:t>—the first page you open when you begin browsing the </a:t>
            </a:r>
            <a:r>
              <a:rPr lang="en-US" sz="2000" dirty="0" smtClean="0"/>
              <a:t>web at home or at work.</a:t>
            </a:r>
          </a:p>
          <a:p>
            <a:pPr marL="0" indent="0" eaLnBrk="1" hangingPunct="1">
              <a:spcBef>
                <a:spcPct val="0"/>
              </a:spcBef>
              <a:buFontTx/>
              <a:buNone/>
            </a:pPr>
            <a:endParaRPr lang="en-US" dirty="0" smtClean="0"/>
          </a:p>
        </p:txBody>
      </p:sp>
      <p:pic>
        <p:nvPicPr>
          <p:cNvPr id="7" name="Picture 6" descr="C04.03.02_NEW.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752600" y="2419401"/>
            <a:ext cx="5638800" cy="3295599"/>
          </a:xfrm>
          <a:prstGeom prst="rect">
            <a:avLst/>
          </a:prstGeom>
        </p:spPr>
      </p:pic>
      <p:sp>
        <p:nvSpPr>
          <p:cNvPr id="8"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fr-FR" sz="1000" u="sng" dirty="0" smtClean="0">
                <a:hlinkClick r:id="rId4"/>
              </a:rPr>
              <a:t>Video: iGoogle: A Mini Product Tour</a:t>
            </a:r>
            <a:endParaRPr lang="en-US" sz="1000" u="sng" dirty="0">
              <a:hlinkClick r:id="rId5"/>
            </a:endParaRPr>
          </a:p>
        </p:txBody>
      </p:sp>
      <p:sp>
        <p:nvSpPr>
          <p:cNvPr id="9"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Portal</a:t>
            </a:r>
          </a:p>
        </p:txBody>
      </p:sp>
      <p:sp>
        <p:nvSpPr>
          <p:cNvPr id="10"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Resources &gt; Portal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3739662" y="1299144"/>
            <a:ext cx="5181600" cy="1885789"/>
          </a:xfrm>
          <a:prstGeom prst="rect">
            <a:avLst/>
          </a:prstGeom>
          <a:noFill/>
          <a:ln>
            <a:miter lim="800000"/>
            <a:headEnd/>
            <a:tailEnd/>
          </a:ln>
        </p:spPr>
        <p:txBody>
          <a:bodyPr/>
          <a:lstStyle/>
          <a:p>
            <a:pPr marL="0" indent="0">
              <a:buNone/>
            </a:pPr>
            <a:r>
              <a:rPr lang="en-US" sz="2000" b="1" dirty="0"/>
              <a:t>Internet communications</a:t>
            </a:r>
            <a:r>
              <a:rPr lang="en-US" sz="2000" dirty="0"/>
              <a:t> include text-based communications </a:t>
            </a:r>
            <a:r>
              <a:rPr lang="en-US" sz="2000" dirty="0" smtClean="0"/>
              <a:t>like email </a:t>
            </a:r>
            <a:r>
              <a:rPr lang="en-US" sz="2000" dirty="0"/>
              <a:t>and instant messaging, voice communications </a:t>
            </a:r>
            <a:r>
              <a:rPr lang="en-US" sz="2000" dirty="0" smtClean="0"/>
              <a:t>like Voice </a:t>
            </a:r>
            <a:r>
              <a:rPr lang="en-US" sz="2000" dirty="0"/>
              <a:t>over IP (VoIP), video communications, and a variety of group and community forums.</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81000" y="1335268"/>
            <a:ext cx="3108960" cy="2196073"/>
          </a:xfrm>
          <a:prstGeom prst="rect">
            <a:avLst/>
          </a:prstGeom>
          <a:noFill/>
          <a:ln w="9525">
            <a:miter lim="800000"/>
            <a:headEnd/>
            <a:tailEnd/>
          </a:ln>
          <a:effectLst/>
        </p:spPr>
      </p:pic>
      <p:sp>
        <p:nvSpPr>
          <p:cNvPr id="8"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Second Life - The Online 3D Virtual World</a:t>
            </a:r>
            <a:endParaRPr lang="en-US" sz="1000" u="sng" dirty="0">
              <a:hlinkClick r:id="rId5"/>
            </a:endParaRPr>
          </a:p>
        </p:txBody>
      </p:sp>
      <p:sp>
        <p:nvSpPr>
          <p:cNvPr id="10"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Internet Communications</a:t>
            </a:r>
          </a:p>
        </p:txBody>
      </p:sp>
      <p:sp>
        <p:nvSpPr>
          <p:cNvPr id="11"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Resources &gt; internet Communications</a:t>
            </a:r>
          </a:p>
        </p:txBody>
      </p:sp>
      <p:pic>
        <p:nvPicPr>
          <p:cNvPr id="7170" name="Picture 2" descr="G:\Pages\Images\C04.04.03b_155439423.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1463040" y="3654275"/>
            <a:ext cx="3108960" cy="2072448"/>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G:\Pages\Images\C04.04.03c_54858898.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5055577" y="3288323"/>
            <a:ext cx="3657600" cy="2438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Text Placeholder 1"/>
          <p:cNvSpPr>
            <a:spLocks noGrp="1"/>
          </p:cNvSpPr>
          <p:nvPr>
            <p:ph type="body" sz="half" idx="4294967295"/>
          </p:nvPr>
        </p:nvSpPr>
        <p:spPr bwMode="auto">
          <a:xfrm>
            <a:off x="457200" y="1447761"/>
            <a:ext cx="2743200" cy="2895639"/>
          </a:xfrm>
          <a:prstGeom prst="rect">
            <a:avLst/>
          </a:prstGeom>
          <a:noFill/>
          <a:ln>
            <a:miter lim="800000"/>
            <a:headEnd/>
            <a:tailEnd/>
          </a:ln>
        </p:spPr>
        <p:txBody>
          <a:bodyPr/>
          <a:lstStyle/>
          <a:p>
            <a:pPr marL="0" indent="0">
              <a:buNone/>
            </a:pPr>
            <a:r>
              <a:rPr lang="en-US" sz="2000" b="1" dirty="0"/>
              <a:t>Online information </a:t>
            </a:r>
            <a:r>
              <a:rPr lang="en-US" sz="2000" dirty="0"/>
              <a:t>refers to information of all kinds—business, personal, governmental, factual, opinionated, </a:t>
            </a:r>
            <a:r>
              <a:rPr lang="en-US" sz="2000" dirty="0" smtClean="0"/>
              <a:t>and even </a:t>
            </a:r>
            <a:r>
              <a:rPr lang="en-US" sz="2000" dirty="0"/>
              <a:t>inaccurate—that is delivered over the Internet and </a:t>
            </a:r>
            <a:r>
              <a:rPr lang="en-US" sz="2000" dirty="0" smtClean="0"/>
              <a:t>web</a:t>
            </a:r>
            <a:r>
              <a:rPr lang="en-US" sz="2000" dirty="0"/>
              <a:t>.</a:t>
            </a:r>
          </a:p>
        </p:txBody>
      </p:sp>
      <p:pic>
        <p:nvPicPr>
          <p:cNvPr id="8" name="Picture 7" descr="C04.03.04_NEW.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486400" y="1066800"/>
            <a:ext cx="3200400" cy="226528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572000" y="2057400"/>
            <a:ext cx="3200400" cy="2435304"/>
          </a:xfrm>
          <a:prstGeom prst="rect">
            <a:avLst/>
          </a:prstGeom>
        </p:spPr>
      </p:pic>
      <p:sp>
        <p:nvSpPr>
          <p:cNvPr id="9"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Online Information</a:t>
            </a:r>
          </a:p>
        </p:txBody>
      </p:sp>
      <p:sp>
        <p:nvSpPr>
          <p:cNvPr id="10"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Resources &gt; Online Information</a:t>
            </a:r>
          </a:p>
        </p:txBody>
      </p:sp>
      <p:pic>
        <p:nvPicPr>
          <p:cNvPr id="3" name="Picture 2" descr="C04.04.04-c sized.jp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3657600" y="3048000"/>
            <a:ext cx="3200400" cy="2593818"/>
          </a:xfrm>
          <a:prstGeom prst="rect">
            <a:avLst/>
          </a:prstGeom>
        </p:spPr>
      </p:pic>
      <p:pic>
        <p:nvPicPr>
          <p:cNvPr id="4" name="Picture 3" descr="C04.04.04-d sized.jp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2743200" y="4419600"/>
            <a:ext cx="3200400" cy="1364171"/>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457200" y="2266950"/>
            <a:ext cx="3200400" cy="2324100"/>
          </a:xfrm>
          <a:prstGeom prst="rect">
            <a:avLst/>
          </a:prstGeom>
          <a:noFill/>
          <a:ln>
            <a:miter lim="800000"/>
            <a:headEnd/>
            <a:tailEnd/>
          </a:ln>
        </p:spPr>
        <p:txBody>
          <a:bodyPr/>
          <a:lstStyle/>
          <a:p>
            <a:pPr marL="0" indent="0">
              <a:buNone/>
            </a:pPr>
            <a:r>
              <a:rPr lang="en-US" sz="2000" b="1" dirty="0"/>
              <a:t>Online news</a:t>
            </a:r>
            <a:r>
              <a:rPr lang="en-US" sz="2000" dirty="0"/>
              <a:t> refers to newspapers, magazines, journals, news radio and television, and blogs that deliver news and information about current events on the </a:t>
            </a:r>
            <a:r>
              <a:rPr lang="en-US" sz="2000" dirty="0" smtClean="0"/>
              <a:t>web</a:t>
            </a:r>
            <a:r>
              <a:rPr lang="en-US" sz="2000" dirty="0"/>
              <a:t>.</a:t>
            </a:r>
          </a:p>
        </p:txBody>
      </p:sp>
      <p:sp>
        <p:nvSpPr>
          <p:cNvPr id="7"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Behind the Citizen Journalism Revolution</a:t>
            </a:r>
            <a:endParaRPr lang="en-US" sz="1000" u="sng" dirty="0">
              <a:hlinkClick r:id="rId4"/>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191000" y="1598799"/>
            <a:ext cx="4572000" cy="3371850"/>
          </a:xfrm>
          <a:prstGeom prst="rect">
            <a:avLst/>
          </a:prstGeom>
        </p:spPr>
      </p:pic>
      <p:sp>
        <p:nvSpPr>
          <p:cNvPr id="9"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Online News</a:t>
            </a:r>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Resources &gt; Online News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7663" eaLnBrk="1" hangingPunct="1"/>
            <a:r>
              <a:rPr lang="en-US" sz="4000" dirty="0" smtClean="0"/>
              <a:t>Internet Backbone</a:t>
            </a:r>
          </a:p>
        </p:txBody>
      </p:sp>
      <p:sp>
        <p:nvSpPr>
          <p:cNvPr id="32773" name="Rectangle 5"/>
          <p:cNvSpPr>
            <a:spLocks noGrp="1" noChangeArrowheads="1"/>
          </p:cNvSpPr>
          <p:nvPr>
            <p:ph type="body" sz="half" idx="4294967295"/>
          </p:nvPr>
        </p:nvSpPr>
        <p:spPr bwMode="auto">
          <a:xfrm>
            <a:off x="4572000" y="1790700"/>
            <a:ext cx="4114800" cy="3276600"/>
          </a:xfrm>
          <a:prstGeom prst="rect">
            <a:avLst/>
          </a:prstGeom>
          <a:noFill/>
          <a:ln>
            <a:miter lim="800000"/>
            <a:headEnd/>
            <a:tailEnd/>
          </a:ln>
        </p:spPr>
        <p:txBody>
          <a:bodyPr/>
          <a:lstStyle/>
          <a:p>
            <a:pPr marL="0" indent="0">
              <a:buNone/>
            </a:pPr>
            <a:r>
              <a:rPr lang="en-US" sz="2000" dirty="0"/>
              <a:t>The </a:t>
            </a:r>
            <a:r>
              <a:rPr lang="en-US" sz="2000" b="1" dirty="0"/>
              <a:t>Internet backbone</a:t>
            </a:r>
            <a:r>
              <a:rPr lang="en-US" sz="2000" dirty="0"/>
              <a:t> refers to the main Internet pathways and connections, made up of the many national and international communication networks that are owned by major telecom companies such as Verizon, AT&amp;T, and Sprint—the same companies and networks that provide telephone service.</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3924" y="1663700"/>
            <a:ext cx="3657600" cy="3530601"/>
          </a:xfrm>
          <a:prstGeom prst="rect">
            <a:avLst/>
          </a:prstGeom>
          <a:noFill/>
          <a:ln w="9525">
            <a:miter lim="800000"/>
            <a:headEnd/>
            <a:tailEnd/>
          </a:ln>
          <a:effectLst/>
        </p:spPr>
      </p:pic>
      <p:sp>
        <p:nvSpPr>
          <p:cNvPr id="10"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Internet Technologies &gt; Internet Backbone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457200" y="2285561"/>
            <a:ext cx="3200400" cy="2286878"/>
          </a:xfrm>
          <a:prstGeom prst="rect">
            <a:avLst/>
          </a:prstGeom>
          <a:noFill/>
          <a:ln>
            <a:miter lim="800000"/>
            <a:headEnd/>
            <a:tailEnd/>
          </a:ln>
        </p:spPr>
        <p:txBody>
          <a:bodyPr/>
          <a:lstStyle/>
          <a:p>
            <a:pPr marL="0" indent="0">
              <a:buNone/>
            </a:pPr>
            <a:r>
              <a:rPr lang="en-US" sz="2000" dirty="0"/>
              <a:t>Online </a:t>
            </a:r>
            <a:r>
              <a:rPr lang="en-US" sz="2000" b="1" dirty="0"/>
              <a:t>financial services</a:t>
            </a:r>
            <a:r>
              <a:rPr lang="en-US" sz="2000" dirty="0"/>
              <a:t> support money management, loans, investments, and transactions for individuals, businesses, and organizations.</a:t>
            </a:r>
          </a:p>
        </p:txBody>
      </p:sp>
      <p:sp>
        <p:nvSpPr>
          <p:cNvPr id="7"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What is Kiva?</a:t>
            </a:r>
            <a:endParaRPr lang="en-US" sz="1000" u="sng" dirty="0">
              <a:hlinkClick r:id="rId4"/>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3886200" y="1600200"/>
            <a:ext cx="3657600" cy="2642450"/>
          </a:xfrm>
          <a:prstGeom prst="rect">
            <a:avLst/>
          </a:prstGeom>
        </p:spPr>
      </p:pic>
      <p:sp>
        <p:nvSpPr>
          <p:cNvPr id="9"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Financial Services</a:t>
            </a:r>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Resources &gt; Financial Services</a:t>
            </a:r>
          </a:p>
        </p:txBody>
      </p:sp>
      <p:pic>
        <p:nvPicPr>
          <p:cNvPr id="2" name="Picture 1" descr="C04.04.06b sized.jp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5029200" y="2743200"/>
            <a:ext cx="3657600" cy="2804285"/>
          </a:xfrm>
          <a:prstGeom prst="rect">
            <a:avLst/>
          </a:prstGeom>
        </p:spPr>
      </p:pic>
    </p:spTree>
    <p:extLst>
      <p:ext uri="{BB962C8B-B14F-4D97-AF65-F5344CB8AC3E}">
        <p14:creationId xmlns:p14="http://schemas.microsoft.com/office/powerpoint/2010/main" xmlns="" val="41539282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Text Placeholder 1"/>
          <p:cNvSpPr>
            <a:spLocks noGrp="1"/>
          </p:cNvSpPr>
          <p:nvPr>
            <p:ph type="body" sz="half" idx="4294967295"/>
          </p:nvPr>
        </p:nvSpPr>
        <p:spPr bwMode="auto">
          <a:xfrm>
            <a:off x="457200" y="4876800"/>
            <a:ext cx="8229600" cy="762000"/>
          </a:xfrm>
          <a:prstGeom prst="rect">
            <a:avLst/>
          </a:prstGeom>
          <a:noFill/>
          <a:ln>
            <a:miter lim="800000"/>
            <a:headEnd/>
            <a:tailEnd/>
          </a:ln>
        </p:spPr>
        <p:txBody>
          <a:bodyPr/>
          <a:lstStyle/>
          <a:p>
            <a:pPr marL="0" indent="0">
              <a:buNone/>
            </a:pPr>
            <a:r>
              <a:rPr lang="en-US" sz="2000" b="1" dirty="0"/>
              <a:t>Online education</a:t>
            </a:r>
            <a:r>
              <a:rPr lang="en-US" sz="2000" dirty="0"/>
              <a:t> refers to </a:t>
            </a:r>
            <a:r>
              <a:rPr lang="en-US" sz="2000" dirty="0" smtClean="0"/>
              <a:t>websites </a:t>
            </a:r>
            <a:r>
              <a:rPr lang="en-US" sz="2000" dirty="0"/>
              <a:t>designed to educate or support education and training.</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33400" y="1219200"/>
            <a:ext cx="3200400" cy="2204796"/>
          </a:xfrm>
          <a:prstGeom prst="rect">
            <a:avLst/>
          </a:prstGeom>
          <a:noFill/>
          <a:ln w="9525">
            <a:miter lim="800000"/>
            <a:headEnd/>
            <a:tailEnd/>
          </a:ln>
          <a:effectLst/>
        </p:spPr>
      </p:pic>
      <p:sp>
        <p:nvSpPr>
          <p:cNvPr id="9"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The Khan Academy</a:t>
            </a:r>
            <a:endParaRPr lang="en-US" sz="1000" u="sng" dirty="0">
              <a:hlinkClick r:id="rId5"/>
            </a:endParaRPr>
          </a:p>
        </p:txBody>
      </p:sp>
      <p:sp>
        <p:nvSpPr>
          <p:cNvPr id="10"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Online Education</a:t>
            </a:r>
          </a:p>
        </p:txBody>
      </p:sp>
      <p:sp>
        <p:nvSpPr>
          <p:cNvPr id="11"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Resources &gt; Online Education</a:t>
            </a:r>
          </a:p>
        </p:txBody>
      </p:sp>
      <p:pic>
        <p:nvPicPr>
          <p:cNvPr id="3" name="Picture 2" descr="C04.04.07-c sized.jp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2895600" y="1663135"/>
            <a:ext cx="3200400" cy="2612326"/>
          </a:xfrm>
          <a:prstGeom prst="rect">
            <a:avLst/>
          </a:prstGeom>
        </p:spPr>
      </p:pic>
      <p:pic>
        <p:nvPicPr>
          <p:cNvPr id="2" name="Picture 1"/>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5562600" y="2514600"/>
            <a:ext cx="3200400" cy="229028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Text Placeholder 10"/>
          <p:cNvSpPr>
            <a:spLocks noGrp="1"/>
          </p:cNvSpPr>
          <p:nvPr>
            <p:ph type="body" sz="quarter" idx="4294967295"/>
          </p:nvPr>
        </p:nvSpPr>
        <p:spPr bwMode="auto">
          <a:xfrm>
            <a:off x="6400800" y="1085850"/>
            <a:ext cx="2286000" cy="4686300"/>
          </a:xfrm>
          <a:prstGeom prst="rect">
            <a:avLst/>
          </a:prstGeom>
          <a:noFill/>
          <a:ln>
            <a:miter lim="800000"/>
            <a:headEnd/>
            <a:tailEnd/>
          </a:ln>
        </p:spPr>
        <p:txBody>
          <a:bodyPr/>
          <a:lstStyle/>
          <a:p>
            <a:pPr marL="0" indent="0">
              <a:buNone/>
            </a:pPr>
            <a:r>
              <a:rPr lang="en-US" sz="2000" b="1" dirty="0"/>
              <a:t>Online travel </a:t>
            </a:r>
            <a:r>
              <a:rPr lang="en-US" sz="2000" dirty="0"/>
              <a:t>refers to </a:t>
            </a:r>
            <a:r>
              <a:rPr lang="en-US" sz="2000" dirty="0" smtClean="0"/>
              <a:t>websites </a:t>
            </a:r>
            <a:r>
              <a:rPr lang="en-US" sz="2000" dirty="0"/>
              <a:t>and services that support various travel activities, such as preparing for travel, finding your way around new environments, reserving flights and lodging, booking tours and activities, and renting vehicles. </a:t>
            </a:r>
          </a:p>
        </p:txBody>
      </p:sp>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7200" y="1219200"/>
            <a:ext cx="3200400" cy="2400300"/>
          </a:xfrm>
          <a:prstGeom prst="rect">
            <a:avLst/>
          </a:prstGeom>
        </p:spPr>
      </p:pic>
      <p:sp>
        <p:nvSpPr>
          <p:cNvPr id="9"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Online Travel</a:t>
            </a:r>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Resources &gt; Online Travel</a:t>
            </a:r>
          </a:p>
        </p:txBody>
      </p:sp>
      <p:pic>
        <p:nvPicPr>
          <p:cNvPr id="4" name="Picture 3" descr="C04.04.08-c sized.jp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447800" y="1981200"/>
            <a:ext cx="3200400" cy="320040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2743200" y="2514600"/>
            <a:ext cx="3200400" cy="3087823"/>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Text Placeholder 10"/>
          <p:cNvSpPr>
            <a:spLocks noGrp="1"/>
          </p:cNvSpPr>
          <p:nvPr>
            <p:ph type="body" sz="quarter" idx="4294967295"/>
          </p:nvPr>
        </p:nvSpPr>
        <p:spPr bwMode="auto">
          <a:xfrm>
            <a:off x="5943600" y="1943100"/>
            <a:ext cx="2743200" cy="2971800"/>
          </a:xfrm>
          <a:prstGeom prst="rect">
            <a:avLst/>
          </a:prstGeom>
          <a:noFill/>
          <a:ln>
            <a:miter lim="800000"/>
            <a:headEnd/>
            <a:tailEnd/>
          </a:ln>
        </p:spPr>
        <p:txBody>
          <a:bodyPr/>
          <a:lstStyle/>
          <a:p>
            <a:pPr marL="0" indent="0">
              <a:buNone/>
            </a:pPr>
            <a:r>
              <a:rPr lang="en-US" sz="2000" dirty="0"/>
              <a:t>Online </a:t>
            </a:r>
            <a:r>
              <a:rPr lang="en-US" sz="2000" b="1" dirty="0"/>
              <a:t>maps</a:t>
            </a:r>
            <a:r>
              <a:rPr lang="en-US" sz="2000" dirty="0"/>
              <a:t> &amp;</a:t>
            </a:r>
            <a:r>
              <a:rPr lang="en-US" sz="2000" b="1" dirty="0"/>
              <a:t> geolocation</a:t>
            </a:r>
            <a:r>
              <a:rPr lang="en-US" sz="2000" dirty="0"/>
              <a:t> technologies provide geographic services for finding your way around, finding people and places, or finding information related to specific locations.</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57200" y="1447800"/>
            <a:ext cx="3352800" cy="3282950"/>
          </a:xfrm>
          <a:prstGeom prst="rect">
            <a:avLst/>
          </a:prstGeom>
          <a:noFill/>
          <a:ln w="9525">
            <a:miter lim="800000"/>
            <a:headEnd/>
            <a:tailEnd/>
          </a:ln>
          <a:effectLst/>
        </p:spPr>
      </p:pic>
      <p:sp>
        <p:nvSpPr>
          <p:cNvPr id="10"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Google Latitude</a:t>
            </a:r>
            <a:endParaRPr lang="en-US" sz="1000" u="sng" dirty="0">
              <a:hlinkClick r:id="rId5"/>
            </a:endParaRPr>
          </a:p>
        </p:txBody>
      </p:sp>
      <p:sp>
        <p:nvSpPr>
          <p:cNvPr id="11"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Maps &amp; Geolocation</a:t>
            </a:r>
          </a:p>
        </p:txBody>
      </p:sp>
      <p:sp>
        <p:nvSpPr>
          <p:cNvPr id="12"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Resources &gt; Maps &amp; Geolocation</a:t>
            </a:r>
          </a:p>
        </p:txBody>
      </p:sp>
      <p:pic>
        <p:nvPicPr>
          <p:cNvPr id="2" name="Picture 1" descr="C04.04.09-c sized.jp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2057400" y="3429000"/>
            <a:ext cx="3657600" cy="2345436"/>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457200" y="1219200"/>
            <a:ext cx="8229600" cy="1011791"/>
          </a:xfrm>
          <a:prstGeom prst="rect">
            <a:avLst/>
          </a:prstGeom>
          <a:noFill/>
          <a:ln>
            <a:miter lim="800000"/>
            <a:headEnd/>
            <a:tailEnd/>
          </a:ln>
        </p:spPr>
        <p:txBody>
          <a:bodyPr/>
          <a:lstStyle/>
          <a:p>
            <a:pPr marL="0" indent="0">
              <a:buNone/>
            </a:pPr>
            <a:r>
              <a:rPr lang="en-US" sz="2000" b="1" dirty="0"/>
              <a:t>Online employment support</a:t>
            </a:r>
            <a:r>
              <a:rPr lang="en-US" sz="2000" dirty="0"/>
              <a:t> refers to </a:t>
            </a:r>
            <a:r>
              <a:rPr lang="en-US" sz="2000" dirty="0" smtClean="0"/>
              <a:t>web</a:t>
            </a:r>
            <a:r>
              <a:rPr lang="en-US" sz="2000" dirty="0"/>
              <a:t>-delivered information and services that support researching employment options and finding employment.</a:t>
            </a:r>
          </a:p>
        </p:txBody>
      </p:sp>
      <p:sp>
        <p:nvSpPr>
          <p:cNvPr id="81928" name="Rectangle 7"/>
          <p:cNvSpPr>
            <a:spLocks noChangeArrowheads="1"/>
          </p:cNvSpPr>
          <p:nvPr/>
        </p:nvSpPr>
        <p:spPr bwMode="auto">
          <a:xfrm>
            <a:off x="5486400" y="1905000"/>
            <a:ext cx="3200400" cy="4093428"/>
          </a:xfrm>
          <a:prstGeom prst="rect">
            <a:avLst/>
          </a:prstGeom>
          <a:solidFill>
            <a:srgbClr val="65AA3B">
              <a:alpha val="20000"/>
            </a:srgbClr>
          </a:solidFill>
          <a:ln w="9525">
            <a:noFill/>
            <a:miter lim="800000"/>
            <a:headEnd/>
            <a:tailEnd/>
          </a:ln>
        </p:spPr>
        <p:txBody>
          <a:bodyPr wrap="square">
            <a:spAutoFit/>
          </a:bodyPr>
          <a:lstStyle/>
          <a:p>
            <a:pPr marL="231775" indent="-231775">
              <a:buFontTx/>
              <a:buChar char="•"/>
            </a:pPr>
            <a:r>
              <a:rPr lang="en-US" sz="2000" dirty="0"/>
              <a:t>Select a career. </a:t>
            </a:r>
          </a:p>
          <a:p>
            <a:pPr marL="231775" indent="-231775">
              <a:buFontTx/>
              <a:buChar char="•"/>
            </a:pPr>
            <a:r>
              <a:rPr lang="en-US" sz="2000" dirty="0"/>
              <a:t>Discover who the players </a:t>
            </a:r>
            <a:r>
              <a:rPr lang="en-US" sz="2000" dirty="0" smtClean="0"/>
              <a:t>are.</a:t>
            </a:r>
            <a:endParaRPr lang="en-US" sz="2000" dirty="0"/>
          </a:p>
          <a:p>
            <a:pPr marL="231775" indent="-231775">
              <a:buFontTx/>
              <a:buChar char="•"/>
            </a:pPr>
            <a:r>
              <a:rPr lang="en-US" sz="2000" dirty="0"/>
              <a:t>Learn about </a:t>
            </a:r>
            <a:r>
              <a:rPr lang="en-US" sz="2000" dirty="0" smtClean="0"/>
              <a:t>companies.</a:t>
            </a:r>
            <a:endParaRPr lang="en-US" sz="2000" dirty="0"/>
          </a:p>
          <a:p>
            <a:pPr marL="231775" indent="-231775">
              <a:buFontTx/>
              <a:buChar char="•"/>
            </a:pPr>
            <a:r>
              <a:rPr lang="en-US" sz="2000" dirty="0"/>
              <a:t>Network with </a:t>
            </a:r>
            <a:r>
              <a:rPr lang="en-US" sz="2000" dirty="0" smtClean="0"/>
              <a:t>others.</a:t>
            </a:r>
            <a:endParaRPr lang="en-US" sz="2000" dirty="0"/>
          </a:p>
          <a:p>
            <a:pPr marL="231775" indent="-231775">
              <a:buFontTx/>
              <a:buChar char="•"/>
            </a:pPr>
            <a:r>
              <a:rPr lang="en-US" sz="2000" dirty="0"/>
              <a:t>View job </a:t>
            </a:r>
            <a:r>
              <a:rPr lang="en-US" sz="2000" dirty="0" smtClean="0"/>
              <a:t>listings (general websites).</a:t>
            </a:r>
            <a:endParaRPr lang="en-US" sz="2000" dirty="0"/>
          </a:p>
          <a:p>
            <a:pPr marL="231775" indent="-231775">
              <a:buFontTx/>
              <a:buChar char="•"/>
            </a:pPr>
            <a:r>
              <a:rPr lang="en-US" sz="2000" dirty="0"/>
              <a:t>View job listings </a:t>
            </a:r>
            <a:r>
              <a:rPr lang="en-US" sz="2000" dirty="0" smtClean="0"/>
              <a:t>(industry</a:t>
            </a:r>
            <a:r>
              <a:rPr lang="en-US" sz="2000" dirty="0"/>
              <a:t>-specific </a:t>
            </a:r>
            <a:r>
              <a:rPr lang="en-US" sz="2000" dirty="0" smtClean="0"/>
              <a:t>websites).</a:t>
            </a:r>
            <a:endParaRPr lang="en-US" sz="2000" dirty="0"/>
          </a:p>
          <a:p>
            <a:pPr marL="231775" indent="-231775">
              <a:buFontTx/>
              <a:buChar char="•"/>
            </a:pPr>
            <a:r>
              <a:rPr lang="en-US" sz="2000" dirty="0"/>
              <a:t>Create an impressive </a:t>
            </a:r>
            <a:r>
              <a:rPr lang="en-US" sz="2000" dirty="0" smtClean="0"/>
              <a:t>website </a:t>
            </a:r>
            <a:r>
              <a:rPr lang="en-US" sz="2000" dirty="0"/>
              <a:t>to represent yourself. </a:t>
            </a:r>
          </a:p>
        </p:txBody>
      </p:sp>
      <p:pic>
        <p:nvPicPr>
          <p:cNvPr id="9" name="Picture 8" descr="C04.03.09.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7200" y="2436495"/>
            <a:ext cx="3657600" cy="2440305"/>
          </a:xfrm>
          <a:prstGeom prst="rect">
            <a:avLst/>
          </a:prstGeom>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590800" y="3886200"/>
            <a:ext cx="2635250" cy="1981200"/>
          </a:xfrm>
          <a:prstGeom prst="rect">
            <a:avLst/>
          </a:prstGeom>
          <a:noFill/>
          <a:ln w="9525">
            <a:miter lim="800000"/>
            <a:headEnd/>
            <a:tailEnd/>
          </a:ln>
          <a:effectLst/>
        </p:spPr>
      </p:pic>
      <p:sp>
        <p:nvSpPr>
          <p:cNvPr id="11"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Online Employment Support</a:t>
            </a:r>
          </a:p>
        </p:txBody>
      </p:sp>
      <p:sp>
        <p:nvSpPr>
          <p:cNvPr id="12" name="Text Placeholder 5"/>
          <p:cNvSpPr txBox="1">
            <a:spLocks/>
          </p:cNvSpPr>
          <p:nvPr/>
        </p:nvSpPr>
        <p:spPr bwMode="auto">
          <a:xfrm>
            <a:off x="457200" y="6248400"/>
            <a:ext cx="61722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Resources &gt; Online Employment Support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04.04.11-a sized.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57200" y="1600200"/>
            <a:ext cx="3200400" cy="2276285"/>
          </a:xfrm>
          <a:prstGeom prst="rect">
            <a:avLst/>
          </a:prstGeom>
        </p:spPr>
      </p:pic>
      <p:sp>
        <p:nvSpPr>
          <p:cNvPr id="32773" name="Rectangle 5"/>
          <p:cNvSpPr>
            <a:spLocks noGrp="1" noChangeArrowheads="1"/>
          </p:cNvSpPr>
          <p:nvPr>
            <p:ph type="body" sz="half" idx="4294967295"/>
          </p:nvPr>
        </p:nvSpPr>
        <p:spPr bwMode="auto">
          <a:xfrm>
            <a:off x="5943600" y="1981200"/>
            <a:ext cx="2743200" cy="2895600"/>
          </a:xfrm>
          <a:prstGeom prst="rect">
            <a:avLst/>
          </a:prstGeom>
          <a:noFill/>
          <a:ln>
            <a:miter lim="800000"/>
            <a:headEnd/>
            <a:tailEnd/>
          </a:ln>
        </p:spPr>
        <p:txBody>
          <a:bodyPr/>
          <a:lstStyle/>
          <a:p>
            <a:pPr marL="0" indent="0">
              <a:buNone/>
            </a:pPr>
            <a:r>
              <a:rPr lang="en-US" sz="2000" b="1" dirty="0"/>
              <a:t>Online music</a:t>
            </a:r>
            <a:r>
              <a:rPr lang="en-US" sz="2000" dirty="0"/>
              <a:t> refers to music delivered through Internet-based or </a:t>
            </a:r>
            <a:r>
              <a:rPr lang="en-US" sz="2000" dirty="0" smtClean="0"/>
              <a:t>web</a:t>
            </a:r>
            <a:r>
              <a:rPr lang="en-US" sz="2000" dirty="0"/>
              <a:t>-based services and includes Internet radio, music subscription services, and music download services.</a:t>
            </a: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371600" y="2514600"/>
            <a:ext cx="3200400" cy="2730750"/>
          </a:xfrm>
          <a:prstGeom prst="rect">
            <a:avLst/>
          </a:prstGeom>
          <a:noFill/>
          <a:ln w="9525">
            <a:miter lim="800000"/>
            <a:headEnd/>
            <a:tailEnd/>
          </a:ln>
          <a:effectLst/>
        </p:spPr>
      </p:pic>
      <p:pic>
        <p:nvPicPr>
          <p:cNvPr id="2" name="Picture 1"/>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2514600" y="3657600"/>
            <a:ext cx="3200400" cy="2115264"/>
          </a:xfrm>
          <a:prstGeom prst="rect">
            <a:avLst/>
          </a:prstGeom>
        </p:spPr>
      </p:pic>
      <p:sp>
        <p:nvSpPr>
          <p:cNvPr id="9"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Online Music</a:t>
            </a:r>
          </a:p>
        </p:txBody>
      </p:sp>
      <p:sp>
        <p:nvSpPr>
          <p:cNvPr id="10"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Resources &gt; Online Music</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TextBox 7"/>
          <p:cNvSpPr txBox="1">
            <a:spLocks noChangeArrowheads="1"/>
          </p:cNvSpPr>
          <p:nvPr/>
        </p:nvSpPr>
        <p:spPr bwMode="auto">
          <a:xfrm>
            <a:off x="4572000" y="1371600"/>
            <a:ext cx="4114800" cy="1631216"/>
          </a:xfrm>
          <a:prstGeom prst="rect">
            <a:avLst/>
          </a:prstGeom>
          <a:noFill/>
          <a:ln w="9525">
            <a:noFill/>
            <a:miter lim="800000"/>
            <a:headEnd/>
            <a:tailEnd/>
          </a:ln>
        </p:spPr>
        <p:txBody>
          <a:bodyPr wrap="square">
            <a:spAutoFit/>
          </a:bodyPr>
          <a:lstStyle/>
          <a:p>
            <a:r>
              <a:rPr lang="en-US" sz="2000" b="1" dirty="0"/>
              <a:t>Online TV and video</a:t>
            </a:r>
            <a:r>
              <a:rPr lang="en-US" sz="2000" dirty="0"/>
              <a:t> refers to television programming, motion pictures, movies, and user-generated video available on the </a:t>
            </a:r>
            <a:r>
              <a:rPr lang="en-US" sz="2000" dirty="0" smtClean="0"/>
              <a:t>web</a:t>
            </a:r>
            <a:r>
              <a:rPr lang="en-US" sz="2000" dirty="0"/>
              <a:t>. </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09600" y="2009428"/>
            <a:ext cx="3657600" cy="2839145"/>
          </a:xfrm>
          <a:prstGeom prst="rect">
            <a:avLst/>
          </a:prstGeom>
          <a:noFill/>
          <a:ln w="9525">
            <a:miter lim="800000"/>
            <a:headEnd/>
            <a:tailEnd/>
          </a:ln>
          <a:effectLst/>
        </p:spPr>
      </p:pic>
      <p:pic>
        <p:nvPicPr>
          <p:cNvPr id="2" name="Picture 1"/>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002306" y="3293620"/>
            <a:ext cx="3657600" cy="2320290"/>
          </a:xfrm>
          <a:prstGeom prst="rect">
            <a:avLst/>
          </a:prstGeom>
        </p:spPr>
      </p:pic>
      <p:sp>
        <p:nvSpPr>
          <p:cNvPr id="8"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Online TV and Video</a:t>
            </a:r>
          </a:p>
        </p:txBody>
      </p:sp>
      <p:sp>
        <p:nvSpPr>
          <p:cNvPr id="9"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Resources &gt; Online TV ad Video</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Text Placeholder 1"/>
          <p:cNvSpPr>
            <a:spLocks noGrp="1"/>
          </p:cNvSpPr>
          <p:nvPr>
            <p:ph type="body" sz="half" idx="4294967295"/>
          </p:nvPr>
        </p:nvSpPr>
        <p:spPr bwMode="auto">
          <a:xfrm>
            <a:off x="483235" y="1642110"/>
            <a:ext cx="4114800" cy="1752600"/>
          </a:xfrm>
          <a:prstGeom prst="rect">
            <a:avLst/>
          </a:prstGeom>
          <a:noFill/>
          <a:ln>
            <a:miter lim="800000"/>
            <a:headEnd/>
            <a:tailEnd/>
          </a:ln>
        </p:spPr>
        <p:txBody>
          <a:bodyPr/>
          <a:lstStyle/>
          <a:p>
            <a:pPr marL="0" indent="0">
              <a:buNone/>
            </a:pPr>
            <a:r>
              <a:rPr lang="en-US" sz="2000" b="1" dirty="0"/>
              <a:t>Online games</a:t>
            </a:r>
            <a:r>
              <a:rPr lang="en-US" sz="2000" dirty="0"/>
              <a:t> include the many different types of single-user, multiuser, and massively multiuser games played on the Internet and the </a:t>
            </a:r>
            <a:r>
              <a:rPr lang="en-US" sz="2000" dirty="0" smtClean="0"/>
              <a:t>web</a:t>
            </a:r>
            <a:r>
              <a:rPr lang="en-US" sz="2000" dirty="0"/>
              <a:t>.</a:t>
            </a:r>
          </a:p>
        </p:txBody>
      </p:sp>
      <p:pic>
        <p:nvPicPr>
          <p:cNvPr id="11" name="Picture 10" descr="C04.03.12.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953000" y="1295400"/>
            <a:ext cx="3657600" cy="2446021"/>
          </a:xfrm>
          <a:prstGeom prst="rect">
            <a:avLst/>
          </a:prstGeom>
        </p:spPr>
      </p:pic>
      <p:sp>
        <p:nvSpPr>
          <p:cNvPr id="12"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Xbox LIVE with Kinect</a:t>
            </a:r>
            <a:endParaRPr lang="en-US" sz="1000" u="sng" dirty="0">
              <a:hlinkClick r:id="rId5"/>
            </a:endParaRPr>
          </a:p>
        </p:txBody>
      </p:sp>
      <p:sp>
        <p:nvSpPr>
          <p:cNvPr id="13"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Online Games</a:t>
            </a:r>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Resources &gt; Online Games</a:t>
            </a:r>
          </a:p>
        </p:txBody>
      </p:sp>
      <p:sp>
        <p:nvSpPr>
          <p:cNvPr id="9" name="TextBox 11"/>
          <p:cNvSpPr txBox="1">
            <a:spLocks noChangeArrowheads="1"/>
          </p:cNvSpPr>
          <p:nvPr/>
        </p:nvSpPr>
        <p:spPr bwMode="auto">
          <a:xfrm>
            <a:off x="457200" y="4114800"/>
            <a:ext cx="8229600" cy="1323439"/>
          </a:xfrm>
          <a:prstGeom prst="rect">
            <a:avLst/>
          </a:prstGeom>
          <a:solidFill>
            <a:srgbClr val="65AA3B">
              <a:alpha val="20000"/>
            </a:srgbClr>
          </a:solidFill>
          <a:ln w="9525">
            <a:noFill/>
            <a:miter lim="800000"/>
            <a:headEnd/>
            <a:tailEnd/>
          </a:ln>
        </p:spPr>
        <p:txBody>
          <a:bodyPr wrap="square">
            <a:spAutoFit/>
          </a:bodyPr>
          <a:lstStyle/>
          <a:p>
            <a:pPr algn="ctr"/>
            <a:r>
              <a:rPr lang="en-US" sz="2000" dirty="0" smtClean="0"/>
              <a:t>Multiplayer online games can be categorized into the following genres: Action, Board, Card, Flight Simulation, MultiUser Dimension or MultiUser Dungeon (MUD), Role-Playing Games (RPG), Sims (Simulations), Social, Sports, Strategy, Trivia/Puzzle.</a:t>
            </a:r>
            <a:endParaRPr 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TextBox 8"/>
          <p:cNvSpPr txBox="1">
            <a:spLocks noChangeArrowheads="1"/>
          </p:cNvSpPr>
          <p:nvPr/>
        </p:nvSpPr>
        <p:spPr bwMode="auto">
          <a:xfrm>
            <a:off x="457200" y="1447800"/>
            <a:ext cx="8229599" cy="707886"/>
          </a:xfrm>
          <a:prstGeom prst="rect">
            <a:avLst/>
          </a:prstGeom>
          <a:noFill/>
          <a:ln w="9525">
            <a:noFill/>
            <a:miter lim="800000"/>
            <a:headEnd/>
            <a:tailEnd/>
          </a:ln>
        </p:spPr>
        <p:txBody>
          <a:bodyPr wrap="square">
            <a:spAutoFit/>
          </a:bodyPr>
          <a:lstStyle/>
          <a:p>
            <a:r>
              <a:rPr lang="en-US" sz="2000" b="1" dirty="0"/>
              <a:t>Social media</a:t>
            </a:r>
            <a:r>
              <a:rPr lang="en-US" sz="2000" dirty="0"/>
              <a:t> refers to online services that support social interaction and publishing</a:t>
            </a:r>
            <a:r>
              <a:rPr lang="en-US" sz="2000" dirty="0" smtClean="0"/>
              <a:t>.</a:t>
            </a:r>
            <a:endParaRPr lang="en-US" sz="24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7200" y="2743200"/>
            <a:ext cx="3657600" cy="2474595"/>
          </a:xfrm>
          <a:prstGeom prst="rect">
            <a:avLst/>
          </a:prstGeom>
        </p:spPr>
      </p:pic>
      <p:sp>
        <p:nvSpPr>
          <p:cNvPr id="9" name="Title 8"/>
          <p:cNvSpPr txBox="1">
            <a:spLocks/>
          </p:cNvSpPr>
          <p:nvPr/>
        </p:nvSpPr>
        <p:spPr bwMode="auto">
          <a:xfrm>
            <a:off x="0" y="503238"/>
            <a:ext cx="86868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341313" eaLnBrk="1" hangingPunct="1"/>
            <a:r>
              <a:rPr lang="en-US" sz="4000" dirty="0" smtClean="0"/>
              <a:t>Social Media</a:t>
            </a:r>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Resources &gt; Social Media</a:t>
            </a:r>
          </a:p>
        </p:txBody>
      </p:sp>
      <p:pic>
        <p:nvPicPr>
          <p:cNvPr id="4" name="Picture 3" descr="C04.04.14-b sized.jp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029200" y="2590800"/>
            <a:ext cx="3657600" cy="2798064"/>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Content Placeholder 2"/>
          <p:cNvSpPr>
            <a:spLocks noGrp="1"/>
          </p:cNvSpPr>
          <p:nvPr>
            <p:ph sz="quarter" idx="4294967295"/>
          </p:nvPr>
        </p:nvSpPr>
        <p:spPr bwMode="auto">
          <a:xfrm>
            <a:off x="-3672" y="396607"/>
            <a:ext cx="9144000" cy="990600"/>
          </a:xfrm>
          <a:prstGeom prst="rect">
            <a:avLst/>
          </a:prstGeom>
          <a:noFill/>
          <a:ln>
            <a:miter lim="800000"/>
            <a:headEnd/>
            <a:tailEnd/>
          </a:ln>
        </p:spPr>
        <p:txBody>
          <a:bodyPr/>
          <a:lstStyle/>
          <a:p>
            <a:pPr indent="-1588" eaLnBrk="1" hangingPunct="1">
              <a:spcBef>
                <a:spcPct val="0"/>
              </a:spcBef>
              <a:buFontTx/>
              <a:buNone/>
            </a:pPr>
            <a:r>
              <a:rPr lang="en-US" sz="6600" b="1" dirty="0" smtClean="0">
                <a:solidFill>
                  <a:srgbClr val="00AFD7"/>
                </a:solidFill>
                <a:latin typeface="Calibri" charset="0"/>
              </a:rPr>
              <a:t>Web Resources</a:t>
            </a:r>
          </a:p>
        </p:txBody>
      </p:sp>
      <p:graphicFrame>
        <p:nvGraphicFramePr>
          <p:cNvPr id="8" name="Table 7"/>
          <p:cNvGraphicFramePr>
            <a:graphicFrameLocks noGrp="1"/>
          </p:cNvGraphicFramePr>
          <p:nvPr>
            <p:extLst>
              <p:ext uri="{D42A27DB-BD31-4B8C-83A1-F6EECF244321}">
                <p14:modId xmlns:p14="http://schemas.microsoft.com/office/powerpoint/2010/main" xmlns="" val="2156484995"/>
              </p:ext>
            </p:extLst>
          </p:nvPr>
        </p:nvGraphicFramePr>
        <p:xfrm>
          <a:off x="457200" y="1447800"/>
          <a:ext cx="4114800" cy="4358640"/>
        </p:xfrm>
        <a:graphic>
          <a:graphicData uri="http://schemas.openxmlformats.org/drawingml/2006/table">
            <a:tbl>
              <a:tblPr>
                <a:tableStyleId>{5C22544A-7EE6-4342-B048-85BDC9FD1C3A}</a:tableStyleId>
              </a:tblPr>
              <a:tblGrid>
                <a:gridCol w="4114800"/>
              </a:tblGrid>
              <a:tr h="0">
                <a:tc>
                  <a:txBody>
                    <a:bodyPr/>
                    <a:lstStyle/>
                    <a:p>
                      <a:r>
                        <a:rPr lang="en-US" sz="4000" b="1" kern="1200" dirty="0" smtClean="0">
                          <a:solidFill>
                            <a:srgbClr val="00AFD7"/>
                          </a:solidFill>
                          <a:latin typeface="+mj-lt"/>
                          <a:ea typeface="+mn-ea"/>
                          <a:cs typeface="+mn-cs"/>
                        </a:rPr>
                        <a:t>Terms</a:t>
                      </a:r>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Web Resources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Search Engine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Information overload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Human-powered search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Meta search</a:t>
                      </a:r>
                      <a:r>
                        <a:rPr lang="en-US" sz="1800" i="1" kern="1200" baseline="0" dirty="0" smtClean="0">
                          <a:solidFill>
                            <a:srgbClr val="000000"/>
                          </a:solidFill>
                          <a:latin typeface="+mn-lt"/>
                          <a:ea typeface="+mn-ea"/>
                          <a:cs typeface="+mn-cs"/>
                        </a:rPr>
                        <a:t> engine</a:t>
                      </a:r>
                      <a:endParaRPr lang="en-US" sz="1800" i="1" kern="1200" dirty="0" smtClean="0">
                        <a:solidFill>
                          <a:srgbClr val="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Portal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Horizontal</a:t>
                      </a:r>
                      <a:r>
                        <a:rPr lang="en-US" sz="1800" i="1" kern="1200" baseline="0" dirty="0" smtClean="0">
                          <a:solidFill>
                            <a:srgbClr val="000000"/>
                          </a:solidFill>
                          <a:latin typeface="+mn-lt"/>
                          <a:ea typeface="+mn-ea"/>
                          <a:cs typeface="+mn-cs"/>
                        </a:rPr>
                        <a:t> portals</a:t>
                      </a:r>
                      <a:endParaRPr lang="en-US" sz="1800" i="1" kern="1200" dirty="0" smtClean="0">
                        <a:solidFill>
                          <a:srgbClr val="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Widgets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Vertical</a:t>
                      </a:r>
                      <a:r>
                        <a:rPr lang="en-US" sz="1800" i="1" kern="1200" baseline="0" dirty="0" smtClean="0">
                          <a:solidFill>
                            <a:srgbClr val="000000"/>
                          </a:solidFill>
                          <a:latin typeface="+mn-lt"/>
                          <a:ea typeface="+mn-ea"/>
                          <a:cs typeface="+mn-cs"/>
                        </a:rPr>
                        <a:t> portals</a:t>
                      </a:r>
                      <a:endParaRPr lang="en-US" sz="1800" i="1" kern="1200" dirty="0" smtClean="0">
                        <a:solidFill>
                          <a:srgbClr val="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Corporate portals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790495298"/>
              </p:ext>
            </p:extLst>
          </p:nvPr>
        </p:nvGraphicFramePr>
        <p:xfrm>
          <a:off x="4572000" y="1447800"/>
          <a:ext cx="4114800" cy="4358640"/>
        </p:xfrm>
        <a:graphic>
          <a:graphicData uri="http://schemas.openxmlformats.org/drawingml/2006/table">
            <a:tbl>
              <a:tblPr>
                <a:tableStyleId>{5C22544A-7EE6-4342-B048-85BDC9FD1C3A}</a:tableStyleId>
              </a:tblPr>
              <a:tblGrid>
                <a:gridCol w="4114800"/>
              </a:tblGrid>
              <a:tr h="640080">
                <a:tc>
                  <a:txBody>
                    <a:bodyPr/>
                    <a:lstStyle/>
                    <a:p>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Internet</a:t>
                      </a:r>
                      <a:r>
                        <a:rPr lang="en-US" sz="1800" i="1" kern="1200" baseline="0" dirty="0" smtClean="0">
                          <a:solidFill>
                            <a:srgbClr val="000000"/>
                          </a:solidFill>
                          <a:latin typeface="+mn-lt"/>
                          <a:ea typeface="+mn-ea"/>
                          <a:cs typeface="+mn-cs"/>
                        </a:rPr>
                        <a:t> communications</a:t>
                      </a:r>
                      <a:endParaRPr lang="en-US" sz="1800" i="1" kern="1200" dirty="0" smtClean="0">
                        <a:solidFill>
                          <a:srgbClr val="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Pervasive communication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Online information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Online</a:t>
                      </a:r>
                      <a:r>
                        <a:rPr lang="en-US" sz="1800" i="1" kern="1200" baseline="0" dirty="0" smtClean="0">
                          <a:solidFill>
                            <a:srgbClr val="000000"/>
                          </a:solidFill>
                          <a:latin typeface="+mn-lt"/>
                          <a:ea typeface="+mn-ea"/>
                          <a:cs typeface="+mn-cs"/>
                        </a:rPr>
                        <a:t> news</a:t>
                      </a:r>
                      <a:endParaRPr lang="en-US" sz="1800" i="1" kern="1200" dirty="0" smtClean="0">
                        <a:solidFill>
                          <a:srgbClr val="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Social/Citizen journalism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Financial services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Online education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Distance education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Online travel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Maps &amp; Geolocation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3290955236"/>
              </p:ext>
            </p:extLst>
          </p:nvPr>
        </p:nvGraphicFramePr>
        <p:xfrm>
          <a:off x="5715000" y="883920"/>
          <a:ext cx="3305734" cy="701040"/>
        </p:xfrm>
        <a:graphic>
          <a:graphicData uri="http://schemas.openxmlformats.org/drawingml/2006/table">
            <a:tbl>
              <a:tblPr>
                <a:tableStyleId>{5C22544A-7EE6-4342-B048-85BDC9FD1C3A}</a:tableStyleId>
              </a:tblPr>
              <a:tblGrid>
                <a:gridCol w="3305734"/>
              </a:tblGrid>
              <a:tr h="640080">
                <a:tc>
                  <a:txBody>
                    <a:bodyPr/>
                    <a:lstStyle/>
                    <a:p>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Text Placeholder 5"/>
          <p:cNvSpPr txBox="1">
            <a:spLocks/>
          </p:cNvSpPr>
          <p:nvPr/>
        </p:nvSpPr>
        <p:spPr bwMode="auto">
          <a:xfrm>
            <a:off x="457200" y="6248400"/>
            <a:ext cx="7543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Resources &gt; See your eBook for more information about these terms</a:t>
            </a:r>
          </a:p>
        </p:txBody>
      </p:sp>
    </p:spTree>
    <p:extLst>
      <p:ext uri="{BB962C8B-B14F-4D97-AF65-F5344CB8AC3E}">
        <p14:creationId xmlns:p14="http://schemas.microsoft.com/office/powerpoint/2010/main" xmlns="" val="810563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7663" eaLnBrk="1" hangingPunct="1"/>
            <a:r>
              <a:rPr lang="en-US" sz="4000" dirty="0" smtClean="0"/>
              <a:t>TCP/IP</a:t>
            </a:r>
          </a:p>
        </p:txBody>
      </p:sp>
      <p:sp>
        <p:nvSpPr>
          <p:cNvPr id="32773" name="Rectangle 5"/>
          <p:cNvSpPr>
            <a:spLocks noGrp="1" noChangeArrowheads="1"/>
          </p:cNvSpPr>
          <p:nvPr>
            <p:ph type="body" sz="half" idx="4294967295"/>
          </p:nvPr>
        </p:nvSpPr>
        <p:spPr bwMode="auto">
          <a:xfrm>
            <a:off x="457200" y="1676400"/>
            <a:ext cx="3657600" cy="2133600"/>
          </a:xfrm>
          <a:prstGeom prst="rect">
            <a:avLst/>
          </a:prstGeom>
          <a:noFill/>
          <a:ln>
            <a:miter lim="800000"/>
            <a:headEnd/>
            <a:tailEnd/>
          </a:ln>
        </p:spPr>
        <p:txBody>
          <a:bodyPr/>
          <a:lstStyle/>
          <a:p>
            <a:pPr marL="0" indent="0">
              <a:buNone/>
            </a:pPr>
            <a:r>
              <a:rPr lang="en-US" sz="2000" dirty="0"/>
              <a:t>The protocols on which the Internet is based are the Transmission Control Protocol (TCP) and Internet Protocol (IP); together referred to as </a:t>
            </a:r>
            <a:r>
              <a:rPr lang="en-US" sz="2000" b="1" dirty="0"/>
              <a:t>TCP/IP</a:t>
            </a:r>
            <a:r>
              <a:rPr lang="en-US" sz="2000" dirty="0" smtClean="0"/>
              <a:t>.</a:t>
            </a:r>
            <a:endParaRPr lang="en-US" sz="2000" dirty="0"/>
          </a:p>
        </p:txBody>
      </p:sp>
      <p:sp>
        <p:nvSpPr>
          <p:cNvPr id="20487" name="Rectangle 8"/>
          <p:cNvSpPr>
            <a:spLocks noChangeArrowheads="1"/>
          </p:cNvSpPr>
          <p:nvPr/>
        </p:nvSpPr>
        <p:spPr bwMode="auto">
          <a:xfrm>
            <a:off x="457200" y="4253180"/>
            <a:ext cx="8229600" cy="1323439"/>
          </a:xfrm>
          <a:prstGeom prst="rect">
            <a:avLst/>
          </a:prstGeom>
          <a:solidFill>
            <a:srgbClr val="65AA3B">
              <a:alpha val="20000"/>
            </a:srgbClr>
          </a:solidFill>
          <a:ln w="9525">
            <a:noFill/>
            <a:miter lim="800000"/>
            <a:headEnd/>
            <a:tailEnd/>
          </a:ln>
        </p:spPr>
        <p:txBody>
          <a:bodyPr wrap="square">
            <a:spAutoFit/>
          </a:bodyPr>
          <a:lstStyle/>
          <a:p>
            <a:pPr algn="ctr"/>
            <a:r>
              <a:rPr lang="en-US" sz="2000" dirty="0"/>
              <a:t>Although Internet </a:t>
            </a:r>
            <a:r>
              <a:rPr lang="en-US" sz="2000" dirty="0" smtClean="0"/>
              <a:t>hardware </a:t>
            </a:r>
            <a:r>
              <a:rPr lang="en-US" sz="2000" dirty="0"/>
              <a:t>and </a:t>
            </a:r>
            <a:r>
              <a:rPr lang="en-US" sz="2000" dirty="0" smtClean="0"/>
              <a:t>software </a:t>
            </a:r>
            <a:r>
              <a:rPr lang="en-US" sz="2000" dirty="0"/>
              <a:t>are the most visible components, TCP/IP works behind the scenes to allow many different types of </a:t>
            </a:r>
            <a:r>
              <a:rPr lang="en-US" sz="2000" dirty="0" smtClean="0"/>
              <a:t>networks </a:t>
            </a:r>
            <a:r>
              <a:rPr lang="en-US" sz="2000" dirty="0"/>
              <a:t>and devices to join together in an immense global network. </a:t>
            </a:r>
          </a:p>
        </p:txBody>
      </p:sp>
      <p:pic>
        <p:nvPicPr>
          <p:cNvPr id="8" name="Picture 7" descr="C04.01.02.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990699" y="1371600"/>
            <a:ext cx="3696101" cy="2743200"/>
          </a:xfrm>
          <a:prstGeom prst="rect">
            <a:avLst/>
          </a:prstGeom>
        </p:spPr>
      </p:pic>
      <p:sp>
        <p:nvSpPr>
          <p:cNvPr id="7"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Kleinrock: TCP/IP and packet switching</a:t>
            </a:r>
            <a:endParaRPr lang="en-US" sz="1000" u="sng" dirty="0">
              <a:hlinkClick r:id="rId5"/>
            </a:endParaRPr>
          </a:p>
        </p:txBody>
      </p:sp>
      <p:sp>
        <p:nvSpPr>
          <p:cNvPr id="10"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Internet Technologies &gt; TCP/IP</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Content Placeholder 2"/>
          <p:cNvSpPr>
            <a:spLocks noGrp="1"/>
          </p:cNvSpPr>
          <p:nvPr>
            <p:ph sz="quarter" idx="4294967295"/>
          </p:nvPr>
        </p:nvSpPr>
        <p:spPr bwMode="auto">
          <a:xfrm>
            <a:off x="-3672" y="396607"/>
            <a:ext cx="9144000" cy="990600"/>
          </a:xfrm>
          <a:prstGeom prst="rect">
            <a:avLst/>
          </a:prstGeom>
          <a:noFill/>
          <a:ln>
            <a:miter lim="800000"/>
            <a:headEnd/>
            <a:tailEnd/>
          </a:ln>
        </p:spPr>
        <p:txBody>
          <a:bodyPr/>
          <a:lstStyle/>
          <a:p>
            <a:pPr indent="-1588" eaLnBrk="1" hangingPunct="1">
              <a:spcBef>
                <a:spcPct val="0"/>
              </a:spcBef>
              <a:buFontTx/>
              <a:buNone/>
            </a:pPr>
            <a:r>
              <a:rPr lang="en-US" sz="6600" b="1" dirty="0" smtClean="0">
                <a:solidFill>
                  <a:srgbClr val="00AFD7"/>
                </a:solidFill>
                <a:latin typeface="Calibri" charset="0"/>
              </a:rPr>
              <a:t>Web Resources</a:t>
            </a:r>
          </a:p>
        </p:txBody>
      </p:sp>
      <p:graphicFrame>
        <p:nvGraphicFramePr>
          <p:cNvPr id="8" name="Table 7"/>
          <p:cNvGraphicFramePr>
            <a:graphicFrameLocks noGrp="1"/>
          </p:cNvGraphicFramePr>
          <p:nvPr>
            <p:extLst>
              <p:ext uri="{D42A27DB-BD31-4B8C-83A1-F6EECF244321}">
                <p14:modId xmlns:p14="http://schemas.microsoft.com/office/powerpoint/2010/main" xmlns="" val="2020456833"/>
              </p:ext>
            </p:extLst>
          </p:nvPr>
        </p:nvGraphicFramePr>
        <p:xfrm>
          <a:off x="457200" y="1447800"/>
          <a:ext cx="4114800" cy="4541520"/>
        </p:xfrm>
        <a:graphic>
          <a:graphicData uri="http://schemas.openxmlformats.org/drawingml/2006/table">
            <a:tbl>
              <a:tblPr>
                <a:tableStyleId>{5C22544A-7EE6-4342-B048-85BDC9FD1C3A}</a:tableStyleId>
              </a:tblPr>
              <a:tblGrid>
                <a:gridCol w="4114800"/>
              </a:tblGrid>
              <a:tr h="0">
                <a:tc>
                  <a:txBody>
                    <a:bodyPr/>
                    <a:lstStyle/>
                    <a:p>
                      <a:r>
                        <a:rPr lang="en-US" sz="4000" b="1" kern="1200" dirty="0" smtClean="0">
                          <a:solidFill>
                            <a:srgbClr val="00AFD7"/>
                          </a:solidFill>
                          <a:latin typeface="+mj-lt"/>
                          <a:ea typeface="+mn-ea"/>
                          <a:cs typeface="+mn-cs"/>
                        </a:rPr>
                        <a:t>Terms – continued </a:t>
                      </a:r>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Geographic information systems (GIS)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Geo-tagging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Augmented reality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Online employment</a:t>
                      </a:r>
                      <a:r>
                        <a:rPr lang="en-US" sz="1800" i="1" kern="1200" baseline="0" dirty="0" smtClean="0">
                          <a:solidFill>
                            <a:schemeClr val="tx1"/>
                          </a:solidFill>
                          <a:latin typeface="+mn-lt"/>
                          <a:ea typeface="+mn-ea"/>
                          <a:cs typeface="+mn-cs"/>
                        </a:rPr>
                        <a:t> support</a:t>
                      </a:r>
                      <a:endParaRPr lang="en-US" sz="1800" i="1" kern="1200" dirty="0" smtClean="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Online music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Internet</a:t>
                      </a:r>
                      <a:r>
                        <a:rPr lang="en-US" sz="1800" i="1" kern="1200" baseline="0" dirty="0" smtClean="0">
                          <a:solidFill>
                            <a:schemeClr val="tx1"/>
                          </a:solidFill>
                          <a:latin typeface="+mn-lt"/>
                          <a:ea typeface="+mn-ea"/>
                          <a:cs typeface="+mn-cs"/>
                        </a:rPr>
                        <a:t> radio</a:t>
                      </a:r>
                      <a:endParaRPr lang="en-US" sz="1800" i="1" kern="1200" dirty="0" smtClean="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Online TV &amp; video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tx1"/>
                          </a:solidFill>
                          <a:latin typeface="+mn-lt"/>
                          <a:ea typeface="+mn-ea"/>
                          <a:cs typeface="+mn-cs"/>
                        </a:rPr>
                        <a:t>Online games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Massively multiplayer online role-</a:t>
                      </a:r>
                      <a:br>
                        <a:rPr lang="en-US" sz="1800" i="1" kern="1200" dirty="0" smtClean="0">
                          <a:solidFill>
                            <a:schemeClr val="dk1"/>
                          </a:solidFill>
                          <a:latin typeface="+mn-lt"/>
                          <a:ea typeface="+mn-ea"/>
                          <a:cs typeface="+mn-cs"/>
                        </a:rPr>
                      </a:br>
                      <a:r>
                        <a:rPr lang="en-US" sz="1800" i="1" kern="1200" dirty="0" smtClean="0">
                          <a:solidFill>
                            <a:schemeClr val="dk1"/>
                          </a:solidFill>
                          <a:latin typeface="+mn-lt"/>
                          <a:ea typeface="+mn-ea"/>
                          <a:cs typeface="+mn-cs"/>
                        </a:rPr>
                        <a:t>playing</a:t>
                      </a:r>
                      <a:r>
                        <a:rPr lang="en-US" sz="1800" i="1" kern="1200" baseline="0" dirty="0" smtClean="0">
                          <a:solidFill>
                            <a:schemeClr val="dk1"/>
                          </a:solidFill>
                          <a:latin typeface="+mn-lt"/>
                          <a:ea typeface="+mn-ea"/>
                          <a:cs typeface="+mn-cs"/>
                        </a:rPr>
                        <a:t> games (MMORPG)</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2454209367"/>
              </p:ext>
            </p:extLst>
          </p:nvPr>
        </p:nvGraphicFramePr>
        <p:xfrm>
          <a:off x="4572000" y="1630680"/>
          <a:ext cx="4114800" cy="4358640"/>
        </p:xfrm>
        <a:graphic>
          <a:graphicData uri="http://schemas.openxmlformats.org/drawingml/2006/table">
            <a:tbl>
              <a:tblPr>
                <a:tableStyleId>{5C22544A-7EE6-4342-B048-85BDC9FD1C3A}</a:tableStyleId>
              </a:tblPr>
              <a:tblGrid>
                <a:gridCol w="4114800"/>
              </a:tblGrid>
              <a:tr h="640080">
                <a:tc>
                  <a:txBody>
                    <a:bodyPr/>
                    <a:lstStyle/>
                    <a:p>
                      <a:endParaRPr lang="en-US" sz="4000" dirty="0">
                        <a:solidFill>
                          <a:srgbClr val="000000"/>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rgbClr val="000000"/>
                          </a:solidFill>
                          <a:latin typeface="+mn-lt"/>
                          <a:ea typeface="+mn-ea"/>
                          <a:cs typeface="+mn-cs"/>
                        </a:rPr>
                        <a:t>Social media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Blogs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Wiki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Crowdsourcing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Social networking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Micro-blogging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Media sharing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Folksonomy/collaborative</a:t>
                      </a:r>
                      <a:r>
                        <a:rPr lang="en-US" sz="1800" i="1" kern="1200" baseline="0" dirty="0" smtClean="0">
                          <a:solidFill>
                            <a:schemeClr val="dk1"/>
                          </a:solidFill>
                          <a:latin typeface="+mn-lt"/>
                          <a:ea typeface="+mn-ea"/>
                          <a:cs typeface="+mn-cs"/>
                        </a:rPr>
                        <a:t> tagging</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Tag cloud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Social bookmarking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 Placeholder 5"/>
          <p:cNvSpPr txBox="1">
            <a:spLocks/>
          </p:cNvSpPr>
          <p:nvPr/>
        </p:nvSpPr>
        <p:spPr bwMode="auto">
          <a:xfrm>
            <a:off x="457200" y="6248400"/>
            <a:ext cx="7543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Web Resources &gt; See your eBook for more information about these terms</a:t>
            </a:r>
          </a:p>
        </p:txBody>
      </p:sp>
    </p:spTree>
    <p:extLst>
      <p:ext uri="{BB962C8B-B14F-4D97-AF65-F5344CB8AC3E}">
        <p14:creationId xmlns:p14="http://schemas.microsoft.com/office/powerpoint/2010/main" xmlns="" val="465912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7663" eaLnBrk="1" hangingPunct="1"/>
            <a:r>
              <a:rPr lang="en-US" sz="4000" dirty="0" smtClean="0"/>
              <a:t>Internet Service Provider (ISP)</a:t>
            </a:r>
          </a:p>
        </p:txBody>
      </p:sp>
      <p:sp>
        <p:nvSpPr>
          <p:cNvPr id="32773" name="Rectangle 5"/>
          <p:cNvSpPr>
            <a:spLocks noGrp="1" noChangeArrowheads="1"/>
          </p:cNvSpPr>
          <p:nvPr>
            <p:ph type="body" sz="half" idx="4294967295"/>
          </p:nvPr>
        </p:nvSpPr>
        <p:spPr bwMode="auto">
          <a:xfrm>
            <a:off x="457200" y="1371600"/>
            <a:ext cx="8229600" cy="838200"/>
          </a:xfrm>
          <a:prstGeom prst="rect">
            <a:avLst/>
          </a:prstGeom>
          <a:noFill/>
          <a:ln>
            <a:miter lim="800000"/>
            <a:headEnd/>
            <a:tailEnd/>
          </a:ln>
        </p:spPr>
        <p:txBody>
          <a:bodyPr/>
          <a:lstStyle/>
          <a:p>
            <a:pPr marL="0" indent="0">
              <a:buNone/>
            </a:pPr>
            <a:r>
              <a:rPr lang="en-US" sz="2000" dirty="0"/>
              <a:t>A company that provides individuals and organizations with access to the Internet is called an </a:t>
            </a:r>
            <a:r>
              <a:rPr lang="en-US" sz="2000" b="1" dirty="0"/>
              <a:t>Internet service provider (ISP</a:t>
            </a:r>
            <a:r>
              <a:rPr lang="en-US" sz="2000" b="1" dirty="0" smtClean="0"/>
              <a:t>)</a:t>
            </a:r>
            <a:r>
              <a:rPr lang="en-US" sz="2000" dirty="0" smtClean="0"/>
              <a:t>.</a:t>
            </a:r>
            <a:endParaRPr lang="en-US" sz="2000" dirty="0"/>
          </a:p>
        </p:txBody>
      </p:sp>
      <p:pic>
        <p:nvPicPr>
          <p:cNvPr id="6" name="Content Placeholder 5" descr="C01.01.04_HI-RES_A2A0G9.jpg"/>
          <p:cNvPicPr>
            <a:picLocks noGrp="1" noChangeAspect="1"/>
          </p:cNvPicPr>
          <p:nvPr>
            <p:ph sz="half" idx="4294967295"/>
          </p:nvPr>
        </p:nvPicPr>
        <p:blipFill>
          <a:blip r:embed="rId3" cstate="email">
            <a:extLst>
              <a:ext uri="{28A0092B-C50C-407E-A947-70E740481C1C}">
                <a14:useLocalDpi xmlns:a14="http://schemas.microsoft.com/office/drawing/2010/main" xmlns=""/>
              </a:ext>
            </a:extLst>
          </a:blip>
          <a:srcRect/>
          <a:stretch>
            <a:fillRect/>
          </a:stretch>
        </p:blipFill>
        <p:spPr bwMode="auto">
          <a:xfrm>
            <a:off x="457200" y="2313232"/>
            <a:ext cx="3566160" cy="2375139"/>
          </a:xfrm>
          <a:prstGeom prst="rect">
            <a:avLst/>
          </a:prstGeom>
          <a:noFill/>
          <a:ln>
            <a:miter lim="800000"/>
            <a:headEnd/>
            <a:tailEnd/>
          </a:ln>
        </p:spPr>
      </p:pic>
      <p:sp>
        <p:nvSpPr>
          <p:cNvPr id="22536" name="TextBox 7"/>
          <p:cNvSpPr txBox="1">
            <a:spLocks noChangeArrowheads="1"/>
          </p:cNvSpPr>
          <p:nvPr/>
        </p:nvSpPr>
        <p:spPr bwMode="auto">
          <a:xfrm>
            <a:off x="457200" y="4791803"/>
            <a:ext cx="8229600" cy="1015663"/>
          </a:xfrm>
          <a:prstGeom prst="rect">
            <a:avLst/>
          </a:prstGeom>
          <a:solidFill>
            <a:srgbClr val="D2EAC4"/>
          </a:solidFill>
          <a:ln w="9525">
            <a:noFill/>
            <a:miter lim="800000"/>
            <a:headEnd/>
            <a:tailEnd/>
          </a:ln>
        </p:spPr>
        <p:txBody>
          <a:bodyPr wrap="square">
            <a:spAutoFit/>
          </a:bodyPr>
          <a:lstStyle/>
          <a:p>
            <a:pPr algn="ctr"/>
            <a:r>
              <a:rPr lang="en-US" sz="2000" dirty="0"/>
              <a:t>ISPs work as liaisons between </a:t>
            </a:r>
            <a:r>
              <a:rPr lang="en-US" sz="2000" dirty="0" smtClean="0"/>
              <a:t>Internet </a:t>
            </a:r>
            <a:r>
              <a:rPr lang="en-US" sz="2000" dirty="0"/>
              <a:t>users and the </a:t>
            </a:r>
            <a:r>
              <a:rPr lang="en-US" sz="2000" dirty="0" smtClean="0"/>
              <a:t>telecommunications </a:t>
            </a:r>
            <a:r>
              <a:rPr lang="en-US" sz="2000" dirty="0"/>
              <a:t>companies that own the </a:t>
            </a:r>
            <a:r>
              <a:rPr lang="en-US" sz="2000" dirty="0" smtClean="0"/>
              <a:t>Internet backbones, providing </a:t>
            </a:r>
            <a:r>
              <a:rPr lang="en-US" sz="2000" dirty="0"/>
              <a:t>a variety of services at varying monthly rates. </a:t>
            </a:r>
          </a:p>
        </p:txBody>
      </p:sp>
      <p:sp>
        <p:nvSpPr>
          <p:cNvPr id="10"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Internet Technologies &gt; Internet Service Provider (ISP)</a:t>
            </a:r>
          </a:p>
        </p:txBody>
      </p:sp>
      <p:pic>
        <p:nvPicPr>
          <p:cNvPr id="4098" name="Picture 2" descr="G:\Pages\Images\C04.01.04b_krtpluggedinphotos004445.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5120640" y="2355495"/>
            <a:ext cx="3566160" cy="229061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title" idx="4294967295"/>
          </p:nvPr>
        </p:nvSpPr>
        <p:spPr bwMode="auto">
          <a:xfrm>
            <a:off x="0" y="381000"/>
            <a:ext cx="8686800" cy="715962"/>
          </a:xfrm>
          <a:prstGeom prst="rect">
            <a:avLst/>
          </a:prstGeom>
          <a:noFill/>
          <a:ln>
            <a:miter lim="800000"/>
            <a:headEnd/>
            <a:tailEnd/>
          </a:ln>
        </p:spPr>
        <p:txBody>
          <a:bodyPr/>
          <a:lstStyle/>
          <a:p>
            <a:pPr marL="347663" eaLnBrk="1" hangingPunct="1"/>
            <a:r>
              <a:rPr lang="en-US" sz="4000" dirty="0" smtClean="0"/>
              <a:t>Client/Server</a:t>
            </a:r>
          </a:p>
        </p:txBody>
      </p:sp>
      <p:sp>
        <p:nvSpPr>
          <p:cNvPr id="32773" name="Rectangle 5"/>
          <p:cNvSpPr>
            <a:spLocks noGrp="1" noChangeArrowheads="1"/>
          </p:cNvSpPr>
          <p:nvPr>
            <p:ph type="body" sz="half" idx="4294967295"/>
          </p:nvPr>
        </p:nvSpPr>
        <p:spPr bwMode="auto">
          <a:xfrm>
            <a:off x="457200" y="1143000"/>
            <a:ext cx="8229599" cy="1066800"/>
          </a:xfrm>
          <a:prstGeom prst="rect">
            <a:avLst/>
          </a:prstGeom>
          <a:ln>
            <a:miter lim="800000"/>
            <a:headEnd/>
            <a:tailEnd/>
          </a:ln>
        </p:spPr>
        <p:txBody>
          <a:bodyPr/>
          <a:lstStyle/>
          <a:p>
            <a:pPr marL="0" indent="0">
              <a:buNone/>
            </a:pPr>
            <a:r>
              <a:rPr lang="en-US" sz="2000" b="1" dirty="0"/>
              <a:t>Client/server</a:t>
            </a:r>
            <a:r>
              <a:rPr lang="en-US" sz="2000" dirty="0"/>
              <a:t> is a network architecture in which one computer or program (the client) makes a service request from another computer or program (the server), which provides the service</a:t>
            </a:r>
            <a:r>
              <a:rPr lang="en-US" sz="2000" dirty="0" smtClean="0"/>
              <a:t>.</a:t>
            </a:r>
            <a:endParaRPr lang="en-US" sz="2000"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212079" y="2447462"/>
            <a:ext cx="3474720" cy="3239940"/>
          </a:xfrm>
          <a:prstGeom prst="rect">
            <a:avLst/>
          </a:prstGeom>
          <a:noFill/>
          <a:ln w="9525">
            <a:miter lim="800000"/>
            <a:headEnd/>
            <a:tailEnd/>
          </a:ln>
          <a:effectLst/>
        </p:spPr>
      </p:pic>
      <p:sp>
        <p:nvSpPr>
          <p:cNvPr id="9"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Internet Technologies &gt; Client/Server</a:t>
            </a:r>
          </a:p>
        </p:txBody>
      </p:sp>
      <p:pic>
        <p:nvPicPr>
          <p:cNvPr id="5123" name="Picture 3" descr="G:\Pages\Images\C04.01.05a_zumaamericas476198.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80646" y="2543432"/>
            <a:ext cx="4572000" cy="304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Grp="1" noChangeArrowheads="1"/>
          </p:cNvSpPr>
          <p:nvPr>
            <p:ph type="title" idx="4294967295"/>
          </p:nvPr>
        </p:nvSpPr>
        <p:spPr bwMode="auto">
          <a:xfrm>
            <a:off x="10886" y="457200"/>
            <a:ext cx="8686800" cy="715962"/>
          </a:xfrm>
          <a:prstGeom prst="rect">
            <a:avLst/>
          </a:prstGeom>
          <a:noFill/>
          <a:ln>
            <a:miter lim="800000"/>
            <a:headEnd/>
            <a:tailEnd/>
          </a:ln>
        </p:spPr>
        <p:txBody>
          <a:bodyPr/>
          <a:lstStyle/>
          <a:p>
            <a:pPr marL="347663" eaLnBrk="1" hangingPunct="1"/>
            <a:r>
              <a:rPr lang="en-US" sz="4000" dirty="0" smtClean="0"/>
              <a:t>Peer-to-Peer (P2P)</a:t>
            </a:r>
          </a:p>
        </p:txBody>
      </p:sp>
      <p:sp>
        <p:nvSpPr>
          <p:cNvPr id="32773" name="Rectangle 5"/>
          <p:cNvSpPr>
            <a:spLocks noGrp="1" noChangeArrowheads="1"/>
          </p:cNvSpPr>
          <p:nvPr>
            <p:ph type="body" sz="half" idx="4294967295"/>
          </p:nvPr>
        </p:nvSpPr>
        <p:spPr bwMode="auto">
          <a:xfrm>
            <a:off x="457200" y="1295400"/>
            <a:ext cx="8229601" cy="1066800"/>
          </a:xfrm>
          <a:prstGeom prst="rect">
            <a:avLst/>
          </a:prstGeom>
          <a:ln>
            <a:miter lim="800000"/>
            <a:headEnd/>
            <a:tailEnd/>
          </a:ln>
        </p:spPr>
        <p:txBody>
          <a:bodyPr/>
          <a:lstStyle/>
          <a:p>
            <a:pPr marL="0" indent="0">
              <a:buNone/>
            </a:pPr>
            <a:r>
              <a:rPr lang="en-US" sz="2000" b="1" dirty="0"/>
              <a:t>Peer-to-peer (P2P)</a:t>
            </a:r>
            <a:r>
              <a:rPr lang="en-US" sz="2000" dirty="0"/>
              <a:t> is a network architecture that does not utilize a central server but facilitates communication directly between clients with computers acting as both client and server</a:t>
            </a:r>
            <a:r>
              <a:rPr lang="en-US" sz="2000" dirty="0" smtClean="0"/>
              <a:t>.</a:t>
            </a:r>
            <a:endParaRPr lang="en-US" sz="2000"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177986" y="2618563"/>
            <a:ext cx="3474720" cy="2980750"/>
          </a:xfrm>
          <a:prstGeom prst="rect">
            <a:avLst/>
          </a:prstGeom>
          <a:noFill/>
          <a:ln w="9525">
            <a:miter lim="800000"/>
            <a:headEnd/>
            <a:tailEnd/>
          </a:ln>
          <a:effectLst/>
        </p:spPr>
      </p:pic>
      <p:sp>
        <p:nvSpPr>
          <p:cNvPr id="9"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Internet Technologies &gt; Peer-to-Peer (P2P)</a:t>
            </a:r>
          </a:p>
        </p:txBody>
      </p:sp>
      <p:pic>
        <p:nvPicPr>
          <p:cNvPr id="6146" name="Picture 2" descr="G:\Pages\Images\C04.01.06a_AT8CWE.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98231" y="2536648"/>
            <a:ext cx="4572000" cy="314458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4"/>
          <p:cNvSpPr>
            <a:spLocks noGrp="1" noChangeArrowheads="1"/>
          </p:cNvSpPr>
          <p:nvPr>
            <p:ph type="title" idx="4294967295"/>
          </p:nvPr>
        </p:nvSpPr>
        <p:spPr bwMode="auto">
          <a:xfrm>
            <a:off x="-1" y="457200"/>
            <a:ext cx="8665029" cy="715962"/>
          </a:xfrm>
          <a:prstGeom prst="rect">
            <a:avLst/>
          </a:prstGeom>
          <a:noFill/>
          <a:ln>
            <a:miter lim="800000"/>
            <a:headEnd/>
            <a:tailEnd/>
          </a:ln>
        </p:spPr>
        <p:txBody>
          <a:bodyPr/>
          <a:lstStyle/>
          <a:p>
            <a:pPr marL="347663" eaLnBrk="1" hangingPunct="1"/>
            <a:r>
              <a:rPr lang="en-US" sz="4000" dirty="0" smtClean="0"/>
              <a:t>Router</a:t>
            </a:r>
          </a:p>
        </p:txBody>
      </p:sp>
      <p:sp>
        <p:nvSpPr>
          <p:cNvPr id="32773" name="Rectangle 5"/>
          <p:cNvSpPr>
            <a:spLocks noGrp="1" noChangeArrowheads="1"/>
          </p:cNvSpPr>
          <p:nvPr>
            <p:ph type="body" sz="half" idx="4294967295"/>
          </p:nvPr>
        </p:nvSpPr>
        <p:spPr bwMode="auto">
          <a:xfrm>
            <a:off x="5029200" y="1219200"/>
            <a:ext cx="3657600" cy="1752600"/>
          </a:xfrm>
          <a:prstGeom prst="rect">
            <a:avLst/>
          </a:prstGeom>
          <a:noFill/>
          <a:ln>
            <a:miter lim="800000"/>
            <a:headEnd/>
            <a:tailEnd/>
          </a:ln>
        </p:spPr>
        <p:txBody>
          <a:bodyPr/>
          <a:lstStyle/>
          <a:p>
            <a:pPr marL="0" indent="0">
              <a:spcBef>
                <a:spcPts val="0"/>
              </a:spcBef>
              <a:buNone/>
            </a:pPr>
            <a:r>
              <a:rPr lang="en-US" sz="2000" dirty="0"/>
              <a:t>A </a:t>
            </a:r>
            <a:r>
              <a:rPr lang="en-US" sz="2000" b="1" dirty="0"/>
              <a:t>router</a:t>
            </a:r>
            <a:r>
              <a:rPr lang="en-US" sz="2000" dirty="0"/>
              <a:t> is a network device that manages network traffic by evaluating messages and routing them over the fastest path to their destination</a:t>
            </a:r>
            <a:r>
              <a:rPr lang="en-US" sz="2000" dirty="0" smtClean="0"/>
              <a:t>.</a:t>
            </a:r>
          </a:p>
          <a:p>
            <a:pPr marL="0" indent="0">
              <a:spcBef>
                <a:spcPts val="0"/>
              </a:spcBef>
              <a:buNone/>
            </a:pPr>
            <a:endParaRPr lang="en-US" dirty="0" smtClean="0"/>
          </a:p>
          <a:p>
            <a:pPr marL="3175" indent="4763" eaLnBrk="1" hangingPunct="1">
              <a:buFontTx/>
              <a:buNone/>
            </a:pPr>
            <a:endParaRPr lang="en-US" dirty="0" smtClean="0"/>
          </a:p>
        </p:txBody>
      </p:sp>
      <p:sp>
        <p:nvSpPr>
          <p:cNvPr id="28679" name="Rectangle 13"/>
          <p:cNvSpPr>
            <a:spLocks noChangeArrowheads="1"/>
          </p:cNvSpPr>
          <p:nvPr/>
        </p:nvSpPr>
        <p:spPr bwMode="auto">
          <a:xfrm>
            <a:off x="5029200" y="3200400"/>
            <a:ext cx="3657600" cy="2246769"/>
          </a:xfrm>
          <a:prstGeom prst="rect">
            <a:avLst/>
          </a:prstGeom>
          <a:solidFill>
            <a:srgbClr val="65AA3B">
              <a:alpha val="20000"/>
            </a:srgbClr>
          </a:solidFill>
          <a:ln w="9525">
            <a:noFill/>
            <a:miter lim="800000"/>
            <a:headEnd/>
            <a:tailEnd/>
          </a:ln>
        </p:spPr>
        <p:txBody>
          <a:bodyPr wrap="square">
            <a:spAutoFit/>
          </a:bodyPr>
          <a:lstStyle/>
          <a:p>
            <a:pPr algn="ctr"/>
            <a:r>
              <a:rPr lang="en-US" sz="2000" dirty="0"/>
              <a:t>Each packet makes its way across the Internet by traveling from router to router, each router examining incoming data packets and intelligently sending them toward their destination. </a:t>
            </a:r>
          </a:p>
        </p:txBody>
      </p:sp>
      <p:pic>
        <p:nvPicPr>
          <p:cNvPr id="8" name="Picture 7" descr="C04.01.06.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7200" y="1905000"/>
            <a:ext cx="4419600" cy="3050382"/>
          </a:xfrm>
          <a:prstGeom prst="rect">
            <a:avLst/>
          </a:prstGeom>
        </p:spPr>
      </p:pic>
      <p:sp>
        <p:nvSpPr>
          <p:cNvPr id="7"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How the Internet Works in 5 Minutes</a:t>
            </a:r>
            <a:endParaRPr lang="en-US" sz="1000" u="sng" dirty="0">
              <a:hlinkClick r:id="rId5"/>
            </a:endParaRPr>
          </a:p>
        </p:txBody>
      </p:sp>
      <p:sp>
        <p:nvSpPr>
          <p:cNvPr id="10"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Internet &gt; Internet Technologies &gt; Router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T3_Theme1">
  <a:themeElements>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T3_Theme1">
      <a:majorFont>
        <a:latin typeface="Calibri"/>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T3_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T3_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T3_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T3_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T3_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T3_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T3_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T3_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T3_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T3_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T3_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11768</TotalTime>
  <Words>3053</Words>
  <Application>Microsoft Office PowerPoint</Application>
  <PresentationFormat>On-screen Show (4:3)</PresentationFormat>
  <Paragraphs>420</Paragraphs>
  <Slides>50</Slides>
  <Notes>50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1_CT3_Theme1</vt:lpstr>
      <vt:lpstr>Image</vt:lpstr>
      <vt:lpstr>Slide 1</vt:lpstr>
      <vt:lpstr>Slide 2</vt:lpstr>
      <vt:lpstr>Internet History</vt:lpstr>
      <vt:lpstr>Internet Backbone</vt:lpstr>
      <vt:lpstr>TCP/IP</vt:lpstr>
      <vt:lpstr>Internet Service Provider (ISP)</vt:lpstr>
      <vt:lpstr>Client/Server</vt:lpstr>
      <vt:lpstr>Peer-to-Peer (P2P)</vt:lpstr>
      <vt:lpstr>Router</vt:lpstr>
      <vt:lpstr>Domain Name System (DNS)</vt:lpstr>
      <vt:lpstr>Port</vt:lpstr>
      <vt:lpstr>Voice over IP (VoIP)</vt:lpstr>
      <vt:lpstr>Internet2</vt:lpstr>
      <vt:lpstr>Slide 14</vt:lpstr>
      <vt:lpstr>Slide 15</vt:lpstr>
      <vt:lpstr>Slide 16</vt:lpstr>
      <vt:lpstr>Web Browser</vt:lpstr>
      <vt:lpstr>Web Server</vt:lpstr>
      <vt:lpstr>Uniform Resource Locator (URL)</vt:lpstr>
      <vt:lpstr>Hypertext Markup Language (HTML)</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Course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dc:title>
  <dc:subject>Internet Technologies</dc:subject>
  <dc:creator>Brenda Jacobsen</dc:creator>
  <cp:keywords>TCP,Backbone, Web, Web Applications,Browser, Server, URL,XML,CSS, Cookie, Plug-in, Portal, Search Engine, Internet Communications, News, Information, Education Travel, Employment Support, Online TV and Video, Online Games, Web 2.0, Web 3.0</cp:keywords>
  <cp:lastModifiedBy>Ang</cp:lastModifiedBy>
  <cp:revision>271</cp:revision>
  <dcterms:created xsi:type="dcterms:W3CDTF">2011-02-18T20:58:27Z</dcterms:created>
  <dcterms:modified xsi:type="dcterms:W3CDTF">2013-06-14T18:44:43Z</dcterms:modified>
</cp:coreProperties>
</file>