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</p:sldMasterIdLst>
  <p:notesMasterIdLst>
    <p:notesMasterId r:id="rId34"/>
  </p:notesMasterIdLst>
  <p:handoutMasterIdLst>
    <p:handoutMasterId r:id="rId35"/>
  </p:handoutMasterIdLst>
  <p:sldIdLst>
    <p:sldId id="292" r:id="rId2"/>
    <p:sldId id="301" r:id="rId3"/>
    <p:sldId id="265" r:id="rId4"/>
    <p:sldId id="311" r:id="rId5"/>
    <p:sldId id="257" r:id="rId6"/>
    <p:sldId id="266" r:id="rId7"/>
    <p:sldId id="267" r:id="rId8"/>
    <p:sldId id="269" r:id="rId9"/>
    <p:sldId id="277" r:id="rId10"/>
    <p:sldId id="302" r:id="rId11"/>
    <p:sldId id="303" r:id="rId12"/>
    <p:sldId id="318" r:id="rId13"/>
    <p:sldId id="294" r:id="rId14"/>
    <p:sldId id="279" r:id="rId15"/>
    <p:sldId id="296" r:id="rId16"/>
    <p:sldId id="297" r:id="rId17"/>
    <p:sldId id="298" r:id="rId18"/>
    <p:sldId id="304" r:id="rId19"/>
    <p:sldId id="305" r:id="rId20"/>
    <p:sldId id="319" r:id="rId21"/>
    <p:sldId id="306" r:id="rId22"/>
    <p:sldId id="307" r:id="rId23"/>
    <p:sldId id="313" r:id="rId24"/>
    <p:sldId id="314" r:id="rId25"/>
    <p:sldId id="308" r:id="rId26"/>
    <p:sldId id="309" r:id="rId27"/>
    <p:sldId id="315" r:id="rId28"/>
    <p:sldId id="316" r:id="rId29"/>
    <p:sldId id="310" r:id="rId30"/>
    <p:sldId id="317" r:id="rId31"/>
    <p:sldId id="320" r:id="rId32"/>
    <p:sldId id="321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5AA3B"/>
    <a:srgbClr val="E5F8D4"/>
    <a:srgbClr val="D1FECE"/>
    <a:srgbClr val="D4F8E3"/>
    <a:srgbClr val="DFF6CA"/>
    <a:srgbClr val="CAF0A8"/>
    <a:srgbClr val="D4ECBA"/>
    <a:srgbClr val="00AF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35" autoAdjust="0"/>
    <p:restoredTop sz="94660" autoAdjust="0"/>
  </p:normalViewPr>
  <p:slideViewPr>
    <p:cSldViewPr>
      <p:cViewPr varScale="1">
        <p:scale>
          <a:sx n="79" d="100"/>
          <a:sy n="79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9E11F-AE12-4750-B4E3-94476203204F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87E79-35C2-44E3-9FCB-5E3028A848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607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B3282C-D3C0-4D7D-9A95-A5DF284B3A3E}" type="datetime1">
              <a:rPr lang="en-US"/>
              <a:pPr/>
              <a:t>4/10/2013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EE0E6E-F852-47A6-BFB2-D4E06C42E4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7348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A84923-EAD2-4097-835A-7660D59E43B6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4E3246-4986-4DE6-8124-381001CCCA5C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E80B8B-BFA5-436E-B7D9-0E2CAE243171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9458F-972F-4674-87F8-E77A3775503E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75685E-D67E-4DB2-B09F-D92BE5050C59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07CBA4-A8E0-48F0-99CB-1BBE2AD390D2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2EBD7F-D53C-42BB-951E-A9233466F8BB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88A76-5D04-438E-9EE9-9E359885F3E8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C91585-0903-4088-8502-9F9668EA6E8C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E4ED85-F08A-43D8-981B-D71E04360FDC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CD90DB-D64A-4D8E-949B-F7D395C98FDC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9458F-972F-4674-87F8-E77A3775503E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75685E-D67E-4DB2-B09F-D92BE5050C59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FEA2C9-F0F5-43DB-898F-3E8183D886C4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DE4EA1-CBAB-41F7-B976-57687F934895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82A296-8F6B-48A3-BB6B-5AEA79F9C7AB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73D294-7440-4227-9354-3693C876406A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B975A-1D39-4DC3-9FAD-4ACB04264867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5FEECB-AC2D-4A8C-A92E-3A5609C1506A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1FC745-B081-4A44-B38C-7AB78BB97EC3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C6E0DA-7815-4373-B5D2-8B43ED9673C7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8E61F0-62BD-473F-AB65-2375825F3C65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F9DA0-C88E-4A4D-8D77-3715F8232CF9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8E61F0-62BD-473F-AB65-2375825F3C65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FEA2C9-F0F5-43DB-898F-3E8183D886C4}" type="slidenum">
              <a:rPr lang="en-US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FEA2C9-F0F5-43DB-898F-3E8183D886C4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942007-D858-4D6C-BF31-B26EE71594B9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519418-7886-4BC7-87A5-9E05217DEB9F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DFAC56-F31E-44B8-A5DD-1F198683877F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E161AA-0CBC-48E4-923C-273B88419C6B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EDE608-599D-471D-9D24-5D8B0F9AF618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E91325-831A-431A-B1C8-235EDBA4D6C7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62533" name="Image" r:id="rId3" imgW="13714286" imgH="8584127" progId="">
              <p:embed/>
            </p:oleObj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62534" name="Image" r:id="rId4" imgW="13714286" imgH="1320635" progId="">
              <p:embed/>
            </p:oleObj>
          </a:graphicData>
        </a:graphic>
      </p:graphicFrame>
      <p:pic>
        <p:nvPicPr>
          <p:cNvPr id="11" name="Picture 8" descr="EmergeGreen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914400" y="2819400"/>
            <a:ext cx="7315200" cy="990600"/>
          </a:xfrm>
          <a:prstGeom prst="rect">
            <a:avLst/>
          </a:prstGeom>
        </p:spPr>
        <p:txBody>
          <a:bodyPr/>
          <a:lstStyle>
            <a:lvl1pPr>
              <a:buNone/>
              <a:defRPr sz="1800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457200"/>
            <a:ext cx="5029200" cy="2362200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6600" b="1" dirty="0" smtClean="0">
                <a:solidFill>
                  <a:srgbClr val="00AFD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>
          <a:xfrm>
            <a:off x="2057400" y="4191000"/>
            <a:ext cx="2819400" cy="685800"/>
          </a:xfrm>
          <a:prstGeom prst="rect">
            <a:avLst/>
          </a:prstGeom>
        </p:spPr>
        <p:txBody>
          <a:bodyPr/>
          <a:lstStyle>
            <a:lvl1pPr indent="-182880" algn="l">
              <a:def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5791200" y="609600"/>
            <a:ext cx="2971800" cy="2209800"/>
          </a:xfrm>
          <a:prstGeom prst="rect">
            <a:avLst/>
          </a:prstGeom>
          <a:effectLst>
            <a:outerShdw blurRad="50800" dist="1016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457200" y="6324600"/>
            <a:ext cx="5334000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100" kern="1200" smtClean="0">
                <a:solidFill>
                  <a:srgbClr val="65AA3B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lang="en-US" sz="1100" kern="1200" smtClean="0">
                <a:solidFill>
                  <a:srgbClr val="65AA3B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en-US" sz="1100" kern="1200" smtClean="0">
                <a:solidFill>
                  <a:srgbClr val="65AA3B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en-US" sz="1100" kern="1200" smtClean="0">
                <a:solidFill>
                  <a:srgbClr val="65AA3B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en-US" sz="1100" kern="1200" dirty="0" smtClean="0">
                <a:solidFill>
                  <a:srgbClr val="65AA3B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6"/>
          </p:nvPr>
        </p:nvSpPr>
        <p:spPr>
          <a:xfrm>
            <a:off x="5105400" y="4191000"/>
            <a:ext cx="2819400" cy="685800"/>
          </a:xfrm>
          <a:prstGeom prst="rect">
            <a:avLst/>
          </a:prstGeom>
        </p:spPr>
        <p:txBody>
          <a:bodyPr/>
          <a:lstStyle>
            <a:lvl1pPr indent="-182880" algn="l">
              <a:def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Arial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lJx6cF-H__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P5LUXjMIQd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YzK_Dy7J7S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9eMWG3fwiE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GMoxb79FxQk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rjCmLJtITK4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YZyNZUSo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yamaha.com/musicproductio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_d6KuiuteI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://www.yamaha.com/musicproduct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5oIoyhu-7R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://www.yamaha.com/musicproduc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hyperlink" Target="http://www.yamaha.com/musicproductio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outu.be/zsIJUiTlrGI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HP1iBvsNXR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2PrzGiGT2d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www.youtube.com/verify_age?next_url=/watch?v=RjvGaSkvlD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azzPh22vycc" TargetMode="Externa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3o6pcbhylmQ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-td7YT-Pums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kp8vL70Jap4" TargetMode="Externa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uSRIc-sEgP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YIkMaQJSyP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xHskw8-WEj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bLSMn0cNWA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zx677CceBA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OACz9pl4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www.yamaha.com/musicprodu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600200"/>
            <a:ext cx="36576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i="1" dirty="0">
                <a:latin typeface="+mn-lt"/>
                <a:ea typeface="+mn-ea"/>
                <a:cs typeface="+mn-cs"/>
              </a:rPr>
              <a:t>… refers to the tangible parts of a computer or digital device, and typically includes support for processing, storage, input, and output.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 i="1" dirty="0" smtClean="0"/>
          </a:p>
        </p:txBody>
      </p:sp>
      <p:sp>
        <p:nvSpPr>
          <p:cNvPr id="410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Hardware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4970666"/>
              </p:ext>
            </p:extLst>
          </p:nvPr>
        </p:nvGraphicFramePr>
        <p:xfrm>
          <a:off x="381000" y="4680744"/>
          <a:ext cx="25146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Processing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Storage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Input/Output (I/O)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850776" y="4041278"/>
            <a:ext cx="5969000" cy="1631216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By learning about </a:t>
            </a:r>
            <a:r>
              <a:rPr lang="en-US" sz="2000" dirty="0" smtClean="0"/>
              <a:t>these underlying </a:t>
            </a:r>
            <a:r>
              <a:rPr lang="en-US" sz="2000" dirty="0"/>
              <a:t>processes and </a:t>
            </a:r>
            <a:r>
              <a:rPr lang="en-US" sz="2000" dirty="0" smtClean="0"/>
              <a:t>their components</a:t>
            </a:r>
            <a:r>
              <a:rPr lang="en-US" sz="2000" dirty="0"/>
              <a:t>, you </a:t>
            </a:r>
            <a:r>
              <a:rPr lang="en-US" sz="2000" dirty="0" smtClean="0"/>
              <a:t>can develop </a:t>
            </a:r>
            <a:r>
              <a:rPr lang="en-US" sz="2000" dirty="0"/>
              <a:t>a better understanding of what computing devices are capable of and how you can </a:t>
            </a:r>
            <a:r>
              <a:rPr lang="en-US" sz="2000" dirty="0" smtClean="0"/>
              <a:t>benefit from those capabilities. </a:t>
            </a:r>
            <a:endParaRPr lang="en-US" sz="2000" dirty="0"/>
          </a:p>
        </p:txBody>
      </p:sp>
      <p:pic>
        <p:nvPicPr>
          <p:cNvPr id="63490" name="Picture 2" descr="G:\Pages\Images\02 HardwareImages\C02.00.00_110680694 siz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1066800"/>
            <a:ext cx="4114800" cy="2745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Jonathan Ive explaining Unibody-Design</a:t>
            </a:r>
            <a:endParaRPr lang="en-US" sz="1000" u="sng" dirty="0">
              <a:hlinkClick r:id="rId5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Bus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371600"/>
            <a:ext cx="8229599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bus</a:t>
            </a:r>
            <a:r>
              <a:rPr lang="en-US" sz="2000" dirty="0">
                <a:latin typeface="+mn-lt"/>
              </a:rPr>
              <a:t> is a subsystem on the motherboard that transfers data among system components</a:t>
            </a:r>
            <a:r>
              <a:rPr lang="en-US" sz="2000" dirty="0" smtClean="0">
                <a:latin typeface="+mn-lt"/>
              </a:rPr>
              <a:t>.</a:t>
            </a:r>
          </a:p>
        </p:txBody>
      </p:sp>
      <p:pic>
        <p:nvPicPr>
          <p:cNvPr id="6" name="Content Placeholder 5" descr="C01.01.05a_HI-RES_iStock_04588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497931"/>
            <a:ext cx="3886200" cy="27765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665537" cy="3810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Bus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Machine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Cycle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400800" y="2305050"/>
            <a:ext cx="2286000" cy="224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175" indent="4763" eaLnBrk="1" hangingPunct="1">
              <a:buFontTx/>
              <a:buNone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machine cycle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provides a CPU with an </a:t>
            </a:r>
            <a:r>
              <a:rPr lang="en-US" sz="2000" dirty="0">
                <a:latin typeface="+mn-lt"/>
              </a:rPr>
              <a:t>orderly method of processing software instructions.</a:t>
            </a:r>
            <a:endParaRPr lang="en-US" sz="2000" dirty="0" smtClean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61269"/>
            <a:ext cx="5715000" cy="43354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Machine Cycle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533400"/>
            <a:ext cx="91440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1588" algn="l">
              <a:defRPr/>
            </a:pPr>
            <a:r>
              <a:rPr dirty="0">
                <a:latin typeface="Calibri" charset="0"/>
              </a:rPr>
              <a:t>Processing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5310677"/>
              </p:ext>
            </p:extLst>
          </p:nvPr>
        </p:nvGraphicFramePr>
        <p:xfrm>
          <a:off x="323022" y="1463040"/>
          <a:ext cx="2743200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Transistor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Integrated Circuit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Microchips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(chips)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Central Processing Unit (CPU)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unit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Arithmetic/logic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unit (ALU)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8496817"/>
              </p:ext>
            </p:extLst>
          </p:nvPr>
        </p:nvGraphicFramePr>
        <p:xfrm>
          <a:off x="3124200" y="1371600"/>
          <a:ext cx="2627244" cy="463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7244"/>
              </a:tblGrid>
              <a:tr h="608798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634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634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Cache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634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Clock speed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634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Multicore Processor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634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Moore’s Law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634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High-k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materials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634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Optical computing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634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Optical processors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859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Three-dimensional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processing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634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Quantum computing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1215263"/>
              </p:ext>
            </p:extLst>
          </p:nvPr>
        </p:nvGraphicFramePr>
        <p:xfrm>
          <a:off x="5961822" y="1005840"/>
          <a:ext cx="2683565" cy="499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3565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Qubit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DNA computing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Multiprocessing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Parallel processing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Massive parallel processing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Motherboard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 side bus (FSB)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PCI bus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LPC bus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Machine Cycle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7772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See your eBook for more information about these terms</a:t>
            </a:r>
          </a:p>
        </p:txBody>
      </p:sp>
    </p:spTree>
    <p:extLst>
      <p:ext uri="{BB962C8B-B14F-4D97-AF65-F5344CB8AC3E}">
        <p14:creationId xmlns="" xmlns:p14="http://schemas.microsoft.com/office/powerpoint/2010/main" val="40836757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.02.00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209800"/>
            <a:ext cx="3657600" cy="3657600"/>
          </a:xfrm>
          <a:prstGeom prst="rect">
            <a:avLst/>
          </a:prstGeom>
        </p:spPr>
      </p:pic>
      <p:sp>
        <p:nvSpPr>
          <p:cNvPr id="2662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304800" y="1748790"/>
            <a:ext cx="4495800" cy="205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+mn-lt"/>
              </a:rPr>
              <a:t>In computing and digital technologies, </a:t>
            </a:r>
            <a:r>
              <a:rPr lang="en-US" b="1" i="1" dirty="0" smtClean="0">
                <a:latin typeface="+mn-lt"/>
              </a:rPr>
              <a:t>… </a:t>
            </a:r>
            <a:r>
              <a:rPr lang="en-US" i="1" dirty="0" smtClean="0">
                <a:latin typeface="+mn-lt"/>
              </a:rPr>
              <a:t>refers </a:t>
            </a:r>
            <a:r>
              <a:rPr lang="en-US" i="1" dirty="0">
                <a:latin typeface="+mn-lt"/>
              </a:rPr>
              <a:t>to the ability to maintain data within the system temporarily or permanently.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79918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Storage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1716714"/>
              </p:ext>
            </p:extLst>
          </p:nvPr>
        </p:nvGraphicFramePr>
        <p:xfrm>
          <a:off x="304800" y="4572000"/>
          <a:ext cx="6096000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8719"/>
                <a:gridCol w="2377281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Random Access Memory (RAM)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dk1"/>
                          </a:solidFill>
                        </a:rPr>
                        <a:t>Magnetic</a:t>
                      </a:r>
                      <a:r>
                        <a:rPr lang="en-US" b="0" baseline="0" dirty="0" smtClean="0">
                          <a:solidFill>
                            <a:schemeClr val="dk1"/>
                          </a:solidFill>
                        </a:rPr>
                        <a:t> Storage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Video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Memory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Optical Storage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Only Memory (ROM)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Solid-State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Storage</a:t>
                      </a:r>
                      <a:endParaRPr lang="en-US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675861"/>
            <a:ext cx="2743200" cy="1828800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Storage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Random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Access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Memory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(RAM)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791200" y="2247900"/>
            <a:ext cx="31242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Random access memory (RAM)</a:t>
            </a:r>
            <a:r>
              <a:rPr lang="en-US" sz="2000" dirty="0">
                <a:latin typeface="+mn-lt"/>
              </a:rPr>
              <a:t> is temporary, or volatile, memory that stores bytes of data and program instructions for the processor to access</a:t>
            </a:r>
            <a:r>
              <a:rPr lang="en-US" sz="2000" dirty="0" smtClean="0">
                <a:latin typeface="+mn-lt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229225" cy="3505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Install More Memory in Your Laptop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71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Storage &gt; Random Access Memory (RAM)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Text Placeholder 1"/>
          <p:cNvSpPr>
            <a:spLocks noGrp="1"/>
          </p:cNvSpPr>
          <p:nvPr>
            <p:ph type="body" sz="half" idx="4294967295"/>
          </p:nvPr>
        </p:nvSpPr>
        <p:spPr bwMode="auto">
          <a:xfrm>
            <a:off x="430696" y="1516063"/>
            <a:ext cx="3962400" cy="2301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Video memory</a:t>
            </a:r>
            <a:r>
              <a:rPr lang="en-US" sz="2000" dirty="0">
                <a:latin typeface="+mn-lt"/>
              </a:rPr>
              <a:t>, sometimes called video RAM, VRAM, or graphics memory, is used to store image data for a computer display in order to speed the processing and display of video and graphics images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 dirty="0" smtClean="0"/>
          </a:p>
        </p:txBody>
      </p:sp>
      <p:sp>
        <p:nvSpPr>
          <p:cNvPr id="30726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4343400"/>
            <a:ext cx="8229600" cy="13716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 dirty="0" smtClean="0"/>
              <a:t>Microsoft </a:t>
            </a:r>
            <a:r>
              <a:rPr lang="en-US" sz="2000" dirty="0"/>
              <a:t>Windows, Mac OS X, and today’s demanding 3D computer games require high-capacity video memory and sophisticated graphics support to provide a rich and realistic graphics environment for work and play.</a:t>
            </a:r>
            <a:endParaRPr lang="en-US" sz="2000" dirty="0">
              <a:cs typeface="Arial" charset="0"/>
            </a:endParaRPr>
          </a:p>
        </p:txBody>
      </p:sp>
      <p:sp>
        <p:nvSpPr>
          <p:cNvPr id="486406" name="Title 9"/>
          <p:cNvSpPr>
            <a:spLocks noGrp="1"/>
          </p:cNvSpPr>
          <p:nvPr>
            <p:ph type="title" idx="13"/>
          </p:nvPr>
        </p:nvSpPr>
        <p:spPr bwMode="auto">
          <a:xfrm>
            <a:off x="10886" y="457200"/>
            <a:ext cx="9144000" cy="715962"/>
          </a:xfrm>
          <a:ln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8" indent="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AFD7"/>
                </a:solidFill>
                <a:latin typeface="+mj-lt"/>
                <a:ea typeface="+mj-ea"/>
                <a:cs typeface="+mj-cs"/>
              </a:rPr>
              <a:t>Video</a:t>
            </a:r>
            <a:r>
              <a:rPr lang="en-US" sz="4000" b="1" dirty="0">
                <a:solidFill>
                  <a:srgbClr val="00AFD7"/>
                </a:solidFill>
                <a:latin typeface="Calibri" charset="0"/>
                <a:ea typeface="+mn-ea"/>
                <a:cs typeface="+mn-cs"/>
              </a:rPr>
              <a:t> </a:t>
            </a:r>
            <a:r>
              <a:rPr lang="en-US" sz="4000" b="1" dirty="0">
                <a:solidFill>
                  <a:srgbClr val="00AFD7"/>
                </a:solidFill>
                <a:latin typeface="+mj-lt"/>
                <a:ea typeface="+mj-ea"/>
                <a:cs typeface="+mj-cs"/>
              </a:rPr>
              <a:t>Memory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496" y="1295400"/>
            <a:ext cx="4114800" cy="2743200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Storage &gt; Video Memory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NVIDIA Booth Tour @ MWC 2013</a:t>
            </a:r>
            <a:endParaRPr lang="en-US" sz="1000" u="sng" dirty="0">
              <a:hlinkClick r:id="rId5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itle 6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/>
            <a:r>
              <a:rPr lang="en-US" sz="4000" dirty="0">
                <a:latin typeface="+mj-lt"/>
                <a:ea typeface="+mj-ea"/>
                <a:cs typeface="+mj-cs"/>
              </a:rPr>
              <a:t>Read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Only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Memory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(ROM)</a:t>
            </a:r>
          </a:p>
        </p:txBody>
      </p:sp>
      <p:sp>
        <p:nvSpPr>
          <p:cNvPr id="32774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4953000" y="1778347"/>
            <a:ext cx="3886200" cy="2667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000" b="1" dirty="0">
                <a:latin typeface="+mn-lt"/>
              </a:rPr>
              <a:t>Read-only memory (ROM) </a:t>
            </a:r>
            <a:r>
              <a:rPr lang="en-US" sz="2000" dirty="0">
                <a:latin typeface="+mn-lt"/>
              </a:rPr>
              <a:t>provides permanent storage for data and instructions that do not change, such as </a:t>
            </a:r>
            <a:r>
              <a:rPr lang="en-US" sz="2000" i="1" dirty="0" smtClean="0">
                <a:latin typeface="+mn-lt"/>
              </a:rPr>
              <a:t>firmware </a:t>
            </a:r>
            <a:r>
              <a:rPr lang="en-US" sz="2000" dirty="0" smtClean="0">
                <a:latin typeface="+mn-lt"/>
              </a:rPr>
              <a:t>— programs </a:t>
            </a:r>
            <a:r>
              <a:rPr lang="en-US" sz="2000" dirty="0">
                <a:latin typeface="+mn-lt"/>
              </a:rPr>
              <a:t>and data from the computer manufacturer, including the boot process used to start the computer.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381000" y="4953000"/>
            <a:ext cx="8382000" cy="7620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000" dirty="0"/>
              <a:t>ROM stores data, using circuits with states that are fixed. Therefore, the data represented by this combination is not lost if the power is removed. </a:t>
            </a:r>
            <a:endParaRPr lang="en-US" sz="2000" dirty="0" smtClean="0"/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Storage &gt; Read Only Memory (ROM)</a:t>
            </a:r>
          </a:p>
        </p:txBody>
      </p:sp>
      <p:pic>
        <p:nvPicPr>
          <p:cNvPr id="64514" name="Picture 2" descr="G:\Pages\Images\02 HardwareImages\C02.02.03_65844700 siz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33550"/>
            <a:ext cx="4114800" cy="2756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4343400"/>
            <a:ext cx="8229600" cy="13716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 dirty="0"/>
              <a:t>Magnetically stored data lasts years, even decades, before deteriorating. Magnetic storage, in the form of a hard disk drive, provides an inexpensive, high-capacity form of permanent storage that acts as the main storage medium for most computer users.</a:t>
            </a:r>
            <a:endParaRPr lang="en-US" sz="2000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1447800"/>
            <a:ext cx="4572000" cy="1981200"/>
          </a:xfrm>
          <a:prstGeom prst="rect">
            <a:avLst/>
          </a:prstGeom>
        </p:spPr>
      </p:pic>
      <p:sp>
        <p:nvSpPr>
          <p:cNvPr id="413697" name="Text Placeholder 10"/>
          <p:cNvSpPr>
            <a:spLocks noGrp="1"/>
          </p:cNvSpPr>
          <p:nvPr>
            <p:ph type="body" sz="quarter" idx="16"/>
          </p:nvPr>
        </p:nvSpPr>
        <p:spPr bwMode="auto">
          <a:xfrm>
            <a:off x="457200" y="1466022"/>
            <a:ext cx="3657600" cy="232575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0020" indent="0">
              <a:buNone/>
            </a:pPr>
            <a:r>
              <a:rPr lang="en-US" sz="2000" b="1" dirty="0">
                <a:latin typeface="+mn-lt"/>
              </a:rPr>
              <a:t>Magnetic storage</a:t>
            </a:r>
            <a:r>
              <a:rPr lang="en-US" sz="2000" dirty="0">
                <a:latin typeface="+mn-lt"/>
              </a:rPr>
              <a:t> is a storage technology that uses the magnetic properties of iron oxide particles rather than electric charges to store bits and bytes more permanently than RAM.</a:t>
            </a:r>
          </a:p>
        </p:txBody>
      </p:sp>
      <p:sp>
        <p:nvSpPr>
          <p:cNvPr id="34822" name="Title 8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/>
            <a:r>
              <a:rPr lang="en-US" sz="4000" dirty="0">
                <a:latin typeface="+mj-lt"/>
                <a:ea typeface="+mj-ea"/>
                <a:cs typeface="+mj-cs"/>
              </a:rPr>
              <a:t>Magnetic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Storage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Inside of Hard Drive</a:t>
            </a:r>
            <a:endParaRPr lang="en-US" sz="1000" u="sng" dirty="0">
              <a:hlinkClick r:id="rId5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Storage &gt; Magnetic Storage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Optical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Storage</a:t>
            </a:r>
          </a:p>
        </p:txBody>
      </p:sp>
      <p:pic>
        <p:nvPicPr>
          <p:cNvPr id="6" name="Content Placeholder 5" descr="C01.01.02a_HI-RES_AAARN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035" y="1211748"/>
            <a:ext cx="4114800" cy="216568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457200" y="1465334"/>
            <a:ext cx="36396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Optical storage </a:t>
            </a:r>
            <a:r>
              <a:rPr lang="en-US" sz="2000" dirty="0">
                <a:latin typeface="+mn-lt"/>
              </a:rPr>
              <a:t>media, such as CDs, DVDs, and Blu-ray discs, store bits by using an optical laser to burn pits into the surface of a highly reflective </a:t>
            </a:r>
            <a:r>
              <a:rPr lang="en-US" sz="2000" dirty="0" smtClean="0">
                <a:latin typeface="+mn-lt"/>
              </a:rPr>
              <a:t>disc.</a:t>
            </a:r>
            <a:endParaRPr lang="en-US" sz="2000" dirty="0">
              <a:latin typeface="+mn-lt"/>
            </a:endParaRPr>
          </a:p>
        </p:txBody>
      </p:sp>
      <p:pic>
        <p:nvPicPr>
          <p:cNvPr id="11" name="Content Placeholder 5" descr="C01.01.02a_HI-RES_AAARN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95" y="3546553"/>
            <a:ext cx="36396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4267200" y="3572316"/>
            <a:ext cx="4419600" cy="2031637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 dirty="0" smtClean="0"/>
              <a:t>Although optical storage does </a:t>
            </a:r>
            <a:r>
              <a:rPr lang="en-US" sz="2000" dirty="0"/>
              <a:t>not match the high capacity and data access rates of </a:t>
            </a:r>
            <a:r>
              <a:rPr lang="en-US" sz="2000" dirty="0" smtClean="0"/>
              <a:t>magnetic and solid-state storage, </a:t>
            </a:r>
            <a:r>
              <a:rPr lang="en-US" sz="2000" dirty="0"/>
              <a:t>it is ideal for storing music, movies, photos, software, and data for mobile access and sharing. </a:t>
            </a:r>
            <a:endParaRPr lang="en-US" sz="2000" dirty="0"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InPhase Technologies/Nintendo</a:t>
            </a:r>
            <a:endParaRPr lang="en-US" sz="1000" u="sng" dirty="0">
              <a:hlinkClick r:id="rId6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Storage &gt; Optical Storage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62880" y="3932479"/>
            <a:ext cx="2160105" cy="1630018"/>
          </a:xfrm>
          <a:prstGeom prst="rect">
            <a:avLst/>
          </a:prstGeom>
        </p:spPr>
      </p:pic>
      <p:sp>
        <p:nvSpPr>
          <p:cNvPr id="389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Solid-State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Storage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091609" y="1688633"/>
            <a:ext cx="457200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solid-state storage </a:t>
            </a:r>
            <a:r>
              <a:rPr lang="en-US" sz="2000" dirty="0">
                <a:latin typeface="+mn-lt"/>
              </a:rPr>
              <a:t>device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stores data using solid-state electronics such as transistors, and unlike magnetic and optical media, does not require any moving mechanical parts.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52" y="1735465"/>
            <a:ext cx="2057400" cy="15827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Samsung SSD vs HDD</a:t>
            </a:r>
            <a:endParaRPr lang="en-US" sz="1000" u="sng" dirty="0">
              <a:hlinkClick r:id="rId6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1" y="3962400"/>
            <a:ext cx="4114800" cy="12954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 dirty="0"/>
              <a:t>Solid-state storage offers fast access </a:t>
            </a:r>
            <a:r>
              <a:rPr lang="en-US" sz="2000" dirty="0" smtClean="0"/>
              <a:t>times, is increasing </a:t>
            </a:r>
            <a:r>
              <a:rPr lang="en-US" sz="2000" dirty="0"/>
              <a:t>in capacity each </a:t>
            </a:r>
            <a:r>
              <a:rPr lang="en-US" sz="2000" dirty="0" smtClean="0"/>
              <a:t>year, and the </a:t>
            </a:r>
            <a:r>
              <a:rPr lang="en-US" sz="2000" dirty="0"/>
              <a:t>cost </a:t>
            </a:r>
            <a:r>
              <a:rPr lang="en-US" sz="2000" dirty="0" smtClean="0"/>
              <a:t>continues </a:t>
            </a:r>
            <a:r>
              <a:rPr lang="en-US" sz="2000" dirty="0"/>
              <a:t>to </a:t>
            </a:r>
            <a:r>
              <a:rPr lang="en-US" sz="2000" dirty="0" smtClean="0"/>
              <a:t>decrease.</a:t>
            </a:r>
            <a:endParaRPr lang="en-US" sz="2000" dirty="0">
              <a:cs typeface="Arial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Storage &gt; Solid-State Storage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90330" y="1600200"/>
            <a:ext cx="4114800" cy="2590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</a:pPr>
            <a:r>
              <a:rPr lang="en-US" sz="2400" b="1" dirty="0" smtClean="0">
                <a:latin typeface="+mn-lt"/>
                <a:cs typeface="Arial" charset="0"/>
              </a:rPr>
              <a:t>… </a:t>
            </a:r>
            <a:r>
              <a:rPr lang="en-US" sz="2400" dirty="0">
                <a:latin typeface="+mn-lt"/>
              </a:rPr>
              <a:t>carries out the instructions provided by software </a:t>
            </a:r>
            <a:r>
              <a:rPr lang="en-US" sz="2400" dirty="0" smtClean="0">
                <a:latin typeface="+mn-lt"/>
              </a:rPr>
              <a:t>using </a:t>
            </a:r>
            <a:r>
              <a:rPr lang="en-US" sz="2400" dirty="0">
                <a:latin typeface="+mn-lt"/>
              </a:rPr>
              <a:t>specially designed circuitry and a well-defined routine to transform data into useful outputs.</a:t>
            </a:r>
            <a:endParaRPr lang="en-US" sz="2400" dirty="0" smtClean="0">
              <a:latin typeface="+mn-lt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495300"/>
            <a:ext cx="91440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1588" algn="l">
              <a:defRPr/>
            </a:pPr>
            <a:r>
              <a:rPr dirty="0">
                <a:latin typeface="Calibri" charset="0"/>
              </a:rPr>
              <a:t>Processing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4468299"/>
              </p:ext>
            </p:extLst>
          </p:nvPr>
        </p:nvGraphicFramePr>
        <p:xfrm>
          <a:off x="304800" y="4648200"/>
          <a:ext cx="7086601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651"/>
                <a:gridCol w="2389738"/>
                <a:gridCol w="1913212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Transistor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Multicore Processor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Motherboard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Integrated Circuit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Moore’s Law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Bus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Processing Unit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Multiprocessing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Machine Cycle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Intel - We Can't Wait</a:t>
            </a:r>
            <a:endParaRPr lang="en-US" sz="1000" u="sng" dirty="0">
              <a:hlinkClick r:id="rId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330" y="1066800"/>
            <a:ext cx="3657600" cy="3657600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Storage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8875018"/>
              </p:ext>
            </p:extLst>
          </p:nvPr>
        </p:nvGraphicFramePr>
        <p:xfrm>
          <a:off x="369277" y="1295400"/>
          <a:ext cx="2876550" cy="472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655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Storage, device, media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 access memory (RAM)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in-line memory module (SIMM)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Dual in-line memory module (DIMM)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Video memory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Graphics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processing unit (GPU)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7688438"/>
              </p:ext>
            </p:extLst>
          </p:nvPr>
        </p:nvGraphicFramePr>
        <p:xfrm>
          <a:off x="3102952" y="838200"/>
          <a:ext cx="2971800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only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memory (ROM)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Firmware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BIOS, Flash BIOS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Magnetic storage, disks, tape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 access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Microdrives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Sequential access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Storage area network (SAN)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Optical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501232"/>
              </p:ext>
            </p:extLst>
          </p:nvPr>
        </p:nvGraphicFramePr>
        <p:xfrm>
          <a:off x="5931877" y="929640"/>
          <a:ext cx="3200400" cy="509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4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Recordable (R)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Rewritable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(RW)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Compact disc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read-only memory (CD-ROM)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 video disc read-only memory (DVD-ROM)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Blu-ray discs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(BDs)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Solid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-state storage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Flash memory, memory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cards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Flash drive/USB drive/thumb drive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7772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Storage &gt; See your eBook for more information about these terms</a:t>
            </a:r>
          </a:p>
        </p:txBody>
      </p:sp>
    </p:spTree>
    <p:extLst>
      <p:ext uri="{BB962C8B-B14F-4D97-AF65-F5344CB8AC3E}">
        <p14:creationId xmlns="" xmlns:p14="http://schemas.microsoft.com/office/powerpoint/2010/main" val="42798634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835944"/>
            <a:ext cx="41148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i="1" dirty="0" smtClean="0">
                <a:latin typeface="+mn-lt"/>
              </a:rPr>
              <a:t>… the manner in which data is received into a computer system, and the manner in which information and the results of processing are provided to the user.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457200"/>
            <a:ext cx="9144000" cy="990600"/>
          </a:xfrm>
          <a:prstGeom prst="rect">
            <a:avLst/>
          </a:prstGeom>
        </p:spPr>
        <p:txBody>
          <a:bodyPr/>
          <a:lstStyle/>
          <a:p>
            <a:pPr indent="1588">
              <a:buFontTx/>
              <a:buNone/>
              <a:defRPr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Input/Output (I/O)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30969" y="5726646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Introducing the Leap Motion</a:t>
            </a:r>
            <a:endParaRPr lang="en-US" sz="1000" u="sng" dirty="0">
              <a:hlinkClick r:id="rId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3062613"/>
              </p:ext>
            </p:extLst>
          </p:nvPr>
        </p:nvGraphicFramePr>
        <p:xfrm>
          <a:off x="144829" y="4664572"/>
          <a:ext cx="8772280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0221"/>
                <a:gridCol w="1773359"/>
                <a:gridCol w="3568700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Input Device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Device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Printer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General-Purpose Input Device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Video Card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Audio</a:t>
                      </a:r>
                      <a:r>
                        <a:rPr lang="en-US" baseline="0" dirty="0" smtClean="0"/>
                        <a:t> and Special Media Output</a:t>
                      </a:r>
                      <a:endParaRPr lang="en-US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Special-Purpose Input Device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Display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Expansion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</a:t>
            </a:r>
          </a:p>
        </p:txBody>
      </p:sp>
      <p:pic>
        <p:nvPicPr>
          <p:cNvPr id="65538" name="Picture 2" descr="G:\Pages\Images\02 HardwareImages\C02.03.00_AE7D07 siz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323" y="1828800"/>
            <a:ext cx="3657600" cy="237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Input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Device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457200" y="5168348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An </a:t>
            </a:r>
            <a:r>
              <a:rPr lang="en-US" sz="2000" b="1" dirty="0">
                <a:latin typeface="+mn-lt"/>
              </a:rPr>
              <a:t>input device</a:t>
            </a:r>
            <a:r>
              <a:rPr lang="en-US" sz="2000" dirty="0">
                <a:latin typeface="+mn-lt"/>
              </a:rPr>
              <a:t> assists in capturing and entering data into a computer system.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Siri Can You Hear Me?</a:t>
            </a:r>
            <a:endParaRPr lang="en-US" sz="1000" u="sng" dirty="0">
              <a:hlinkClick r:id="rId4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Input Device</a:t>
            </a:r>
          </a:p>
        </p:txBody>
      </p:sp>
      <p:pic>
        <p:nvPicPr>
          <p:cNvPr id="66562" name="Picture 2" descr="G:\Pages\Images\02 HardwareImages\C02.03.01_94911028 siz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4864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503238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General-Purpose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Input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Device</a:t>
            </a:r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457200" y="12192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general-purpose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input device</a:t>
            </a:r>
            <a:r>
              <a:rPr lang="en-US" sz="2000" dirty="0">
                <a:latin typeface="+mn-lt"/>
              </a:rPr>
              <a:t> is one that is designed to be used for a wide variety of computing activities.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376225" y="2160103"/>
            <a:ext cx="2743200" cy="3710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600" y="2951157"/>
            <a:ext cx="2250000" cy="212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8783" y="2703294"/>
            <a:ext cx="2936268" cy="2624226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6248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General-Purpose Input Device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6"/>
              </a:rPr>
              <a:t>Video: Logitech Ultrathin Keyboard Cover for iPad</a:t>
            </a:r>
            <a:endParaRPr lang="en-US" sz="1000" u="sng" dirty="0">
              <a:hlinkClick r:id="rId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429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Special-Purpose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Input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Device</a:t>
            </a:r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457200" y="5156200"/>
            <a:ext cx="8228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special-purpose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input device</a:t>
            </a:r>
            <a:r>
              <a:rPr lang="en-US" sz="2000" dirty="0">
                <a:latin typeface="+mn-lt"/>
              </a:rPr>
              <a:t> is designed to provide input for one specific type of activity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64063"/>
            <a:ext cx="3505200" cy="3543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Dance Central 3</a:t>
            </a:r>
            <a:endParaRPr lang="en-US" sz="1000" u="sng" dirty="0">
              <a:hlinkClick r:id="rId5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7162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Special-Purpose Input Device</a:t>
            </a:r>
          </a:p>
        </p:txBody>
      </p:sp>
      <p:pic>
        <p:nvPicPr>
          <p:cNvPr id="67586" name="Picture 2" descr="G:\Pages\Images\02 HardwareImages\C02.03.03b_CFKDY4 siz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518" y="1807768"/>
            <a:ext cx="4296424" cy="2855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Output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Device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86400" y="2116365"/>
            <a:ext cx="3200400" cy="16116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An </a:t>
            </a:r>
            <a:r>
              <a:rPr lang="en-US" sz="2000" b="1" dirty="0">
                <a:latin typeface="+mn-lt"/>
              </a:rPr>
              <a:t>output device</a:t>
            </a:r>
            <a:r>
              <a:rPr lang="en-US" sz="2000" dirty="0">
                <a:latin typeface="+mn-lt"/>
              </a:rPr>
              <a:t> allows a user to observe the results of computer processing with one or more senses. </a:t>
            </a:r>
          </a:p>
        </p:txBody>
      </p:sp>
      <p:pic>
        <p:nvPicPr>
          <p:cNvPr id="7" name="Picture 6" descr="C02.03.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371600"/>
            <a:ext cx="4648200" cy="31012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4724400"/>
            <a:ext cx="8229600" cy="1015663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good output device delivers information—visual, audio, or other—in a manner that allows the information to be interpreted easily and, in some situations, enjoyably. 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Output Device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Cisco Telepresence - Video Data Sheet</a:t>
            </a:r>
            <a:endParaRPr lang="en-US" sz="1000" u="sng" dirty="0">
              <a:hlinkClick r:id="rId5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29" y="1257300"/>
            <a:ext cx="4572000" cy="3048000"/>
          </a:xfrm>
          <a:prstGeom prst="rect">
            <a:avLst/>
          </a:prstGeom>
        </p:spPr>
      </p:pic>
      <p:sp>
        <p:nvSpPr>
          <p:cNvPr id="5325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886" y="541338"/>
            <a:ext cx="9120809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Video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Card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26429" y="1790700"/>
            <a:ext cx="41148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175" indent="4763" eaLnBrk="1" hangingPunct="1">
              <a:buFontTx/>
              <a:buNone/>
            </a:pPr>
            <a:r>
              <a:rPr lang="en-US" sz="2000" dirty="0" smtClean="0">
                <a:latin typeface="+mn-lt"/>
              </a:rPr>
              <a:t>A </a:t>
            </a:r>
            <a:r>
              <a:rPr lang="en-US" sz="2000" b="1" dirty="0" smtClean="0">
                <a:latin typeface="+mn-lt"/>
              </a:rPr>
              <a:t>video card</a:t>
            </a:r>
            <a:r>
              <a:rPr lang="en-US" sz="2000" dirty="0" smtClean="0">
                <a:latin typeface="+mn-lt"/>
              </a:rPr>
              <a:t> (graphics card) combines video processing and storage onto an expansion card, or integrates them onto the motherboard to manage video images for display.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Fable III trailer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4343400"/>
            <a:ext cx="8229600" cy="10668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 dirty="0"/>
              <a:t>Graphics support specifications are often listed third in computer ads, after processor and memory, because so many users enjoy 3D graphics animations and </a:t>
            </a:r>
            <a:r>
              <a:rPr lang="en-US" sz="2000" dirty="0" smtClean="0"/>
              <a:t>video games.</a:t>
            </a:r>
            <a:endParaRPr lang="en-US" sz="2000" dirty="0">
              <a:cs typeface="Arial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Video Card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9" y="1166938"/>
            <a:ext cx="4572000" cy="286141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52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61862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Display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0" y="1828800"/>
            <a:ext cx="4114800" cy="107364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n-lt"/>
              </a:rPr>
              <a:t>A </a:t>
            </a:r>
            <a:r>
              <a:rPr lang="en-US" sz="2000" b="1" dirty="0" smtClean="0">
                <a:latin typeface="+mn-lt"/>
              </a:rPr>
              <a:t>display </a:t>
            </a:r>
            <a:r>
              <a:rPr lang="en-US" sz="2000" dirty="0" smtClean="0">
                <a:latin typeface="+mn-lt"/>
              </a:rPr>
              <a:t>provides visual computer output for observation on a monitor or screen. 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521392"/>
            <a:ext cx="2489200" cy="2193608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Dallas Cowboys Giant Stadium TV</a:t>
            </a:r>
            <a:endParaRPr lang="en-US" sz="1000" u="sng" dirty="0">
              <a:hlinkClick r:id="rId6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Display</a:t>
            </a:r>
          </a:p>
        </p:txBody>
      </p:sp>
      <p:pic>
        <p:nvPicPr>
          <p:cNvPr id="68610" name="Picture 2" descr="G:\Pages\Images\02 HardwareImages\C02.03.06c_22406482 size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3048000"/>
            <a:ext cx="3657600" cy="2478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528237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Printer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4953000"/>
            <a:ext cx="81915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printer</a:t>
            </a:r>
            <a:r>
              <a:rPr lang="en-US" sz="2000" dirty="0">
                <a:latin typeface="+mn-lt"/>
              </a:rPr>
              <a:t> is an output device dedicated to providing computer output on paper or three-dimensional output in plastic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9" name="Picture 8" descr="C02.03.07_HI-RES_G12559007092010_JPGHigh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39348"/>
            <a:ext cx="4000500" cy="26670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MakerBot Replicator 2</a:t>
            </a:r>
            <a:endParaRPr lang="en-US" sz="1000" u="sng" dirty="0">
              <a:hlinkClick r:id="rId5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244199"/>
            <a:ext cx="3632916" cy="3657298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Printer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Audio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and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Special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Media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Output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0" y="2043482"/>
            <a:ext cx="4114800" cy="1257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938" indent="0">
              <a:buNone/>
            </a:pPr>
            <a:r>
              <a:rPr lang="en-US" sz="2000" dirty="0" smtClean="0">
                <a:latin typeface="+mn-lt"/>
              </a:rPr>
              <a:t>There are a number of </a:t>
            </a:r>
            <a:r>
              <a:rPr lang="en-US" sz="2000" b="1" dirty="0" smtClean="0">
                <a:latin typeface="+mn-lt"/>
              </a:rPr>
              <a:t>audio and special media output </a:t>
            </a:r>
            <a:r>
              <a:rPr lang="en-US" sz="2000" dirty="0" smtClean="0">
                <a:latin typeface="+mn-lt"/>
              </a:rPr>
              <a:t>devices designed to provide output to all of the senses. </a:t>
            </a:r>
          </a:p>
          <a:p>
            <a:pPr marL="3175" indent="4763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59401" name="TextBox 10"/>
          <p:cNvSpPr txBox="1">
            <a:spLocks noChangeArrowheads="1"/>
          </p:cNvSpPr>
          <p:nvPr/>
        </p:nvSpPr>
        <p:spPr bwMode="auto">
          <a:xfrm>
            <a:off x="470452" y="4114800"/>
            <a:ext cx="3657600" cy="1631216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When you silence your mobile phone, you may set it to vibrate to alert you to arriving calls. Output that you can feel is referred to as </a:t>
            </a:r>
            <a:r>
              <a:rPr lang="en-US" sz="2000" i="1" dirty="0" smtClean="0"/>
              <a:t>haptic</a:t>
            </a:r>
            <a:r>
              <a:rPr lang="en-US" sz="2000" dirty="0" smtClean="0"/>
              <a:t> output.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52" y="1447800"/>
            <a:ext cx="3657600" cy="2448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576856"/>
            <a:ext cx="3251200" cy="2169160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6553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Audio and Special Media Output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114833"/>
            <a:ext cx="3657600" cy="28463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191000" y="919842"/>
            <a:ext cx="4495800" cy="2280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>
                <a:latin typeface="+mn-lt"/>
              </a:rPr>
              <a:t>A </a:t>
            </a:r>
            <a:r>
              <a:rPr lang="en-US" b="1" dirty="0">
                <a:latin typeface="+mn-lt"/>
              </a:rPr>
              <a:t>transistor</a:t>
            </a:r>
            <a:r>
              <a:rPr lang="en-US" dirty="0">
                <a:latin typeface="+mn-lt"/>
              </a:rPr>
              <a:t> is an electronics component typically composed of silicon that opens or closes a circuit to alter the flow of electricity to store and manipulate bits.</a:t>
            </a:r>
            <a:endParaRPr lang="en-US" dirty="0" smtClean="0">
              <a:latin typeface="+mn-lt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Transistor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457200" y="4538026"/>
            <a:ext cx="3733800" cy="1323439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2000" dirty="0"/>
              <a:t>When electricity is flowing through a transistor, it represents a 1; when it is not flowing, it represents a 0.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38677"/>
            <a:ext cx="3597275" cy="2667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MAKE presents: The Transistor</a:t>
            </a:r>
            <a:endParaRPr lang="en-US" sz="1000" u="sng" dirty="0">
              <a:hlinkClick r:id="rId6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Transistor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308350"/>
            <a:ext cx="3124200" cy="23479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939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Expansion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191000" y="1219200"/>
            <a:ext cx="45720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Expansion</a:t>
            </a:r>
            <a:r>
              <a:rPr lang="en-US" sz="2000" dirty="0">
                <a:latin typeface="+mn-lt"/>
              </a:rPr>
              <a:t> refers to a computer’s capacity to interface with a variety of external devices such as I/O devices, network devices, and storage devices by connecting through ports, slots, and wireless technologies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59401" name="TextBox 10"/>
          <p:cNvSpPr txBox="1">
            <a:spLocks noChangeArrowheads="1"/>
          </p:cNvSpPr>
          <p:nvPr/>
        </p:nvSpPr>
        <p:spPr bwMode="auto">
          <a:xfrm>
            <a:off x="390938" y="4114800"/>
            <a:ext cx="4866861" cy="1323439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2000" dirty="0"/>
              <a:t>Expansion allows computer users to enjoy computing benefits above and beyond those provided by the computer alone.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12932"/>
            <a:ext cx="3517900" cy="2324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Understanding expansion slots</a:t>
            </a:r>
            <a:endParaRPr lang="en-US" sz="1000" u="sng" dirty="0">
              <a:hlinkClick r:id="rId6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Expansion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/>
          <a:lstStyle/>
          <a:p>
            <a:pPr indent="1588">
              <a:buFontTx/>
              <a:buNone/>
              <a:defRPr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Input/Output (I/O)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9894948"/>
              </p:ext>
            </p:extLst>
          </p:nvPr>
        </p:nvGraphicFramePr>
        <p:xfrm>
          <a:off x="228600" y="1752600"/>
          <a:ext cx="2895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device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Human-readable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Machine-readable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 data automation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General-purpose input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device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QWERTY keyboards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Pointing devices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Touch screens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Multitouch displays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4305812"/>
              </p:ext>
            </p:extLst>
          </p:nvPr>
        </p:nvGraphicFramePr>
        <p:xfrm>
          <a:off x="3136107" y="1569720"/>
          <a:ext cx="256698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6987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Special-purpose input device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Game controller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Joystick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Webcam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Page scanners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Handheld scanners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Magnet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ink character recognition (MICR)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Optical mark recognition (OMR)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3109372"/>
              </p:ext>
            </p:extLst>
          </p:nvPr>
        </p:nvGraphicFramePr>
        <p:xfrm>
          <a:off x="5714999" y="1112520"/>
          <a:ext cx="3165231" cy="490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5231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Optical character recognition (OCR)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Point-of-sale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(POS) devices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 device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Video card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Pixels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 resolution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Responsive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designs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definition TV (HDTV)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See your eBook for more information about these terms</a:t>
            </a:r>
          </a:p>
        </p:txBody>
      </p:sp>
    </p:spTree>
    <p:extLst>
      <p:ext uri="{BB962C8B-B14F-4D97-AF65-F5344CB8AC3E}">
        <p14:creationId xmlns="" xmlns:p14="http://schemas.microsoft.com/office/powerpoint/2010/main" val="25631993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/>
          <a:lstStyle/>
          <a:p>
            <a:pPr indent="1588">
              <a:buFontTx/>
              <a:buNone/>
              <a:defRPr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Input/Output (I/O)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9284869"/>
              </p:ext>
            </p:extLst>
          </p:nvPr>
        </p:nvGraphicFramePr>
        <p:xfrm>
          <a:off x="246185" y="1889760"/>
          <a:ext cx="3182815" cy="408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2815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 </a:t>
                      </a:r>
                      <a:r>
                        <a:rPr lang="en-US" sz="18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(continued)</a:t>
                      </a:r>
                      <a:endParaRPr lang="en-US" sz="18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3D displays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LCD projectors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 crystal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diode (LCD) display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Plasma display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emitting diode (LED) display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Organic light-emitting diode (OLED) display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Electronic paper (e-paper)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8105692"/>
              </p:ext>
            </p:extLst>
          </p:nvPr>
        </p:nvGraphicFramePr>
        <p:xfrm>
          <a:off x="6113584" y="1524000"/>
          <a:ext cx="2801815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1815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Laser printer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Ink-jet printer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3D printer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Audio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special media output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Haptic output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Expansion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Universal serial bus (USB)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Expansion board/card/slot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8621048"/>
              </p:ext>
            </p:extLst>
          </p:nvPr>
        </p:nvGraphicFramePr>
        <p:xfrm>
          <a:off x="3427535" y="1524000"/>
          <a:ext cx="2668465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8465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Flexible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display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Cathode ray tube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(CRT) display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Heads Up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display (HUD)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 copy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Pages printed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 minute (PPM)</a:t>
                      </a:r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Multifunction printer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822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Input/Output (I/O) &gt; See your eBook for more information about these terms</a:t>
            </a:r>
          </a:p>
        </p:txBody>
      </p:sp>
    </p:spTree>
    <p:extLst>
      <p:ext uri="{BB962C8B-B14F-4D97-AF65-F5344CB8AC3E}">
        <p14:creationId xmlns="" xmlns:p14="http://schemas.microsoft.com/office/powerpoint/2010/main" val="22192680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81467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Integrated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Circuit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4953000"/>
            <a:ext cx="82296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000" dirty="0">
                <a:latin typeface="+mn-lt"/>
              </a:rPr>
              <a:t>An </a:t>
            </a:r>
            <a:r>
              <a:rPr lang="en-US" sz="2000" b="1" dirty="0">
                <a:latin typeface="+mn-lt"/>
              </a:rPr>
              <a:t>integrated circuit</a:t>
            </a:r>
            <a:r>
              <a:rPr lang="en-US" sz="2000" dirty="0">
                <a:latin typeface="+mn-lt"/>
              </a:rPr>
              <a:t> (processor or chip) connects tiny transistors and other electronics components on a thin piece of semiconductive material such as silicon.</a:t>
            </a:r>
            <a:endParaRPr lang="en-US" sz="2000" dirty="0" smtClean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900" y="1219200"/>
            <a:ext cx="5334000" cy="3556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MAKE presents: The Integrated Circuit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Integrated Circuit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34640"/>
            <a:ext cx="2283912" cy="2971800"/>
          </a:xfrm>
          <a:prstGeom prst="rect">
            <a:avLst/>
          </a:prstGeom>
        </p:spPr>
      </p:pic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Central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Processing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Unit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371600"/>
            <a:ext cx="4114800" cy="1905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central processing unit (CPU)</a:t>
            </a:r>
            <a:r>
              <a:rPr lang="en-US" sz="2000" dirty="0">
                <a:latin typeface="+mn-lt"/>
              </a:rPr>
              <a:t> is a group of circuits that perform the processing in a computer, typically in one integrated circuit called a microprocessor</a:t>
            </a:r>
            <a:r>
              <a:rPr lang="en-US" sz="2000" dirty="0" smtClean="0">
                <a:latin typeface="+mn-lt"/>
              </a:rPr>
              <a:t>.```````	</a:t>
            </a:r>
            <a:endParaRPr lang="en-US" sz="2000" dirty="0"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Mark Bohr Gets Small</a:t>
            </a:r>
            <a:endParaRPr lang="en-US" sz="1000" u="sng" dirty="0">
              <a:hlinkClick r:id="rId5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0867171"/>
              </p:ext>
            </p:extLst>
          </p:nvPr>
        </p:nvGraphicFramePr>
        <p:xfrm>
          <a:off x="2801779" y="3429000"/>
          <a:ext cx="3540443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0443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CPU Components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Control unit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Arithmetic/Logic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Unit (ALU)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Registers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Cache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Clock Speed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Central Processing Unit</a:t>
            </a:r>
          </a:p>
        </p:txBody>
      </p:sp>
      <p:pic>
        <p:nvPicPr>
          <p:cNvPr id="6" name="Content Placeholder 5" descr="C01.01.03a_dvdnc.jpg"/>
          <p:cNvPicPr>
            <a:picLocks noGrp="1" noChangeAspect="1"/>
          </p:cNvPicPr>
          <p:nvPr>
            <p:ph sz="half" idx="4294967295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450" y="1371600"/>
            <a:ext cx="3409950" cy="25558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Multicore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Processor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495800" y="1838739"/>
            <a:ext cx="4114800" cy="19745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000" dirty="0">
                <a:latin typeface="+mn-lt"/>
              </a:rPr>
              <a:t>A</a:t>
            </a:r>
            <a:r>
              <a:rPr lang="en-US" sz="2000" b="1" dirty="0">
                <a:latin typeface="+mn-lt"/>
              </a:rPr>
              <a:t> multicore processor,</a:t>
            </a:r>
            <a:r>
              <a:rPr lang="en-US" sz="2000" dirty="0">
                <a:latin typeface="+mn-lt"/>
              </a:rPr>
              <a:t> such as a dual-core, triple-core, or quad-core processor, combines multiple CPUs on one chip to share the workload and speed up processing.</a:t>
            </a:r>
            <a:endParaRPr lang="en-US" sz="2000" dirty="0" smtClean="0">
              <a:latin typeface="+mn-lt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57200" y="4495800"/>
            <a:ext cx="8382000" cy="1015663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The latest generations of smartphones are equipped with </a:t>
            </a:r>
            <a:r>
              <a:rPr lang="en-US" sz="2000" dirty="0" smtClean="0"/>
              <a:t>quad-core or even 8-core </a:t>
            </a:r>
            <a:r>
              <a:rPr lang="en-US" sz="2000" dirty="0"/>
              <a:t>processors that offer desktop processing speeds for mobile gaming and other demanding applications.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84589"/>
            <a:ext cx="3581400" cy="26828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Intel Atom Processor HD</a:t>
            </a:r>
            <a:endParaRPr lang="en-US" sz="1000" u="sng" dirty="0">
              <a:hlinkClick r:id="rId5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Multicore Processor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1771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Moore’s</a:t>
            </a:r>
            <a:r>
              <a:rPr lang="en-US" sz="4000" dirty="0" smtClean="0">
                <a:latin typeface="Calibri" charset="0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Law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14300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Moore’s Law</a:t>
            </a:r>
            <a:r>
              <a:rPr lang="en-US" sz="2000" dirty="0">
                <a:latin typeface="+mn-lt"/>
              </a:rPr>
              <a:t> states that the number of transistors on a chip will double about every two years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5181600" cy="38814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What is Moore's Law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Moore’s Law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4640686"/>
              </p:ext>
            </p:extLst>
          </p:nvPr>
        </p:nvGraphicFramePr>
        <p:xfrm>
          <a:off x="5943599" y="2580799"/>
          <a:ext cx="2743201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1"/>
              </a:tblGrid>
              <a:tr h="320040"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New Processing Technologies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High-k materials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Optical computing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3D processing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Quantum computing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5425" indent="0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DNA computing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Multiprocessing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334000" y="1145978"/>
            <a:ext cx="35052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Multiprocessing </a:t>
            </a:r>
            <a:r>
              <a:rPr lang="en-US" sz="2000" dirty="0">
                <a:latin typeface="+mn-lt"/>
              </a:rPr>
              <a:t>is processing that occurs using more than one processing unit to increase productivity and performance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C02.01.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4" y="1577975"/>
            <a:ext cx="4748120" cy="37020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Jaguar: World's Most Powerful Computer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34000" y="3177020"/>
            <a:ext cx="3505200" cy="2554545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From the Mac </a:t>
            </a:r>
            <a:r>
              <a:rPr lang="en-US" sz="2000" dirty="0" smtClean="0"/>
              <a:t>Pro PC, </a:t>
            </a:r>
            <a:r>
              <a:rPr lang="en-US" sz="2000" dirty="0"/>
              <a:t>which can be configured with two 6-core processors, to Japan’s K  </a:t>
            </a:r>
            <a:r>
              <a:rPr lang="en-US" sz="2000" dirty="0" smtClean="0"/>
              <a:t>supercomputer, </a:t>
            </a:r>
            <a:r>
              <a:rPr lang="en-US" sz="2000" dirty="0"/>
              <a:t>which utilizes over 7 million processors, multiprocessing defines ultimate processing power.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Multiprocessing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>
                <a:latin typeface="+mj-lt"/>
                <a:ea typeface="+mj-ea"/>
                <a:cs typeface="+mj-cs"/>
              </a:rPr>
              <a:t>Motherboard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86400" y="1904722"/>
            <a:ext cx="32004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175" indent="4763" eaLnBrk="1" hangingPunct="1">
              <a:buFontTx/>
              <a:buNone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motherboard</a:t>
            </a:r>
            <a:r>
              <a:rPr lang="en-US" sz="2000" dirty="0">
                <a:latin typeface="+mn-lt"/>
              </a:rPr>
              <a:t> is the primary circuit of a computer to which all </a:t>
            </a:r>
            <a:r>
              <a:rPr lang="en-US" sz="2000" dirty="0" smtClean="0">
                <a:latin typeface="+mn-lt"/>
              </a:rPr>
              <a:t>components </a:t>
            </a:r>
            <a:r>
              <a:rPr lang="en-US" sz="2000" dirty="0">
                <a:latin typeface="+mn-lt"/>
              </a:rPr>
              <a:t>are connected, including the CPU.</a:t>
            </a:r>
            <a:endParaRPr lang="en-US" sz="2000" dirty="0" smtClean="0">
              <a:latin typeface="+mn-lt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09600" y="4572000"/>
            <a:ext cx="7924800" cy="1015663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The motherboard connects all of a computer’s components and enables them to communicate. Both general-purpose and </a:t>
            </a:r>
            <a:r>
              <a:rPr lang="en-US" sz="2000" dirty="0" smtClean="0"/>
              <a:t>special-purpose computers </a:t>
            </a:r>
            <a:r>
              <a:rPr lang="en-US" sz="2000" dirty="0"/>
              <a:t>utilize motherboards.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Toshiba Notebook Disassembly</a:t>
            </a:r>
            <a:endParaRPr lang="en-US" sz="1000" u="sng" dirty="0">
              <a:hlinkClick r:id="rId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1600"/>
            <a:ext cx="4572000" cy="3047444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Hardware &gt; Processing &gt; Motherboard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2157</Words>
  <Application>Microsoft Office PowerPoint</Application>
  <PresentationFormat>On-screen Show (4:3)</PresentationFormat>
  <Paragraphs>342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1_CT3_Theme1</vt:lpstr>
      <vt:lpstr>Image</vt:lpstr>
      <vt:lpstr>Slide 1</vt:lpstr>
      <vt:lpstr>Slide 2</vt:lpstr>
      <vt:lpstr>Transistor</vt:lpstr>
      <vt:lpstr>Integrated Circuit</vt:lpstr>
      <vt:lpstr>Central Processing Unit</vt:lpstr>
      <vt:lpstr>Multicore Processor</vt:lpstr>
      <vt:lpstr>Moore’s Law</vt:lpstr>
      <vt:lpstr>Multiprocessing</vt:lpstr>
      <vt:lpstr>Motherboard</vt:lpstr>
      <vt:lpstr>Bus</vt:lpstr>
      <vt:lpstr>Machine Cycle</vt:lpstr>
      <vt:lpstr>Slide 12</vt:lpstr>
      <vt:lpstr>Slide 13</vt:lpstr>
      <vt:lpstr>Random Access Memory (RAM)</vt:lpstr>
      <vt:lpstr>Video Memory</vt:lpstr>
      <vt:lpstr>Read Only Memory (ROM)</vt:lpstr>
      <vt:lpstr>Magnetic Storage</vt:lpstr>
      <vt:lpstr>Optical Storage</vt:lpstr>
      <vt:lpstr>Solid-State Storage</vt:lpstr>
      <vt:lpstr>Slide 20</vt:lpstr>
      <vt:lpstr>Slide 21</vt:lpstr>
      <vt:lpstr>Input Device</vt:lpstr>
      <vt:lpstr>General-Purpose Input Device</vt:lpstr>
      <vt:lpstr>Special-Purpose Input Device</vt:lpstr>
      <vt:lpstr>Output Device</vt:lpstr>
      <vt:lpstr>Video Card</vt:lpstr>
      <vt:lpstr>Display</vt:lpstr>
      <vt:lpstr>Printer</vt:lpstr>
      <vt:lpstr>Audio and Special Media Output</vt:lpstr>
      <vt:lpstr>Expansion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2013-04-10T14:12:08Z</dcterms:created>
  <dcterms:modified xsi:type="dcterms:W3CDTF">2013-04-10T14:14:36Z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